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281" r:id="rId3"/>
    <p:sldId id="1496" r:id="rId4"/>
    <p:sldId id="1041" r:id="rId5"/>
    <p:sldId id="1319" r:id="rId6"/>
    <p:sldId id="1340" r:id="rId7"/>
    <p:sldId id="1365" r:id="rId8"/>
    <p:sldId id="1079" r:id="rId9"/>
    <p:sldId id="1531" r:id="rId10"/>
    <p:sldId id="1071" r:id="rId11"/>
    <p:sldId id="1072" r:id="rId12"/>
    <p:sldId id="1530" r:id="rId13"/>
    <p:sldId id="1532" r:id="rId14"/>
    <p:sldId id="1533" r:id="rId15"/>
    <p:sldId id="1534" r:id="rId16"/>
    <p:sldId id="1398" r:id="rId17"/>
    <p:sldId id="1345" r:id="rId18"/>
    <p:sldId id="1535" r:id="rId19"/>
    <p:sldId id="1346" r:id="rId20"/>
    <p:sldId id="1368" r:id="rId21"/>
    <p:sldId id="1369" r:id="rId22"/>
    <p:sldId id="1370" r:id="rId23"/>
    <p:sldId id="1411" r:id="rId24"/>
    <p:sldId id="1349" r:id="rId25"/>
    <p:sldId id="1350" r:id="rId26"/>
    <p:sldId id="1351" r:id="rId27"/>
    <p:sldId id="1426" r:id="rId28"/>
    <p:sldId id="1493" r:id="rId29"/>
    <p:sldId id="1443" r:id="rId30"/>
    <p:sldId id="1504" r:id="rId31"/>
    <p:sldId id="261" r:id="rId32"/>
    <p:sldId id="257" r:id="rId33"/>
    <p:sldId id="1520" r:id="rId34"/>
    <p:sldId id="1409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900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1FF2"/>
    <a:srgbClr val="82D4E2"/>
    <a:srgbClr val="007E3C"/>
    <a:srgbClr val="7DAAFF"/>
    <a:srgbClr val="191ECE"/>
    <a:srgbClr val="4069F2"/>
    <a:srgbClr val="EC97A6"/>
    <a:srgbClr val="FDE3FF"/>
    <a:srgbClr val="8F721A"/>
    <a:srgbClr val="EB4E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962"/>
    <p:restoredTop sz="94699"/>
  </p:normalViewPr>
  <p:slideViewPr>
    <p:cSldViewPr snapToGrid="0">
      <p:cViewPr varScale="1">
        <p:scale>
          <a:sx n="153" d="100"/>
          <a:sy n="153" d="100"/>
        </p:scale>
        <p:origin x="1048" y="176"/>
      </p:cViewPr>
      <p:guideLst>
        <p:guide orient="horz" pos="900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65EC8C-1179-454A-9F30-B12516A93749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81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DFE388-C7DC-F946-8771-4A3D0A8EC968}" type="slidenum">
              <a:rPr lang="en-US"/>
              <a:pPr/>
              <a:t>10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Cowden:  breast, thyroid, renal, endometrial, colon  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Li Fraumeni:  Sarcoma, brain, breast, adrenocortical carcinoma, heme malignancies,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65EC8C-1179-454A-9F30-B12516A93749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19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65EC8C-1179-454A-9F30-B12516A93749}" type="slidenum">
              <a:rPr lang="en-US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68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8BA6AF-88E6-6B4D-940F-D89ED8983B49}" type="slidenum">
              <a:rPr lang="en-US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98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9636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numCol="1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alt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alt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72CA6B-3C69-2940-92F9-BAC0A0FAC5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92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7AFA1A-D71D-954A-B28D-47DD844B29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14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alt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alt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alt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numCol="1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alt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alt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numCol="1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alt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alt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numCol="1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alt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alt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3" r:id="rId11"/>
    <p:sldLayoutId id="214748366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tiff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49800" y="499536"/>
            <a:ext cx="8520600" cy="1120453"/>
          </a:xfrm>
          <a:prstGeom prst="rect">
            <a:avLst/>
          </a:prstGeom>
        </p:spPr>
        <p:txBody>
          <a:bodyPr spcFirstLastPara="1" wrap="square" lIns="91425" tIns="91425" rIns="91425" bIns="91425" numCol="1" anchor="b" anchorCtr="0">
            <a:noAutofit/>
          </a:bodyPr>
          <a:lstStyle/>
          <a:p>
            <a:pPr lvl="0"/>
            <a:r>
              <a:rPr lang="en-US" sz="2400" b="1" dirty="0">
                <a:solidFill>
                  <a:srgbClr val="FF0000"/>
                </a:solidFill>
              </a:rPr>
              <a:t>Cancer Genetics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58113" y="2057508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altLang="en" sz="2000" b="1" dirty="0">
                <a:solidFill>
                  <a:srgbClr val="1A1FF2"/>
                </a:solidFill>
              </a:rPr>
              <a:t>Lucy A. Godley, M.D., Ph.D.</a:t>
            </a:r>
          </a:p>
          <a:p>
            <a:pPr marL="0" lvl="0" indent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altLang="en" sz="2000" dirty="0">
              <a:solidFill>
                <a:srgbClr val="1A1FF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altLang="en" sz="1400" dirty="0">
                <a:solidFill>
                  <a:srgbClr val="1A1FF2"/>
                </a:solidFill>
              </a:rPr>
              <a:t>Jeffrey and Marianne Silver Family Professor of Oncology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altLang="en" sz="1400" dirty="0">
                <a:solidFill>
                  <a:srgbClr val="1A1FF2"/>
                </a:solidFill>
              </a:rPr>
              <a:t>Director, Silver Family Blood Cancer Institute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altLang="en" sz="1400" dirty="0">
                <a:solidFill>
                  <a:srgbClr val="1A1FF2"/>
                </a:solidFill>
              </a:rPr>
              <a:t>Clinical Director of Cancer Genetics</a:t>
            </a:r>
          </a:p>
          <a:p>
            <a:pPr marL="0" indent="0"/>
            <a:r>
              <a:rPr lang="en" altLang="en" sz="1400" dirty="0">
                <a:solidFill>
                  <a:srgbClr val="1A1FF2"/>
                </a:solidFill>
              </a:rPr>
              <a:t>Robert H. Lurie Comprehensive Cancer Center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altLang="en" sz="1400" dirty="0">
                <a:solidFill>
                  <a:srgbClr val="1A1FF2"/>
                </a:solidFill>
              </a:rPr>
              <a:t>Division of Hematology/Oncology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altLang="en" sz="1400" dirty="0">
                <a:solidFill>
                  <a:srgbClr val="1A1FF2"/>
                </a:solidFill>
              </a:rPr>
              <a:t>Northwestern University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4647" y="782089"/>
            <a:ext cx="9298239" cy="41719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sz="1500" dirty="0">
              <a:latin typeface="Arial" charset="0"/>
              <a:ea typeface="Arial" charset="0"/>
              <a:cs typeface="Arial" charset="0"/>
            </a:endParaRPr>
          </a:p>
          <a:p>
            <a:pPr marL="0" lvl="1" indent="0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Lynch syndrome:  </a:t>
            </a:r>
            <a:r>
              <a:rPr lang="en-US" sz="1600" b="1" i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MSH2/6, MLH1, PMS2 </a:t>
            </a:r>
            <a:endParaRPr lang="en-US" sz="1600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  <a:p>
            <a:pPr marL="0" lvl="1" indent="0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Li-Fraumeni syndrome:  </a:t>
            </a:r>
            <a:r>
              <a:rPr lang="en-US" sz="1600" b="1" i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TP53</a:t>
            </a:r>
          </a:p>
          <a:p>
            <a:pPr marL="0" lvl="1" indent="0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Hereditary Breast/Ovarian CA syndrome:  </a:t>
            </a:r>
            <a:r>
              <a:rPr lang="en-US" sz="1600" b="1" i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BRCA1/2 are Fanconi anemia genes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350" i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  <a:p>
            <a:pPr marL="558404" lvl="2" indent="-215504">
              <a:lnSpc>
                <a:spcPct val="90000"/>
              </a:lnSpc>
              <a:buNone/>
            </a:pPr>
            <a:endParaRPr lang="en-US" sz="1500" dirty="0">
              <a:latin typeface="Arial" charset="0"/>
              <a:ea typeface="Arial" charset="0"/>
              <a:cs typeface="Arial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1500" i="1" dirty="0"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180409" y="120167"/>
            <a:ext cx="6822498" cy="857250"/>
          </a:xfrm>
        </p:spPr>
        <p:txBody>
          <a:bodyPr/>
          <a:lstStyle/>
          <a:p>
            <a:pPr algn="ctr" eaLnBrk="1" hangingPunct="1"/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Cancer is a genetic disease– </a:t>
            </a:r>
            <a:b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‘Solid tumor’ gene syndromes do not exist</a:t>
            </a:r>
          </a:p>
        </p:txBody>
      </p:sp>
      <p:pic>
        <p:nvPicPr>
          <p:cNvPr id="6" name="Picture 4" descr="Screen Shot 2016-03-10 at 12.39.49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2700" y="1878263"/>
            <a:ext cx="4043363" cy="2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07"/>
          <p:cNvSpPr txBox="1">
            <a:spLocks noChangeArrowheads="1"/>
          </p:cNvSpPr>
          <p:nvPr/>
        </p:nvSpPr>
        <p:spPr bwMode="auto">
          <a:xfrm>
            <a:off x="3939778" y="4950620"/>
            <a:ext cx="406122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050" dirty="0">
                <a:latin typeface="Arial" charset="0"/>
                <a:ea typeface="Arial" charset="0"/>
                <a:cs typeface="Arial" charset="0"/>
              </a:rPr>
              <a:t>Churpek, JE </a:t>
            </a:r>
            <a:r>
              <a:rPr lang="en-US" sz="1050" i="1" dirty="0">
                <a:latin typeface="Arial" charset="0"/>
                <a:ea typeface="Arial" charset="0"/>
                <a:cs typeface="Arial" charset="0"/>
              </a:rPr>
              <a:t>et al.  Cancer </a:t>
            </a:r>
            <a:r>
              <a:rPr lang="en-US" sz="1050" dirty="0">
                <a:latin typeface="Arial" charset="0"/>
                <a:ea typeface="Arial" charset="0"/>
                <a:cs typeface="Arial" charset="0"/>
              </a:rPr>
              <a:t>122: 304-311, 2016</a:t>
            </a:r>
            <a:endParaRPr lang="en-US" sz="1050" i="1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ChangeArrowheads="1"/>
          </p:cNvSpPr>
          <p:nvPr>
            <p:ph type="title"/>
          </p:nvPr>
        </p:nvSpPr>
        <p:spPr>
          <a:xfrm>
            <a:off x="1788202" y="77642"/>
            <a:ext cx="5626751" cy="857251"/>
          </a:xfrm>
        </p:spPr>
        <p:txBody>
          <a:bodyPr/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Brca1 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is a Fanconi anemia gene</a:t>
            </a:r>
          </a:p>
        </p:txBody>
      </p:sp>
      <p:pic>
        <p:nvPicPr>
          <p:cNvPr id="117762" name="Picture 4" descr="Screen Shot 2016-03-10 at 12.48.17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0088" y="2286001"/>
            <a:ext cx="333375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3" name="Picture 5" descr="Screen Shot 2016-03-10 at 12.48.08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743" y="2939415"/>
            <a:ext cx="3071813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4" name="Picture 8" descr="Screen Shot 2016-03-10 at 12.50.46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729855"/>
            <a:ext cx="6858000" cy="130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5" name="Rectangle 9"/>
          <p:cNvSpPr>
            <a:spLocks noChangeArrowheads="1"/>
          </p:cNvSpPr>
          <p:nvPr/>
        </p:nvSpPr>
        <p:spPr bwMode="auto">
          <a:xfrm>
            <a:off x="1143000" y="2009775"/>
            <a:ext cx="6858000" cy="17145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17766" name="Rectangle 10"/>
          <p:cNvSpPr>
            <a:spLocks noChangeArrowheads="1"/>
          </p:cNvSpPr>
          <p:nvPr/>
        </p:nvSpPr>
        <p:spPr bwMode="auto">
          <a:xfrm flipV="1">
            <a:off x="5715000" y="1962151"/>
            <a:ext cx="2286000" cy="29527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3276600" y="2066926"/>
            <a:ext cx="209550" cy="2000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17768" name="Rectangle 11"/>
          <p:cNvSpPr>
            <a:spLocks noChangeArrowheads="1"/>
          </p:cNvSpPr>
          <p:nvPr/>
        </p:nvSpPr>
        <p:spPr bwMode="auto">
          <a:xfrm>
            <a:off x="3276600" y="2314576"/>
            <a:ext cx="209550" cy="200025"/>
          </a:xfrm>
          <a:prstGeom prst="rect">
            <a:avLst/>
          </a:prstGeom>
          <a:solidFill>
            <a:srgbClr val="3EFF5B"/>
          </a:solidFill>
          <a:ln w="9525">
            <a:solidFill>
              <a:srgbClr val="3EFF5B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17769" name="Rectangle 12"/>
          <p:cNvSpPr>
            <a:spLocks noChangeArrowheads="1"/>
          </p:cNvSpPr>
          <p:nvPr/>
        </p:nvSpPr>
        <p:spPr bwMode="auto">
          <a:xfrm>
            <a:off x="3276600" y="2552701"/>
            <a:ext cx="209550" cy="200025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17770" name="TextBox 13"/>
          <p:cNvSpPr txBox="1">
            <a:spLocks noChangeArrowheads="1"/>
          </p:cNvSpPr>
          <p:nvPr/>
        </p:nvSpPr>
        <p:spPr bwMode="auto">
          <a:xfrm>
            <a:off x="3467100" y="2000250"/>
            <a:ext cx="11049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350" b="1" i="1">
                <a:latin typeface="Arial" charset="0"/>
                <a:ea typeface="Arial" charset="0"/>
                <a:cs typeface="Arial" charset="0"/>
              </a:rPr>
              <a:t>Brca1</a:t>
            </a:r>
            <a:r>
              <a:rPr lang="en-US" sz="1350" b="1">
                <a:latin typeface="Arial" charset="0"/>
                <a:ea typeface="Arial" charset="0"/>
                <a:cs typeface="Arial" charset="0"/>
              </a:rPr>
              <a:t> +/+</a:t>
            </a:r>
          </a:p>
        </p:txBody>
      </p:sp>
      <p:sp>
        <p:nvSpPr>
          <p:cNvPr id="117771" name="TextBox 14"/>
          <p:cNvSpPr txBox="1">
            <a:spLocks noChangeArrowheads="1"/>
          </p:cNvSpPr>
          <p:nvPr/>
        </p:nvSpPr>
        <p:spPr bwMode="auto">
          <a:xfrm>
            <a:off x="3467100" y="2257425"/>
            <a:ext cx="11049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350" b="1" i="1">
                <a:latin typeface="Arial" charset="0"/>
                <a:ea typeface="Arial" charset="0"/>
                <a:cs typeface="Arial" charset="0"/>
              </a:rPr>
              <a:t>Brca1</a:t>
            </a:r>
            <a:r>
              <a:rPr lang="en-US" sz="1350" b="1">
                <a:latin typeface="Arial" charset="0"/>
                <a:ea typeface="Arial" charset="0"/>
                <a:cs typeface="Arial" charset="0"/>
              </a:rPr>
              <a:t> +/-</a:t>
            </a:r>
          </a:p>
        </p:txBody>
      </p:sp>
      <p:sp>
        <p:nvSpPr>
          <p:cNvPr id="117772" name="TextBox 15"/>
          <p:cNvSpPr txBox="1">
            <a:spLocks noChangeArrowheads="1"/>
          </p:cNvSpPr>
          <p:nvPr/>
        </p:nvSpPr>
        <p:spPr bwMode="auto">
          <a:xfrm>
            <a:off x="3476625" y="2495550"/>
            <a:ext cx="11049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350" b="1" i="1">
                <a:latin typeface="Arial" charset="0"/>
                <a:ea typeface="Arial" charset="0"/>
                <a:cs typeface="Arial" charset="0"/>
              </a:rPr>
              <a:t>Brca1</a:t>
            </a:r>
            <a:r>
              <a:rPr lang="en-US" sz="1350" b="1">
                <a:latin typeface="Arial" charset="0"/>
                <a:ea typeface="Arial" charset="0"/>
                <a:cs typeface="Arial" charset="0"/>
              </a:rPr>
              <a:t> -/-</a:t>
            </a:r>
          </a:p>
        </p:txBody>
      </p:sp>
      <p:sp>
        <p:nvSpPr>
          <p:cNvPr id="117773" name="Rectangle 16"/>
          <p:cNvSpPr>
            <a:spLocks noChangeArrowheads="1"/>
          </p:cNvSpPr>
          <p:nvPr/>
        </p:nvSpPr>
        <p:spPr bwMode="auto">
          <a:xfrm flipV="1">
            <a:off x="6438900" y="2381251"/>
            <a:ext cx="1057275" cy="29527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17774" name="Rectangle 17"/>
          <p:cNvSpPr>
            <a:spLocks noChangeArrowheads="1"/>
          </p:cNvSpPr>
          <p:nvPr/>
        </p:nvSpPr>
        <p:spPr bwMode="auto">
          <a:xfrm flipV="1">
            <a:off x="4400550" y="3924301"/>
            <a:ext cx="190500" cy="48577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17775" name="TextBox 107"/>
          <p:cNvSpPr txBox="1">
            <a:spLocks noChangeArrowheads="1"/>
          </p:cNvSpPr>
          <p:nvPr/>
        </p:nvSpPr>
        <p:spPr bwMode="auto">
          <a:xfrm>
            <a:off x="5740003" y="4889584"/>
            <a:ext cx="3403997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050" dirty="0">
                <a:latin typeface="Arial" charset="0"/>
                <a:ea typeface="Arial" charset="0"/>
                <a:cs typeface="Arial" charset="0"/>
              </a:rPr>
              <a:t>Vasanthakumar, A </a:t>
            </a:r>
            <a:r>
              <a:rPr lang="en-US" sz="1050" i="1" dirty="0">
                <a:latin typeface="Arial" charset="0"/>
                <a:ea typeface="Arial" charset="0"/>
                <a:cs typeface="Arial" charset="0"/>
              </a:rPr>
              <a:t>et al.  Blood </a:t>
            </a:r>
            <a:r>
              <a:rPr lang="en-US" sz="1050" dirty="0">
                <a:latin typeface="Arial" charset="0"/>
                <a:ea typeface="Arial" charset="0"/>
                <a:cs typeface="Arial" charset="0"/>
              </a:rPr>
              <a:t>127: 310-313 (2016) </a:t>
            </a:r>
            <a:endParaRPr lang="en-US" sz="1050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611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700B031-EC4E-6546-B555-196A448C3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9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People with deleterious germline 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BRCA1/2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variants develop bone marrow-derived cancers often before soldi tumors</a:t>
            </a:r>
          </a:p>
        </p:txBody>
      </p:sp>
      <p:pic>
        <p:nvPicPr>
          <p:cNvPr id="16" name="Picture 15" descr="Screen Shot 2016-04-09 at 10.07.09 AM.png">
            <a:extLst>
              <a:ext uri="{FF2B5EF4-FFF2-40B4-BE49-F238E27FC236}">
                <a16:creationId xmlns:a16="http://schemas.microsoft.com/office/drawing/2014/main" id="{B8573772-2B1E-2B41-A508-A4A3E96398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65759" y="1180407"/>
            <a:ext cx="2640631" cy="3319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83910F-5924-C44D-94B9-30B85B7DBC26}"/>
              </a:ext>
            </a:extLst>
          </p:cNvPr>
          <p:cNvSpPr txBox="1"/>
          <p:nvPr/>
        </p:nvSpPr>
        <p:spPr>
          <a:xfrm>
            <a:off x="3769112" y="4693851"/>
            <a:ext cx="5296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Stubbins, R. </a:t>
            </a:r>
            <a:r>
              <a:rPr lang="en-US" sz="1200" i="1" dirty="0"/>
              <a:t>et al. </a:t>
            </a:r>
            <a:r>
              <a:rPr lang="en-US" sz="1200" dirty="0"/>
              <a:t>Germline loss of function </a:t>
            </a:r>
            <a:r>
              <a:rPr lang="en-US" sz="1200" i="1" dirty="0"/>
              <a:t>BRCA1</a:t>
            </a:r>
            <a:r>
              <a:rPr lang="en-US" sz="1200" dirty="0"/>
              <a:t> and </a:t>
            </a:r>
            <a:r>
              <a:rPr lang="en-US" sz="1200" i="1" dirty="0"/>
              <a:t>BRCA2</a:t>
            </a:r>
            <a:r>
              <a:rPr lang="en-US" sz="1200" dirty="0"/>
              <a:t> mutations and risk of </a:t>
            </a:r>
            <a:r>
              <a:rPr lang="en-US" sz="1200" i="1" dirty="0"/>
              <a:t>de novo </a:t>
            </a:r>
            <a:r>
              <a:rPr lang="en-US" sz="1200" dirty="0"/>
              <a:t>hematopoietic malignancies. </a:t>
            </a:r>
            <a:r>
              <a:rPr lang="en-US" sz="1200" i="1" dirty="0" err="1"/>
              <a:t>Haematologica</a:t>
            </a:r>
            <a:r>
              <a:rPr lang="en-US" sz="1200" i="1" dirty="0"/>
              <a:t> </a:t>
            </a:r>
            <a:r>
              <a:rPr lang="en-US" sz="1200" i="1" dirty="0" err="1"/>
              <a:t>epub</a:t>
            </a:r>
            <a:r>
              <a:rPr lang="en-US" sz="1200" i="1" dirty="0"/>
              <a:t> 2023.</a:t>
            </a:r>
          </a:p>
        </p:txBody>
      </p:sp>
      <p:pic>
        <p:nvPicPr>
          <p:cNvPr id="6" name="Picture 5" descr="A table of medical information&#10;&#10;Description automatically generated">
            <a:extLst>
              <a:ext uri="{FF2B5EF4-FFF2-40B4-BE49-F238E27FC236}">
                <a16:creationId xmlns:a16="http://schemas.microsoft.com/office/drawing/2014/main" id="{0890655B-7EE5-04A7-FFAD-B450E8E91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851" y="774194"/>
            <a:ext cx="3249901" cy="392041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B85F080-E2EC-1BBB-1A82-0289AB100D6E}"/>
              </a:ext>
            </a:extLst>
          </p:cNvPr>
          <p:cNvSpPr/>
          <p:nvPr/>
        </p:nvSpPr>
        <p:spPr>
          <a:xfrm>
            <a:off x="3690851" y="2685010"/>
            <a:ext cx="2776451" cy="266008"/>
          </a:xfrm>
          <a:prstGeom prst="ellipse">
            <a:avLst/>
          </a:prstGeom>
          <a:solidFill>
            <a:srgbClr val="FF0000">
              <a:alpha val="29775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2864E0-4996-6262-AA91-808B2C8E710C}"/>
              </a:ext>
            </a:extLst>
          </p:cNvPr>
          <p:cNvCxnSpPr>
            <a:cxnSpLocks/>
          </p:cNvCxnSpPr>
          <p:nvPr/>
        </p:nvCxnSpPr>
        <p:spPr>
          <a:xfrm flipH="1">
            <a:off x="6340141" y="3168137"/>
            <a:ext cx="56131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483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700B031-EC4E-6546-B555-196A448C3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9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People with deleterious germline 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BRCA1/2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variants develop bone marrow-derived cancers often before soldi tumors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83910F-5924-C44D-94B9-30B85B7DBC26}"/>
              </a:ext>
            </a:extLst>
          </p:cNvPr>
          <p:cNvSpPr txBox="1"/>
          <p:nvPr/>
        </p:nvSpPr>
        <p:spPr>
          <a:xfrm>
            <a:off x="3769112" y="4693851"/>
            <a:ext cx="5296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Stubbins, R. </a:t>
            </a:r>
            <a:r>
              <a:rPr lang="en-US" sz="1200" i="1" dirty="0"/>
              <a:t>et al. </a:t>
            </a:r>
            <a:r>
              <a:rPr lang="en-US" sz="1200" dirty="0"/>
              <a:t>Germline loss of function </a:t>
            </a:r>
            <a:r>
              <a:rPr lang="en-US" sz="1200" i="1" dirty="0"/>
              <a:t>BRCA1</a:t>
            </a:r>
            <a:r>
              <a:rPr lang="en-US" sz="1200" dirty="0"/>
              <a:t> and </a:t>
            </a:r>
            <a:r>
              <a:rPr lang="en-US" sz="1200" i="1" dirty="0"/>
              <a:t>BRCA2</a:t>
            </a:r>
            <a:r>
              <a:rPr lang="en-US" sz="1200" dirty="0"/>
              <a:t> mutations and risk of </a:t>
            </a:r>
            <a:r>
              <a:rPr lang="en-US" sz="1200" i="1" dirty="0"/>
              <a:t>de novo </a:t>
            </a:r>
            <a:r>
              <a:rPr lang="en-US" sz="1200" dirty="0"/>
              <a:t>hematopoietic malignancies. </a:t>
            </a:r>
            <a:r>
              <a:rPr lang="en-US" sz="1200" i="1" dirty="0" err="1"/>
              <a:t>Haematologica</a:t>
            </a:r>
            <a:r>
              <a:rPr lang="en-US" sz="1200" i="1" dirty="0"/>
              <a:t> </a:t>
            </a:r>
            <a:r>
              <a:rPr lang="en-US" sz="1200" i="1" dirty="0" err="1"/>
              <a:t>epub</a:t>
            </a:r>
            <a:r>
              <a:rPr lang="en-US" sz="1200" i="1" dirty="0"/>
              <a:t> 2023.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867871-1DFB-59B1-F06C-B4EF51C79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850" y="181092"/>
            <a:ext cx="6744677" cy="521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75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700B031-EC4E-6546-B555-196A448C3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9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People with deleterious germline 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BRCA1/2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variants develop bone marrow-derived cancers often before soldi tumors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83910F-5924-C44D-94B9-30B85B7DBC26}"/>
              </a:ext>
            </a:extLst>
          </p:cNvPr>
          <p:cNvSpPr txBox="1"/>
          <p:nvPr/>
        </p:nvSpPr>
        <p:spPr>
          <a:xfrm>
            <a:off x="3769112" y="4668917"/>
            <a:ext cx="5296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Stubbins, R. </a:t>
            </a:r>
            <a:r>
              <a:rPr lang="en-US" sz="1200" i="1" dirty="0"/>
              <a:t>et al. </a:t>
            </a:r>
            <a:r>
              <a:rPr lang="en-US" sz="1200" dirty="0"/>
              <a:t>Germline loss of function </a:t>
            </a:r>
            <a:r>
              <a:rPr lang="en-US" sz="1200" i="1" dirty="0"/>
              <a:t>BRCA1</a:t>
            </a:r>
            <a:r>
              <a:rPr lang="en-US" sz="1200" dirty="0"/>
              <a:t> and </a:t>
            </a:r>
            <a:r>
              <a:rPr lang="en-US" sz="1200" i="1" dirty="0"/>
              <a:t>BRCA2</a:t>
            </a:r>
            <a:r>
              <a:rPr lang="en-US" sz="1200" dirty="0"/>
              <a:t> mutations and risk of </a:t>
            </a:r>
            <a:r>
              <a:rPr lang="en-US" sz="1200" i="1" dirty="0"/>
              <a:t>de novo </a:t>
            </a:r>
            <a:r>
              <a:rPr lang="en-US" sz="1200" dirty="0"/>
              <a:t>hematopoietic malignancies. </a:t>
            </a:r>
            <a:r>
              <a:rPr lang="en-US" sz="1200" i="1" dirty="0" err="1"/>
              <a:t>Haematologica</a:t>
            </a:r>
            <a:r>
              <a:rPr lang="en-US" sz="1200" i="1" dirty="0"/>
              <a:t> </a:t>
            </a:r>
            <a:r>
              <a:rPr lang="en-US" sz="1200" i="1" dirty="0" err="1"/>
              <a:t>epub</a:t>
            </a:r>
            <a:r>
              <a:rPr lang="en-US" sz="1200" i="1" dirty="0"/>
              <a:t> 2023.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7B5F5-8AA9-8D43-98E4-5701FB3C7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861" y="926049"/>
            <a:ext cx="5618568" cy="373916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2699E98-53F2-3B4A-A807-FBBA719C9188}"/>
              </a:ext>
            </a:extLst>
          </p:cNvPr>
          <p:cNvSpPr/>
          <p:nvPr/>
        </p:nvSpPr>
        <p:spPr>
          <a:xfrm>
            <a:off x="1893070" y="1853534"/>
            <a:ext cx="557561" cy="256479"/>
          </a:xfrm>
          <a:prstGeom prst="ellips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25985BD-EF83-9341-B368-90CDF6B56E39}"/>
              </a:ext>
            </a:extLst>
          </p:cNvPr>
          <p:cNvSpPr/>
          <p:nvPr/>
        </p:nvSpPr>
        <p:spPr>
          <a:xfrm>
            <a:off x="5100267" y="1849065"/>
            <a:ext cx="2198307" cy="256479"/>
          </a:xfrm>
          <a:prstGeom prst="ellips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6E7F6E7-EFDB-FB46-A856-5D86BF724FC5}"/>
              </a:ext>
            </a:extLst>
          </p:cNvPr>
          <p:cNvSpPr/>
          <p:nvPr/>
        </p:nvSpPr>
        <p:spPr>
          <a:xfrm>
            <a:off x="1861251" y="2413258"/>
            <a:ext cx="557561" cy="256479"/>
          </a:xfrm>
          <a:prstGeom prst="ellipse">
            <a:avLst/>
          </a:prstGeom>
          <a:solidFill>
            <a:srgbClr val="82D4E2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F454382-681F-B84D-82AD-3502B7BF52D3}"/>
              </a:ext>
            </a:extLst>
          </p:cNvPr>
          <p:cNvSpPr/>
          <p:nvPr/>
        </p:nvSpPr>
        <p:spPr>
          <a:xfrm>
            <a:off x="5086146" y="2418171"/>
            <a:ext cx="2204115" cy="256479"/>
          </a:xfrm>
          <a:prstGeom prst="ellipse">
            <a:avLst/>
          </a:prstGeom>
          <a:solidFill>
            <a:srgbClr val="82D4E2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82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1"/>
          <p:cNvSpPr txBox="1">
            <a:spLocks noChangeArrowheads="1"/>
          </p:cNvSpPr>
          <p:nvPr/>
        </p:nvSpPr>
        <p:spPr bwMode="auto">
          <a:xfrm>
            <a:off x="1296343" y="145117"/>
            <a:ext cx="663178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Realizing the goal of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precision medicine in oncology</a:t>
            </a:r>
          </a:p>
        </p:txBody>
      </p:sp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1909350" y="1020345"/>
            <a:ext cx="5301853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50" dirty="0">
                <a:latin typeface="Arial" charset="0"/>
                <a:ea typeface="Arial" charset="0"/>
                <a:cs typeface="Arial" charset="0"/>
              </a:rPr>
              <a:t>DEFINE:</a:t>
            </a:r>
          </a:p>
          <a:p>
            <a:pPr algn="ctr"/>
            <a:r>
              <a:rPr lang="en-US" sz="1350" dirty="0">
                <a:latin typeface="Arial" charset="0"/>
                <a:ea typeface="Arial" charset="0"/>
                <a:cs typeface="Arial" charset="0"/>
              </a:rPr>
              <a:t>Baseline genetics/epigenetics</a:t>
            </a:r>
          </a:p>
          <a:p>
            <a:pPr algn="ctr"/>
            <a:r>
              <a:rPr lang="en-US" sz="1350" dirty="0">
                <a:solidFill>
                  <a:srgbClr val="1A1FF2"/>
                </a:solidFill>
                <a:latin typeface="Arial" charset="0"/>
                <a:ea typeface="Arial" charset="0"/>
                <a:cs typeface="Arial" charset="0"/>
              </a:rPr>
              <a:t>[germline]</a:t>
            </a:r>
          </a:p>
          <a:p>
            <a:pPr algn="ctr"/>
            <a:r>
              <a:rPr lang="en-US" sz="1350" dirty="0">
                <a:latin typeface="Arial" charset="0"/>
                <a:ea typeface="Arial" charset="0"/>
                <a:cs typeface="Arial" charset="0"/>
              </a:rPr>
              <a:t>Acquired genetics/epigenetics in the HSC</a:t>
            </a:r>
          </a:p>
          <a:p>
            <a:pPr algn="ctr"/>
            <a:r>
              <a:rPr lang="en-US" sz="1350" dirty="0">
                <a:solidFill>
                  <a:srgbClr val="1A1FF2"/>
                </a:solidFill>
                <a:latin typeface="Arial" charset="0"/>
                <a:ea typeface="Arial" charset="0"/>
                <a:cs typeface="Arial" charset="0"/>
              </a:rPr>
              <a:t>[clonal hematopoiesis]</a:t>
            </a:r>
          </a:p>
          <a:p>
            <a:pPr algn="ctr"/>
            <a:r>
              <a:rPr lang="en-US" sz="1350" dirty="0">
                <a:latin typeface="Arial" charset="0"/>
                <a:ea typeface="Arial" charset="0"/>
                <a:cs typeface="Arial" charset="0"/>
              </a:rPr>
              <a:t>Acquired genetics/epigenetics in the tumor</a:t>
            </a:r>
          </a:p>
          <a:p>
            <a:pPr algn="ctr"/>
            <a:r>
              <a:rPr lang="en-US" sz="1350" dirty="0">
                <a:solidFill>
                  <a:srgbClr val="1A1FF2"/>
                </a:solidFill>
                <a:latin typeface="Arial" charset="0"/>
                <a:ea typeface="Arial" charset="0"/>
                <a:cs typeface="Arial" charset="0"/>
              </a:rPr>
              <a:t>[tumor profiling]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Microbiome/Immunotype</a:t>
            </a:r>
          </a:p>
          <a:p>
            <a:pPr algn="ctr"/>
            <a:endParaRPr lang="en-US" sz="135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350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to devise an effective treatment strategy for a particular patient</a:t>
            </a:r>
          </a:p>
        </p:txBody>
      </p:sp>
      <p:pic>
        <p:nvPicPr>
          <p:cNvPr id="4" name="Picture 4" descr="Screen Shot 2013-11-29 at 9.50.27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1940" y="3161356"/>
            <a:ext cx="3429000" cy="155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387140" y="4694881"/>
            <a:ext cx="3800475" cy="142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050" dirty="0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2087" y="4380556"/>
            <a:ext cx="1447800" cy="666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050" dirty="0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7040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25EDA2B-38B0-FB4D-B5D8-26E0C66B7F85}"/>
              </a:ext>
            </a:extLst>
          </p:cNvPr>
          <p:cNvSpPr txBox="1"/>
          <p:nvPr/>
        </p:nvSpPr>
        <p:spPr>
          <a:xfrm>
            <a:off x="5231219" y="4872108"/>
            <a:ext cx="39127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1"/>
                </a:solidFill>
              </a:rPr>
              <a:t>Kessler, M.D. </a:t>
            </a:r>
            <a:r>
              <a:rPr lang="en-US" sz="1100" i="1" dirty="0">
                <a:solidFill>
                  <a:schemeClr val="tx1"/>
                </a:solidFill>
              </a:rPr>
              <a:t>et al. </a:t>
            </a:r>
            <a:r>
              <a:rPr lang="en-US" sz="1100" dirty="0">
                <a:solidFill>
                  <a:schemeClr val="tx1"/>
                </a:solidFill>
              </a:rPr>
              <a:t>(2022) </a:t>
            </a:r>
            <a:r>
              <a:rPr lang="en-US" sz="1100" i="1" dirty="0">
                <a:solidFill>
                  <a:schemeClr val="tx1"/>
                </a:solidFill>
              </a:rPr>
              <a:t>Nature </a:t>
            </a:r>
            <a:r>
              <a:rPr lang="en-US" sz="1100" b="1" dirty="0">
                <a:solidFill>
                  <a:schemeClr val="tx1"/>
                </a:solidFill>
              </a:rPr>
              <a:t>612: </a:t>
            </a:r>
            <a:r>
              <a:rPr lang="en-US" sz="1100" dirty="0">
                <a:solidFill>
                  <a:schemeClr val="tx1"/>
                </a:solidFill>
              </a:rPr>
              <a:t>301-309.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2015F6-01C3-5A46-AA37-DD35597BC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819"/>
            <a:ext cx="9144000" cy="3849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A1FB60-E831-5B4C-A969-AE199AC910CF}"/>
              </a:ext>
            </a:extLst>
          </p:cNvPr>
          <p:cNvSpPr txBox="1"/>
          <p:nvPr/>
        </p:nvSpPr>
        <p:spPr>
          <a:xfrm>
            <a:off x="999462" y="4280785"/>
            <a:ext cx="6932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7E3C"/>
                </a:solidFill>
              </a:rPr>
              <a:t>Many of these genes are germline susceptibility genes for HMs</a:t>
            </a:r>
            <a:r>
              <a:rPr lang="en-US" sz="1800" dirty="0">
                <a:solidFill>
                  <a:srgbClr val="007E3C"/>
                </a:solidFill>
                <a:sym typeface="Wingdings" pitchFamily="2" charset="2"/>
              </a:rPr>
              <a:t> Is the mechanism development of CH first, then HM?</a:t>
            </a:r>
            <a:endParaRPr lang="en-US" sz="1800" dirty="0">
              <a:solidFill>
                <a:srgbClr val="007E3C"/>
              </a:solidFill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CF39263-E9F1-4E4E-A0DF-867D8B34F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599" y="103900"/>
            <a:ext cx="59089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GWAS for genes that confer risk for CH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8CE750-AD0D-AF48-AFB5-05166F74354E}"/>
              </a:ext>
            </a:extLst>
          </p:cNvPr>
          <p:cNvSpPr/>
          <p:nvPr/>
        </p:nvSpPr>
        <p:spPr>
          <a:xfrm>
            <a:off x="1796901" y="2327202"/>
            <a:ext cx="425303" cy="309671"/>
          </a:xfrm>
          <a:prstGeom prst="ellipse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76CEB5C-F197-6540-92F4-0C1C038C9904}"/>
              </a:ext>
            </a:extLst>
          </p:cNvPr>
          <p:cNvSpPr/>
          <p:nvPr/>
        </p:nvSpPr>
        <p:spPr>
          <a:xfrm>
            <a:off x="2778642" y="672064"/>
            <a:ext cx="425303" cy="309671"/>
          </a:xfrm>
          <a:prstGeom prst="ellipse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9EA466B-C5DB-4E41-BC9B-A42D9E1C26DD}"/>
              </a:ext>
            </a:extLst>
          </p:cNvPr>
          <p:cNvSpPr/>
          <p:nvPr/>
        </p:nvSpPr>
        <p:spPr>
          <a:xfrm>
            <a:off x="2526795" y="2571750"/>
            <a:ext cx="362944" cy="271696"/>
          </a:xfrm>
          <a:prstGeom prst="ellipse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DF6DECE-7CCF-2941-8C2D-2691588ECDE4}"/>
              </a:ext>
            </a:extLst>
          </p:cNvPr>
          <p:cNvSpPr/>
          <p:nvPr/>
        </p:nvSpPr>
        <p:spPr>
          <a:xfrm>
            <a:off x="5621687" y="1932843"/>
            <a:ext cx="362944" cy="271696"/>
          </a:xfrm>
          <a:prstGeom prst="ellipse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DC6147-6603-A044-A504-8C51C6C7E1CA}"/>
              </a:ext>
            </a:extLst>
          </p:cNvPr>
          <p:cNvSpPr/>
          <p:nvPr/>
        </p:nvSpPr>
        <p:spPr>
          <a:xfrm>
            <a:off x="6770548" y="2435902"/>
            <a:ext cx="362944" cy="271696"/>
          </a:xfrm>
          <a:prstGeom prst="ellipse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B8AFD58-A34C-F748-97F4-D73CB7CCF0FB}"/>
              </a:ext>
            </a:extLst>
          </p:cNvPr>
          <p:cNvSpPr/>
          <p:nvPr/>
        </p:nvSpPr>
        <p:spPr>
          <a:xfrm>
            <a:off x="8118700" y="2577612"/>
            <a:ext cx="392252" cy="322384"/>
          </a:xfrm>
          <a:prstGeom prst="ellipse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272F374-CAAF-C941-8F70-EAE789A06D39}"/>
              </a:ext>
            </a:extLst>
          </p:cNvPr>
          <p:cNvSpPr/>
          <p:nvPr/>
        </p:nvSpPr>
        <p:spPr>
          <a:xfrm>
            <a:off x="8570404" y="2510775"/>
            <a:ext cx="392252" cy="322384"/>
          </a:xfrm>
          <a:prstGeom prst="ellipse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42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124542-23C8-2549-8852-5A03AD896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853" y="1128805"/>
            <a:ext cx="2865120" cy="378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00B031-EC4E-6546-B555-196A448C3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1922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The molecular impact of HR DNA repair pathway deficiencies on DNA integrity within hematopoietic cells</a:t>
            </a:r>
          </a:p>
        </p:txBody>
      </p:sp>
    </p:spTree>
    <p:extLst>
      <p:ext uri="{BB962C8B-B14F-4D97-AF65-F5344CB8AC3E}">
        <p14:creationId xmlns:p14="http://schemas.microsoft.com/office/powerpoint/2010/main" val="2939326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/>
          <p:cNvSpPr>
            <a:spLocks noGrp="1"/>
          </p:cNvSpPr>
          <p:nvPr>
            <p:ph type="title"/>
          </p:nvPr>
        </p:nvSpPr>
        <p:spPr>
          <a:xfrm>
            <a:off x="962218" y="218549"/>
            <a:ext cx="7458767" cy="627459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Precision oncology from my perspective today</a:t>
            </a:r>
            <a:endParaRPr lang="en-US" sz="2400" b="1" i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6805" y="1000221"/>
            <a:ext cx="62104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>
                <a:solidFill>
                  <a:srgbClr val="007E3C"/>
                </a:solidFill>
              </a:rPr>
              <a:t>One of my colleagues was diagnosed with breast cancer…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350A72-2804-6443-858E-F59C8AB08ACB}"/>
              </a:ext>
            </a:extLst>
          </p:cNvPr>
          <p:cNvGrpSpPr/>
          <p:nvPr/>
        </p:nvGrpSpPr>
        <p:grpSpPr>
          <a:xfrm>
            <a:off x="501254" y="1864911"/>
            <a:ext cx="3918373" cy="2443644"/>
            <a:chOff x="501254" y="1864911"/>
            <a:chExt cx="3918373" cy="2443644"/>
          </a:xfrm>
        </p:grpSpPr>
        <p:sp>
          <p:nvSpPr>
            <p:cNvPr id="8" name="Rectangle 7"/>
            <p:cNvSpPr/>
            <p:nvPr/>
          </p:nvSpPr>
          <p:spPr>
            <a:xfrm>
              <a:off x="501254" y="3172586"/>
              <a:ext cx="278606" cy="208360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  <a:prstDash val="solid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7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201341" y="3178540"/>
              <a:ext cx="278606" cy="207169"/>
            </a:xfrm>
            <a:prstGeom prst="ellipse">
              <a:avLst/>
            </a:prstGeom>
            <a:solidFill>
              <a:schemeClr val="tx1"/>
            </a:solidFill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7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779860" y="3277361"/>
              <a:ext cx="416719" cy="1191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cxnSpLocks/>
            </p:cNvCxnSpPr>
            <p:nvPr/>
          </p:nvCxnSpPr>
          <p:spPr bwMode="auto">
            <a:xfrm>
              <a:off x="990600" y="3276171"/>
              <a:ext cx="2" cy="370083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>
              <a:off x="1495896" y="3353074"/>
              <a:ext cx="259556" cy="211931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370480" y="3467916"/>
              <a:ext cx="0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341835" y="2841593"/>
              <a:ext cx="0" cy="32266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1548852" y="2744638"/>
              <a:ext cx="278606" cy="208359"/>
            </a:xfrm>
            <a:prstGeom prst="ellipse">
              <a:avLst/>
            </a:prstGeom>
            <a:solidFill>
              <a:schemeClr val="tx1"/>
            </a:solidFill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7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1437253" y="2661262"/>
              <a:ext cx="519113" cy="3655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828084" y="2735827"/>
              <a:ext cx="278606" cy="208360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  <a:prstDash val="solid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7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1126541" y="2836817"/>
              <a:ext cx="416719" cy="1191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Diamond 1"/>
            <p:cNvSpPr/>
            <p:nvPr/>
          </p:nvSpPr>
          <p:spPr bwMode="auto">
            <a:xfrm>
              <a:off x="843183" y="3632458"/>
              <a:ext cx="314858" cy="330633"/>
            </a:xfrm>
            <a:prstGeom prst="diamond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800">
                <a:solidFill>
                  <a:schemeClr val="tx1"/>
                </a:solidFill>
                <a:latin typeface="Times" pitchFamily="-112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69144" y="3640331"/>
              <a:ext cx="28337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/>
                <a:t>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56580" y="2843851"/>
              <a:ext cx="9623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ym typeface="Wingdings"/>
                </a:rPr>
                <a:t>52yo</a:t>
              </a:r>
            </a:p>
            <a:p>
              <a:pPr algn="ctr"/>
              <a:r>
                <a:rPr lang="en-US" dirty="0">
                  <a:sym typeface="Wingdings"/>
                </a:rPr>
                <a:t>breast ca</a:t>
              </a:r>
            </a:p>
            <a:p>
              <a:endParaRPr lang="en-US" sz="105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37126" y="3554502"/>
              <a:ext cx="97085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61yo</a:t>
              </a:r>
            </a:p>
            <a:p>
              <a:pPr algn="ctr"/>
              <a:r>
                <a:rPr lang="en-US" dirty="0"/>
                <a:t>breast ca</a:t>
              </a:r>
              <a:endParaRPr lang="en-US" dirty="0">
                <a:sym typeface="Wingdings"/>
              </a:endParaRPr>
            </a:p>
            <a:p>
              <a:endParaRPr lang="en-US" sz="1500" dirty="0">
                <a:sym typeface="Wingdings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740510D-E9FB-AF47-B82F-0341C4C9AA1A}"/>
                </a:ext>
              </a:extLst>
            </p:cNvPr>
            <p:cNvCxnSpPr/>
            <p:nvPr/>
          </p:nvCxnSpPr>
          <p:spPr>
            <a:xfrm>
              <a:off x="1685621" y="2419835"/>
              <a:ext cx="0" cy="32266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1FB6A91-818E-154D-BF79-E95BDD9ABBF0}"/>
                </a:ext>
              </a:extLst>
            </p:cNvPr>
            <p:cNvCxnSpPr/>
            <p:nvPr/>
          </p:nvCxnSpPr>
          <p:spPr>
            <a:xfrm>
              <a:off x="2635463" y="2444644"/>
              <a:ext cx="0" cy="32266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CB275ED-128D-3144-98FD-003FBDE2D520}"/>
                </a:ext>
              </a:extLst>
            </p:cNvPr>
            <p:cNvCxnSpPr/>
            <p:nvPr/>
          </p:nvCxnSpPr>
          <p:spPr>
            <a:xfrm>
              <a:off x="3585312" y="2426924"/>
              <a:ext cx="0" cy="32266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2F11691-CEFA-5D4B-ADEB-7FCD179B3F9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671438" y="2438168"/>
              <a:ext cx="986618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E8C6F7F-F82D-EA40-8802-A65059EEBC3C}"/>
                </a:ext>
              </a:extLst>
            </p:cNvPr>
            <p:cNvSpPr/>
            <p:nvPr/>
          </p:nvSpPr>
          <p:spPr>
            <a:xfrm>
              <a:off x="2503719" y="2772093"/>
              <a:ext cx="278606" cy="208360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  <a:prstDash val="solid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7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65A3289-C65D-0748-876D-AC69BC177A1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15747" y="2437162"/>
              <a:ext cx="986618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44D0F96-C0F3-7144-88B6-1394D17CA2CB}"/>
                </a:ext>
              </a:extLst>
            </p:cNvPr>
            <p:cNvSpPr/>
            <p:nvPr/>
          </p:nvSpPr>
          <p:spPr>
            <a:xfrm>
              <a:off x="3445888" y="2738409"/>
              <a:ext cx="278606" cy="207169"/>
            </a:xfrm>
            <a:prstGeom prst="ellipse">
              <a:avLst/>
            </a:prstGeom>
            <a:solidFill>
              <a:schemeClr val="tx1"/>
            </a:solidFill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7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4F131E1-9AA1-154D-952D-50CA0AEC3BEB}"/>
                </a:ext>
              </a:extLst>
            </p:cNvPr>
            <p:cNvSpPr txBox="1"/>
            <p:nvPr/>
          </p:nvSpPr>
          <p:spPr>
            <a:xfrm>
              <a:off x="3457313" y="2828001"/>
              <a:ext cx="9623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ym typeface="Wingdings"/>
                </a:rPr>
                <a:t>57yo</a:t>
              </a:r>
            </a:p>
            <a:p>
              <a:pPr algn="ctr"/>
              <a:r>
                <a:rPr lang="en-US" dirty="0">
                  <a:sym typeface="Wingdings"/>
                </a:rPr>
                <a:t>breast ca</a:t>
              </a:r>
            </a:p>
            <a:p>
              <a:endParaRPr lang="en-US" sz="1050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FFFA136-E0CA-BF41-A3F3-8FA943BBEB83}"/>
                </a:ext>
              </a:extLst>
            </p:cNvPr>
            <p:cNvSpPr/>
            <p:nvPr/>
          </p:nvSpPr>
          <p:spPr>
            <a:xfrm>
              <a:off x="2145759" y="1954995"/>
              <a:ext cx="278606" cy="208360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  <a:prstDash val="solid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7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DB38F2F-F12E-8346-B20F-73A9DA88751E}"/>
                </a:ext>
              </a:extLst>
            </p:cNvPr>
            <p:cNvSpPr/>
            <p:nvPr/>
          </p:nvSpPr>
          <p:spPr>
            <a:xfrm>
              <a:off x="2845846" y="1947302"/>
              <a:ext cx="278606" cy="207169"/>
            </a:xfrm>
            <a:prstGeom prst="ellipse">
              <a:avLst/>
            </a:prstGeom>
            <a:solidFill>
              <a:schemeClr val="tx1"/>
            </a:solidFill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7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6C7D5C-337D-BF4C-B407-06819CC3B3E6}"/>
                </a:ext>
              </a:extLst>
            </p:cNvPr>
            <p:cNvCxnSpPr/>
            <p:nvPr/>
          </p:nvCxnSpPr>
          <p:spPr bwMode="auto">
            <a:xfrm>
              <a:off x="2424365" y="2059770"/>
              <a:ext cx="416719" cy="1191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06EF4A-7EBC-AE47-8409-1804B4DE71E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5105" y="2058580"/>
              <a:ext cx="2" cy="370083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12D491A-0C8B-FF46-8C01-E8314EA0B321}"/>
                </a:ext>
              </a:extLst>
            </p:cNvPr>
            <p:cNvCxnSpPr/>
            <p:nvPr/>
          </p:nvCxnSpPr>
          <p:spPr>
            <a:xfrm flipV="1">
              <a:off x="2732436" y="1864911"/>
              <a:ext cx="519113" cy="3655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3334216-3FF1-4547-9098-CE76AE141A47}"/>
                </a:ext>
              </a:extLst>
            </p:cNvPr>
            <p:cNvSpPr txBox="1"/>
            <p:nvPr/>
          </p:nvSpPr>
          <p:spPr>
            <a:xfrm>
              <a:off x="2791462" y="1957379"/>
              <a:ext cx="1095850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ym typeface="Wingdings"/>
                </a:rPr>
                <a:t>69yo</a:t>
              </a:r>
            </a:p>
            <a:p>
              <a:pPr algn="ctr"/>
              <a:r>
                <a:rPr lang="en-US" dirty="0">
                  <a:sym typeface="Wingdings"/>
                </a:rPr>
                <a:t>ovarian ca</a:t>
              </a:r>
            </a:p>
            <a:p>
              <a:endParaRPr lang="en-US" sz="1050" dirty="0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5A81112-4B6D-5E42-8F8F-43CE0981B0F8}"/>
              </a:ext>
            </a:extLst>
          </p:cNvPr>
          <p:cNvSpPr txBox="1"/>
          <p:nvPr/>
        </p:nvSpPr>
        <p:spPr>
          <a:xfrm>
            <a:off x="3962262" y="1882086"/>
            <a:ext cx="48426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>
                <a:solidFill>
                  <a:srgbClr val="007E3C"/>
                </a:solidFill>
              </a:rPr>
              <a:t>Based on her personal and family history of cancer, </a:t>
            </a:r>
          </a:p>
          <a:p>
            <a:pPr algn="ctr"/>
            <a:r>
              <a:rPr lang="en-US" sz="1500" i="1" dirty="0">
                <a:solidFill>
                  <a:srgbClr val="007E3C"/>
                </a:solidFill>
              </a:rPr>
              <a:t>she underwent germline genetic testing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E1DD856-1006-8C40-94C8-23E93CC24EDB}"/>
              </a:ext>
            </a:extLst>
          </p:cNvPr>
          <p:cNvSpPr txBox="1"/>
          <p:nvPr/>
        </p:nvSpPr>
        <p:spPr>
          <a:xfrm>
            <a:off x="3940003" y="3873560"/>
            <a:ext cx="48426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>
                <a:solidFill>
                  <a:srgbClr val="007E3C"/>
                </a:solidFill>
              </a:rPr>
              <a:t>The </a:t>
            </a:r>
            <a:r>
              <a:rPr lang="en-US" sz="1500" dirty="0">
                <a:solidFill>
                  <a:srgbClr val="007E3C"/>
                </a:solidFill>
              </a:rPr>
              <a:t>CHEK2</a:t>
            </a:r>
            <a:r>
              <a:rPr lang="en-US" sz="1500" i="1" dirty="0">
                <a:solidFill>
                  <a:srgbClr val="007E3C"/>
                </a:solidFill>
              </a:rPr>
              <a:t> I200T (I157T) allele was identified</a:t>
            </a:r>
          </a:p>
        </p:txBody>
      </p:sp>
    </p:spTree>
    <p:extLst>
      <p:ext uri="{BB962C8B-B14F-4D97-AF65-F5344CB8AC3E}">
        <p14:creationId xmlns:p14="http://schemas.microsoft.com/office/powerpoint/2010/main" val="34787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F5C8AF-8E40-7147-A4D6-332166708933}"/>
              </a:ext>
            </a:extLst>
          </p:cNvPr>
          <p:cNvSpPr/>
          <p:nvPr/>
        </p:nvSpPr>
        <p:spPr>
          <a:xfrm>
            <a:off x="10457593" y="6611779"/>
            <a:ext cx="1778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Adapted from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Anase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Ansom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CC84323-9C6F-604E-94A5-C0FB02E8C01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5" y="1358724"/>
            <a:ext cx="3623913" cy="25415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00B031-EC4E-6546-B555-196A448C3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443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Germline 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CHEK2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mutations and hematopoietic malignancies</a:t>
            </a:r>
          </a:p>
        </p:txBody>
      </p:sp>
      <p:pic>
        <p:nvPicPr>
          <p:cNvPr id="10" name="Picture 9" descr="Timeline&#10;&#10;Description automatically generated">
            <a:extLst>
              <a:ext uri="{FF2B5EF4-FFF2-40B4-BE49-F238E27FC236}">
                <a16:creationId xmlns:a16="http://schemas.microsoft.com/office/drawing/2014/main" id="{6DAD80E3-3032-48D5-B834-4B18702E0AF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1"/>
          <a:stretch/>
        </p:blipFill>
        <p:spPr bwMode="auto">
          <a:xfrm>
            <a:off x="3590693" y="1504950"/>
            <a:ext cx="5389701" cy="27194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B2B3F6-3467-C546-9592-C9D5195127A4}"/>
              </a:ext>
            </a:extLst>
          </p:cNvPr>
          <p:cNvSpPr txBox="1"/>
          <p:nvPr/>
        </p:nvSpPr>
        <p:spPr>
          <a:xfrm>
            <a:off x="479502" y="1197173"/>
            <a:ext cx="2575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91ECE"/>
                </a:solidFill>
              </a:rPr>
              <a:t>representative pedigree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4AFCD3-8766-334C-9707-82DDF20F67E8}"/>
              </a:ext>
            </a:extLst>
          </p:cNvPr>
          <p:cNvSpPr/>
          <p:nvPr/>
        </p:nvSpPr>
        <p:spPr>
          <a:xfrm>
            <a:off x="971787" y="2727896"/>
            <a:ext cx="512678" cy="110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8B1770-8AA2-0D4C-9C97-DBDD8147A94B}"/>
              </a:ext>
            </a:extLst>
          </p:cNvPr>
          <p:cNvSpPr txBox="1"/>
          <p:nvPr/>
        </p:nvSpPr>
        <p:spPr>
          <a:xfrm>
            <a:off x="876141" y="2666681"/>
            <a:ext cx="7613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CHEK2</a:t>
            </a:r>
            <a:r>
              <a:rPr lang="en-US" sz="800" i="1" baseline="30000" dirty="0"/>
              <a:t>I200T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ABDEE3-5681-3A41-967A-777D934A3F6A}"/>
              </a:ext>
            </a:extLst>
          </p:cNvPr>
          <p:cNvSpPr/>
          <p:nvPr/>
        </p:nvSpPr>
        <p:spPr>
          <a:xfrm>
            <a:off x="2731083" y="2738737"/>
            <a:ext cx="512678" cy="110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DC5E84-1AFF-204E-95BA-4208138BA5A5}"/>
              </a:ext>
            </a:extLst>
          </p:cNvPr>
          <p:cNvSpPr/>
          <p:nvPr/>
        </p:nvSpPr>
        <p:spPr>
          <a:xfrm>
            <a:off x="1280414" y="3399989"/>
            <a:ext cx="512678" cy="110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52EF7C-8704-E64C-9D98-8B931CDD5F05}"/>
              </a:ext>
            </a:extLst>
          </p:cNvPr>
          <p:cNvSpPr/>
          <p:nvPr/>
        </p:nvSpPr>
        <p:spPr>
          <a:xfrm>
            <a:off x="740320" y="3393611"/>
            <a:ext cx="503111" cy="126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A3D93F-E174-9645-A108-9B10F76AC2D8}"/>
              </a:ext>
            </a:extLst>
          </p:cNvPr>
          <p:cNvSpPr txBox="1"/>
          <p:nvPr/>
        </p:nvSpPr>
        <p:spPr>
          <a:xfrm>
            <a:off x="2627784" y="2681347"/>
            <a:ext cx="7613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CHEK2</a:t>
            </a:r>
            <a:r>
              <a:rPr lang="en-US" sz="800" i="1" baseline="30000" dirty="0"/>
              <a:t>I200T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936E25-E794-9943-9E07-33B24CEEA1EB}"/>
              </a:ext>
            </a:extLst>
          </p:cNvPr>
          <p:cNvSpPr txBox="1"/>
          <p:nvPr/>
        </p:nvSpPr>
        <p:spPr>
          <a:xfrm>
            <a:off x="1180940" y="3342597"/>
            <a:ext cx="7613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CHEK2</a:t>
            </a:r>
            <a:r>
              <a:rPr lang="en-US" sz="800" i="1" baseline="30000" dirty="0"/>
              <a:t>I200T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D3828A-F2F5-1B46-A6D1-475A0B317700}"/>
              </a:ext>
            </a:extLst>
          </p:cNvPr>
          <p:cNvSpPr txBox="1"/>
          <p:nvPr/>
        </p:nvSpPr>
        <p:spPr>
          <a:xfrm>
            <a:off x="526065" y="3085620"/>
            <a:ext cx="7613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CHEK2</a:t>
            </a:r>
            <a:r>
              <a:rPr lang="en-US" sz="800" i="1" baseline="30000" dirty="0"/>
              <a:t>I200T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15DBBB-1A8B-CC4F-88BE-7E604100B8A5}"/>
              </a:ext>
            </a:extLst>
          </p:cNvPr>
          <p:cNvSpPr txBox="1"/>
          <p:nvPr/>
        </p:nvSpPr>
        <p:spPr>
          <a:xfrm>
            <a:off x="652801" y="3347699"/>
            <a:ext cx="919181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sz="800" dirty="0">
                <a:solidFill>
                  <a:srgbClr val="007E3C"/>
                </a:solidFill>
              </a:rPr>
              <a:t>breast ca</a:t>
            </a:r>
          </a:p>
          <a:p>
            <a:pPr>
              <a:lnSpc>
                <a:spcPts val="800"/>
              </a:lnSpc>
            </a:pPr>
            <a:r>
              <a:rPr lang="en-US" sz="800" dirty="0">
                <a:solidFill>
                  <a:srgbClr val="007E3C"/>
                </a:solidFill>
              </a:rPr>
              <a:t>thyroid ca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758D219-3E3C-8649-AD01-15A15485EFC0}"/>
              </a:ext>
            </a:extLst>
          </p:cNvPr>
          <p:cNvCxnSpPr/>
          <p:nvPr/>
        </p:nvCxnSpPr>
        <p:spPr>
          <a:xfrm>
            <a:off x="390246" y="2926845"/>
            <a:ext cx="244860" cy="1912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A07361C-7B92-0148-81FB-9E8ABD237F69}"/>
              </a:ext>
            </a:extLst>
          </p:cNvPr>
          <p:cNvSpPr txBox="1"/>
          <p:nvPr/>
        </p:nvSpPr>
        <p:spPr>
          <a:xfrm>
            <a:off x="5768980" y="1197173"/>
            <a:ext cx="2575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91ECE"/>
                </a:solidFill>
              </a:rPr>
              <a:t>Godley Lab Cohort</a:t>
            </a:r>
          </a:p>
        </p:txBody>
      </p:sp>
    </p:spTree>
    <p:extLst>
      <p:ext uri="{BB962C8B-B14F-4D97-AF65-F5344CB8AC3E}">
        <p14:creationId xmlns:p14="http://schemas.microsoft.com/office/powerpoint/2010/main" val="2985733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EFA7D3-8F71-1A45-B580-30F329E11E59}"/>
              </a:ext>
            </a:extLst>
          </p:cNvPr>
          <p:cNvSpPr txBox="1">
            <a:spLocks/>
          </p:cNvSpPr>
          <p:nvPr/>
        </p:nvSpPr>
        <p:spPr>
          <a:xfrm>
            <a:off x="4610100" y="1039515"/>
            <a:ext cx="2000250" cy="2603897"/>
          </a:xfrm>
          <a:prstGeom prst="rect">
            <a:avLst/>
          </a:prstGeom>
        </p:spPr>
        <p:txBody>
          <a:bodyPr>
            <a:prstTxWarp prst="textNoShape">
              <a:avLst/>
            </a:prstTxWarp>
            <a:noAutofit/>
          </a:bodyPr>
          <a:lstStyle/>
          <a:p>
            <a:pPr marL="144661" indent="-144661" algn="ctr">
              <a:spcBef>
                <a:spcPct val="20000"/>
              </a:spcBef>
            </a:pPr>
            <a:r>
              <a:rPr lang="en-US" sz="1500" b="1" u="sng" dirty="0">
                <a:latin typeface="Arial" charset="0"/>
                <a:ea typeface="Arial" charset="0"/>
                <a:cs typeface="Arial" charset="0"/>
              </a:rPr>
              <a:t>Godley Lab</a:t>
            </a:r>
            <a:endParaRPr lang="en-US" sz="1500" dirty="0">
              <a:latin typeface="Arial" charset="0"/>
              <a:ea typeface="Arial" charset="0"/>
              <a:cs typeface="Arial" charset="0"/>
            </a:endParaRPr>
          </a:p>
          <a:p>
            <a:pPr marL="144661" lvl="1" indent="-144661" algn="ctr">
              <a:spcBef>
                <a:spcPct val="20000"/>
              </a:spcBef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Stephen Arnovitz</a:t>
            </a:r>
          </a:p>
          <a:p>
            <a:pPr marL="144661" lvl="1" indent="-144661" algn="ctr">
              <a:spcBef>
                <a:spcPct val="20000"/>
              </a:spcBef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Kristina Bigelow</a:t>
            </a:r>
          </a:p>
          <a:p>
            <a:pPr marL="144661" lvl="1" indent="-144661" algn="ctr">
              <a:spcBef>
                <a:spcPct val="20000"/>
              </a:spcBef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Lorraine </a:t>
            </a:r>
            <a:r>
              <a:rPr lang="en-US" sz="1500" dirty="0" err="1">
                <a:latin typeface="Arial" charset="0"/>
                <a:ea typeface="Arial" charset="0"/>
                <a:cs typeface="Arial" charset="0"/>
              </a:rPr>
              <a:t>Canham</a:t>
            </a:r>
            <a:endParaRPr lang="en-US" sz="1500" dirty="0">
              <a:latin typeface="Arial" charset="0"/>
              <a:ea typeface="Arial" charset="0"/>
              <a:cs typeface="Arial" charset="0"/>
            </a:endParaRPr>
          </a:p>
          <a:p>
            <a:pPr marL="144661" indent="-144661" algn="ctr">
              <a:spcBef>
                <a:spcPct val="20000"/>
              </a:spcBef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Yoga </a:t>
            </a:r>
            <a:r>
              <a:rPr lang="en-US" sz="1500" dirty="0" err="1">
                <a:latin typeface="Arial" charset="0"/>
                <a:ea typeface="Arial" charset="0"/>
                <a:cs typeface="Arial" charset="0"/>
              </a:rPr>
              <a:t>Haribabu</a:t>
            </a:r>
            <a:endParaRPr lang="en-US" sz="1500" dirty="0">
              <a:latin typeface="Arial" charset="0"/>
              <a:ea typeface="Arial" charset="0"/>
              <a:cs typeface="Arial" charset="0"/>
            </a:endParaRPr>
          </a:p>
          <a:p>
            <a:pPr marL="144661" lvl="1" indent="-144661" algn="ctr">
              <a:spcBef>
                <a:spcPct val="20000"/>
              </a:spcBef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Ashwin </a:t>
            </a:r>
            <a:r>
              <a:rPr lang="en-US" sz="1500" dirty="0" err="1">
                <a:latin typeface="Arial" charset="0"/>
                <a:ea typeface="Arial" charset="0"/>
                <a:cs typeface="Arial" charset="0"/>
              </a:rPr>
              <a:t>Koppayi</a:t>
            </a:r>
            <a:endParaRPr lang="en-US" sz="1500" dirty="0">
              <a:latin typeface="Arial" charset="0"/>
              <a:ea typeface="Arial" charset="0"/>
              <a:cs typeface="Arial" charset="0"/>
            </a:endParaRPr>
          </a:p>
          <a:p>
            <a:pPr marL="144661" lvl="1" indent="-144661" algn="ctr">
              <a:spcBef>
                <a:spcPct val="20000"/>
              </a:spcBef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Sophia Korotev</a:t>
            </a:r>
          </a:p>
          <a:p>
            <a:pPr marL="144661" lvl="1" indent="-144661" algn="ctr">
              <a:spcBef>
                <a:spcPct val="20000"/>
              </a:spcBef>
            </a:pPr>
            <a:r>
              <a:rPr lang="en-US" sz="1500" dirty="0" err="1">
                <a:latin typeface="Arial" charset="0"/>
                <a:ea typeface="Arial" charset="0"/>
                <a:cs typeface="Arial" charset="0"/>
              </a:rPr>
              <a:t>Courtnee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 Rodgers</a:t>
            </a:r>
          </a:p>
          <a:p>
            <a:pPr marL="144661" lvl="1" indent="-144661" algn="ctr">
              <a:spcBef>
                <a:spcPct val="20000"/>
              </a:spcBef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Mancy Shah</a:t>
            </a:r>
          </a:p>
          <a:p>
            <a:pPr marL="144661" lvl="1" indent="-144661" algn="ctr">
              <a:spcBef>
                <a:spcPct val="20000"/>
              </a:spcBef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Ryan Stubbins</a:t>
            </a:r>
          </a:p>
          <a:p>
            <a:pPr marL="144661" lvl="1" indent="-144661" algn="ctr">
              <a:spcBef>
                <a:spcPct val="20000"/>
              </a:spcBef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Taylor Walker</a:t>
            </a:r>
          </a:p>
          <a:p>
            <a:pPr marL="144661" indent="-144661" algn="ctr">
              <a:spcBef>
                <a:spcPct val="20000"/>
              </a:spcBef>
            </a:pPr>
            <a:endParaRPr lang="en-US" sz="1125" dirty="0">
              <a:latin typeface="Arial" charset="0"/>
              <a:ea typeface="Arial" charset="0"/>
              <a:cs typeface="Arial" charset="0"/>
            </a:endParaRPr>
          </a:p>
          <a:p>
            <a:pPr marL="144661" indent="-144661" algn="ctr">
              <a:lnSpc>
                <a:spcPct val="70000"/>
              </a:lnSpc>
            </a:pPr>
            <a:endParaRPr lang="en-US" sz="3038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B55454B1-76FE-1E4A-878A-3281C4110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815" y="4613790"/>
            <a:ext cx="874618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25" dirty="0">
                <a:solidFill>
                  <a:srgbClr val="00B050"/>
                </a:solidFill>
                <a:latin typeface="Arial" charset="0"/>
              </a:rPr>
              <a:t>Funding: NIH, DoD, The Leukemia and Lymphoma Society, Cancer Research Foundation, The Taub Foundation, V Foundation, Edward P. Evans Foundation, RUNX1 Research Program/Mark Foundation for Cancer Research 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5EC56A22-7377-4947-9A2D-B16BB4E508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6406" y="1132450"/>
            <a:ext cx="2051656" cy="2941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45468E-1999-C547-B17F-09D5D4E7E913}"/>
              </a:ext>
            </a:extLst>
          </p:cNvPr>
          <p:cNvSpPr txBox="1">
            <a:spLocks/>
          </p:cNvSpPr>
          <p:nvPr/>
        </p:nvSpPr>
        <p:spPr bwMode="auto">
          <a:xfrm>
            <a:off x="2842401" y="3468954"/>
            <a:ext cx="1458071" cy="3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US" i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My patients and their families</a:t>
            </a:r>
          </a:p>
          <a:p>
            <a:pPr marL="144661" indent="-144661">
              <a:spcBef>
                <a:spcPct val="20000"/>
              </a:spcBef>
            </a:pPr>
            <a:endParaRPr lang="en-US" sz="464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D8332CD0-B377-FC47-AABF-0F88BC473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909" y="287699"/>
            <a:ext cx="30621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Acknowledgments</a:t>
            </a:r>
          </a:p>
        </p:txBody>
      </p:sp>
    </p:spTree>
    <p:extLst>
      <p:ext uri="{BB962C8B-B14F-4D97-AF65-F5344CB8AC3E}">
        <p14:creationId xmlns:p14="http://schemas.microsoft.com/office/powerpoint/2010/main" val="248241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BA2DDD-312F-6148-8084-C2157B81D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292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Germline 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CHEK2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mutations and hematopoietic malignancies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956879-5659-FF4F-B36A-86D121E29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2424"/>
            <a:ext cx="9144000" cy="403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99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F5C8AF-8E40-7147-A4D6-332166708933}"/>
              </a:ext>
            </a:extLst>
          </p:cNvPr>
          <p:cNvSpPr/>
          <p:nvPr/>
        </p:nvSpPr>
        <p:spPr>
          <a:xfrm>
            <a:off x="10457593" y="6611779"/>
            <a:ext cx="1778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Adapted from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Anase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Ansom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00B031-EC4E-6546-B555-196A448C3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443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Germline 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CHEK2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mutations and hematopoietic malignancies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86FDEA5-D9C0-4240-93FC-959A1A82190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61" y="1705510"/>
            <a:ext cx="7751782" cy="30677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967BEE-16CB-4145-9D65-3ED4D17C91B9}"/>
              </a:ext>
            </a:extLst>
          </p:cNvPr>
          <p:cNvSpPr/>
          <p:nvPr/>
        </p:nvSpPr>
        <p:spPr>
          <a:xfrm>
            <a:off x="3575406" y="1664414"/>
            <a:ext cx="339047" cy="328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041EE9-8D20-5A47-A277-BBC8CF713D76}"/>
              </a:ext>
            </a:extLst>
          </p:cNvPr>
          <p:cNvSpPr/>
          <p:nvPr/>
        </p:nvSpPr>
        <p:spPr>
          <a:xfrm>
            <a:off x="378430" y="1662701"/>
            <a:ext cx="339047" cy="328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54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F5C8AF-8E40-7147-A4D6-332166708933}"/>
              </a:ext>
            </a:extLst>
          </p:cNvPr>
          <p:cNvSpPr/>
          <p:nvPr/>
        </p:nvSpPr>
        <p:spPr>
          <a:xfrm>
            <a:off x="10457593" y="6611779"/>
            <a:ext cx="1778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Adapted from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Anase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Ansom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00B031-EC4E-6546-B555-196A448C3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443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Germline 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CHEK2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mutations and hematopoietic malignancies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DB430F-F8D3-B947-8729-FF367077564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995" y="1504950"/>
            <a:ext cx="6013328" cy="338962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29D319-7F09-BE41-AE85-73CF0B5B8C8B}"/>
              </a:ext>
            </a:extLst>
          </p:cNvPr>
          <p:cNvSpPr txBox="1"/>
          <p:nvPr/>
        </p:nvSpPr>
        <p:spPr>
          <a:xfrm>
            <a:off x="2923039" y="1063609"/>
            <a:ext cx="4844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mutational spectrum in myeloid malignancies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253B5BC-FF75-1D41-9EE7-181FAAD439F4}"/>
              </a:ext>
            </a:extLst>
          </p:cNvPr>
          <p:cNvSpPr/>
          <p:nvPr/>
        </p:nvSpPr>
        <p:spPr>
          <a:xfrm>
            <a:off x="6103088" y="2700670"/>
            <a:ext cx="1594884" cy="1275907"/>
          </a:xfrm>
          <a:prstGeom prst="ellipse">
            <a:avLst/>
          </a:prstGeom>
          <a:solidFill>
            <a:srgbClr val="FFFF00">
              <a:alpha val="3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E2E86C-B4A8-D541-819A-0AB60722E07C}"/>
              </a:ext>
            </a:extLst>
          </p:cNvPr>
          <p:cNvSpPr/>
          <p:nvPr/>
        </p:nvSpPr>
        <p:spPr>
          <a:xfrm>
            <a:off x="4415883" y="4304371"/>
            <a:ext cx="947854" cy="301083"/>
          </a:xfrm>
          <a:prstGeom prst="ellipse">
            <a:avLst/>
          </a:prstGeom>
          <a:solidFill>
            <a:srgbClr val="FFFF00">
              <a:alpha val="3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72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DFDD14E-FD20-0843-8B51-4DF779445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35" y="978723"/>
            <a:ext cx="412252" cy="1416455"/>
          </a:xfrm>
          <a:prstGeom prst="rect">
            <a:avLst/>
          </a:prstGeom>
        </p:spPr>
      </p:pic>
      <p:sp>
        <p:nvSpPr>
          <p:cNvPr id="19" name="Right Arrow 18">
            <a:extLst>
              <a:ext uri="{FF2B5EF4-FFF2-40B4-BE49-F238E27FC236}">
                <a16:creationId xmlns:a16="http://schemas.microsoft.com/office/drawing/2014/main" id="{586FF16D-C20F-BB48-B2A7-00392D821BD0}"/>
              </a:ext>
            </a:extLst>
          </p:cNvPr>
          <p:cNvSpPr/>
          <p:nvPr/>
        </p:nvSpPr>
        <p:spPr>
          <a:xfrm>
            <a:off x="2878766" y="1462639"/>
            <a:ext cx="2696534" cy="307148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888AEDA-A680-3642-A265-726E502F9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519" y="1197978"/>
            <a:ext cx="759852" cy="9631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9ADEDD-0A3F-2844-A71D-5438A1892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562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Germline 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CHEK2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mutations and hematopoietic malignancies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B90F49-F585-2746-82D6-C0B99BC3C04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63" y="2465798"/>
            <a:ext cx="8098412" cy="229412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6A22D4-DCE1-C747-9E08-2A3D2BD3ACD0}"/>
              </a:ext>
            </a:extLst>
          </p:cNvPr>
          <p:cNvSpPr/>
          <p:nvPr/>
        </p:nvSpPr>
        <p:spPr>
          <a:xfrm>
            <a:off x="5198724" y="2568539"/>
            <a:ext cx="287676" cy="359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061867-3A54-0A49-B90D-AAF66FD9635B}"/>
              </a:ext>
            </a:extLst>
          </p:cNvPr>
          <p:cNvSpPr/>
          <p:nvPr/>
        </p:nvSpPr>
        <p:spPr>
          <a:xfrm>
            <a:off x="409254" y="2505181"/>
            <a:ext cx="287676" cy="359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33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FE7B90B-7BC2-BE4B-8878-34BAD6E39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70609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Do the knock-in 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Chek2</a:t>
            </a:r>
            <a:r>
              <a:rPr lang="en-US" sz="2400" b="1" i="1" baseline="30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I161T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mutant mice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develop clonal hematopoiesis?</a:t>
            </a:r>
          </a:p>
        </p:txBody>
      </p:sp>
    </p:spTree>
    <p:extLst>
      <p:ext uri="{BB962C8B-B14F-4D97-AF65-F5344CB8AC3E}">
        <p14:creationId xmlns:p14="http://schemas.microsoft.com/office/powerpoint/2010/main" val="2096799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11BC923-CF1D-5B40-B6D4-CFD8BEF74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69"/>
          <a:stretch/>
        </p:blipFill>
        <p:spPr>
          <a:xfrm>
            <a:off x="1666342" y="1370775"/>
            <a:ext cx="2018607" cy="3635068"/>
          </a:xfrm>
          <a:prstGeom prst="rect">
            <a:avLst/>
          </a:prstGeom>
        </p:spPr>
      </p:pic>
      <p:pic>
        <p:nvPicPr>
          <p:cNvPr id="16" name="Picture 1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89F15D63-8F1B-624C-90FA-8DC915F35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5" t="26815" r="10282" b="23370"/>
          <a:stretch/>
        </p:blipFill>
        <p:spPr>
          <a:xfrm rot="10800000">
            <a:off x="5985346" y="1752379"/>
            <a:ext cx="790385" cy="714633"/>
          </a:xfrm>
          <a:prstGeom prst="rect">
            <a:avLst/>
          </a:prstGeom>
        </p:spPr>
      </p:pic>
      <p:pic>
        <p:nvPicPr>
          <p:cNvPr id="17" name="Picture 16" descr="A picture containing dessert&#10;&#10;Description automatically generated">
            <a:extLst>
              <a:ext uri="{FF2B5EF4-FFF2-40B4-BE49-F238E27FC236}">
                <a16:creationId xmlns:a16="http://schemas.microsoft.com/office/drawing/2014/main" id="{6BFEE014-FC62-F247-8C1C-79E655F0C6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1" t="19806" r="24293" b="15983"/>
          <a:stretch/>
        </p:blipFill>
        <p:spPr>
          <a:xfrm rot="5400000">
            <a:off x="7010245" y="1646777"/>
            <a:ext cx="693184" cy="9302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0D0662-10D1-3844-A694-6376EC364F62}"/>
              </a:ext>
            </a:extLst>
          </p:cNvPr>
          <p:cNvSpPr txBox="1"/>
          <p:nvPr/>
        </p:nvSpPr>
        <p:spPr>
          <a:xfrm>
            <a:off x="5692532" y="1287819"/>
            <a:ext cx="1391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Abdominal mass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B86D23-28BB-4F46-9724-3CE513E8E8CF}"/>
              </a:ext>
            </a:extLst>
          </p:cNvPr>
          <p:cNvSpPr txBox="1"/>
          <p:nvPr/>
        </p:nvSpPr>
        <p:spPr>
          <a:xfrm>
            <a:off x="7007434" y="1484363"/>
            <a:ext cx="754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Liver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15AB0-1FD1-2C4B-8F29-4DF995D1CDA4}"/>
              </a:ext>
            </a:extLst>
          </p:cNvPr>
          <p:cNvGrpSpPr/>
          <p:nvPr/>
        </p:nvGrpSpPr>
        <p:grpSpPr>
          <a:xfrm>
            <a:off x="5394569" y="2476022"/>
            <a:ext cx="2891209" cy="2603218"/>
            <a:chOff x="8991635" y="4025422"/>
            <a:chExt cx="2891209" cy="260321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90CD27C-169F-D346-B2A1-3DF6DEDC1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69" b="50000"/>
            <a:stretch/>
          </p:blipFill>
          <p:spPr>
            <a:xfrm>
              <a:off x="8991635" y="4025422"/>
              <a:ext cx="2891209" cy="2603218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152AF9A-F863-FF4A-BDC7-D8039B275D30}"/>
                </a:ext>
              </a:extLst>
            </p:cNvPr>
            <p:cNvSpPr/>
            <p:nvPr/>
          </p:nvSpPr>
          <p:spPr>
            <a:xfrm>
              <a:off x="9398000" y="4054450"/>
              <a:ext cx="2272684" cy="2257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53BDEC90-4D5B-6340-B0EC-2E26392C08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4" t="2921" r="34247" b="65370"/>
          <a:stretch/>
        </p:blipFill>
        <p:spPr>
          <a:xfrm>
            <a:off x="5822413" y="2612088"/>
            <a:ext cx="2167587" cy="217456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C31644-9B7A-E141-A750-D269E60BFFCB}"/>
              </a:ext>
            </a:extLst>
          </p:cNvPr>
          <p:cNvCxnSpPr>
            <a:cxnSpLocks/>
          </p:cNvCxnSpPr>
          <p:nvPr/>
        </p:nvCxnSpPr>
        <p:spPr>
          <a:xfrm>
            <a:off x="5024252" y="1270408"/>
            <a:ext cx="0" cy="387309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FC21266-6A6B-394F-B445-208DB5E49BBE}"/>
              </a:ext>
            </a:extLst>
          </p:cNvPr>
          <p:cNvCxnSpPr>
            <a:cxnSpLocks/>
          </p:cNvCxnSpPr>
          <p:nvPr/>
        </p:nvCxnSpPr>
        <p:spPr>
          <a:xfrm>
            <a:off x="617517" y="1270693"/>
            <a:ext cx="4159332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6BF1EBD-0245-134E-93DA-11804F500049}"/>
              </a:ext>
            </a:extLst>
          </p:cNvPr>
          <p:cNvCxnSpPr>
            <a:cxnSpLocks/>
          </p:cNvCxnSpPr>
          <p:nvPr/>
        </p:nvCxnSpPr>
        <p:spPr>
          <a:xfrm>
            <a:off x="5297165" y="1223191"/>
            <a:ext cx="2847481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CA893E1-F627-824C-A048-944E247A39A6}"/>
              </a:ext>
            </a:extLst>
          </p:cNvPr>
          <p:cNvSpPr txBox="1"/>
          <p:nvPr/>
        </p:nvSpPr>
        <p:spPr>
          <a:xfrm>
            <a:off x="697899" y="833408"/>
            <a:ext cx="4239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T-helper cell Leukemia (18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182CDE-D79D-8C4B-BAE4-E672270331A1}"/>
              </a:ext>
            </a:extLst>
          </p:cNvPr>
          <p:cNvSpPr txBox="1"/>
          <p:nvPr/>
        </p:nvSpPr>
        <p:spPr>
          <a:xfrm>
            <a:off x="5142091" y="796558"/>
            <a:ext cx="33131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Lymphoma (24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608274-7ED2-1C4F-87A2-DB5157A78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562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Germline 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CHEK2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mutations and hematopoietic malignancies</a:t>
            </a:r>
          </a:p>
        </p:txBody>
      </p:sp>
    </p:spTree>
    <p:extLst>
      <p:ext uri="{BB962C8B-B14F-4D97-AF65-F5344CB8AC3E}">
        <p14:creationId xmlns:p14="http://schemas.microsoft.com/office/powerpoint/2010/main" val="3739012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700B031-EC4E-6546-B555-196A448C3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9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The molecular impact of HR DNA repair pathway deficiencies on DNA integrity within hematopoietic cells</a:t>
            </a:r>
          </a:p>
        </p:txBody>
      </p:sp>
      <p:pic>
        <p:nvPicPr>
          <p:cNvPr id="16" name="Picture 15" descr="Screen Shot 2016-04-09 at 10.07.09 AM.png">
            <a:extLst>
              <a:ext uri="{FF2B5EF4-FFF2-40B4-BE49-F238E27FC236}">
                <a16:creationId xmlns:a16="http://schemas.microsoft.com/office/drawing/2014/main" id="{B8573772-2B1E-2B41-A508-A4A3E96398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99276" y="873201"/>
            <a:ext cx="3322010" cy="410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2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/>
          <p:cNvSpPr>
            <a:spLocks noGrp="1"/>
          </p:cNvSpPr>
          <p:nvPr>
            <p:ph type="title"/>
          </p:nvPr>
        </p:nvSpPr>
        <p:spPr>
          <a:xfrm>
            <a:off x="962218" y="218549"/>
            <a:ext cx="7458767" cy="627459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Precision oncology from my perspective today</a:t>
            </a:r>
            <a:endParaRPr lang="en-US" sz="2400" b="1" i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6805" y="771621"/>
            <a:ext cx="62104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>
                <a:solidFill>
                  <a:srgbClr val="007E3C"/>
                </a:solidFill>
              </a:rPr>
              <a:t>So what did we do for </a:t>
            </a:r>
            <a:r>
              <a:rPr lang="en-US" sz="1500" i="1">
                <a:solidFill>
                  <a:srgbClr val="007E3C"/>
                </a:solidFill>
              </a:rPr>
              <a:t>my colleague</a:t>
            </a:r>
            <a:r>
              <a:rPr lang="en-US" sz="1500" i="1" dirty="0">
                <a:solidFill>
                  <a:srgbClr val="007E3C"/>
                </a:solidFill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350A72-2804-6443-858E-F59C8AB08ACB}"/>
              </a:ext>
            </a:extLst>
          </p:cNvPr>
          <p:cNvGrpSpPr/>
          <p:nvPr/>
        </p:nvGrpSpPr>
        <p:grpSpPr>
          <a:xfrm>
            <a:off x="380230" y="1474867"/>
            <a:ext cx="3918373" cy="2443723"/>
            <a:chOff x="501254" y="1864832"/>
            <a:chExt cx="3918373" cy="2443723"/>
          </a:xfrm>
        </p:grpSpPr>
        <p:sp>
          <p:nvSpPr>
            <p:cNvPr id="8" name="Rectangle 7"/>
            <p:cNvSpPr/>
            <p:nvPr/>
          </p:nvSpPr>
          <p:spPr>
            <a:xfrm>
              <a:off x="501254" y="3172586"/>
              <a:ext cx="278606" cy="208360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  <a:prstDash val="solid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7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201341" y="3178540"/>
              <a:ext cx="278606" cy="207169"/>
            </a:xfrm>
            <a:prstGeom prst="ellipse">
              <a:avLst/>
            </a:prstGeom>
            <a:solidFill>
              <a:schemeClr val="tx1"/>
            </a:solidFill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7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779860" y="3277361"/>
              <a:ext cx="416719" cy="1191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cxnSpLocks/>
            </p:cNvCxnSpPr>
            <p:nvPr/>
          </p:nvCxnSpPr>
          <p:spPr bwMode="auto">
            <a:xfrm>
              <a:off x="990600" y="3276171"/>
              <a:ext cx="2" cy="370083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>
              <a:off x="1495896" y="3353074"/>
              <a:ext cx="259556" cy="211931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370480" y="3467916"/>
              <a:ext cx="0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341835" y="2841593"/>
              <a:ext cx="0" cy="32266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1548852" y="2744638"/>
              <a:ext cx="278606" cy="208359"/>
            </a:xfrm>
            <a:prstGeom prst="ellipse">
              <a:avLst/>
            </a:prstGeom>
            <a:solidFill>
              <a:schemeClr val="tx1"/>
            </a:solidFill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7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1437253" y="2661262"/>
              <a:ext cx="519113" cy="3655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828084" y="2735827"/>
              <a:ext cx="278606" cy="208360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  <a:prstDash val="solid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7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1126541" y="2836817"/>
              <a:ext cx="416719" cy="1191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Diamond 1"/>
            <p:cNvSpPr/>
            <p:nvPr/>
          </p:nvSpPr>
          <p:spPr bwMode="auto">
            <a:xfrm>
              <a:off x="843183" y="3632458"/>
              <a:ext cx="314858" cy="330633"/>
            </a:xfrm>
            <a:prstGeom prst="diamond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800">
                <a:solidFill>
                  <a:schemeClr val="tx1"/>
                </a:solidFill>
                <a:latin typeface="Times" pitchFamily="-112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69144" y="3640331"/>
              <a:ext cx="28337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/>
                <a:t>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56580" y="2843851"/>
              <a:ext cx="9623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ym typeface="Wingdings"/>
                </a:rPr>
                <a:t>52yo</a:t>
              </a:r>
            </a:p>
            <a:p>
              <a:pPr algn="ctr"/>
              <a:r>
                <a:rPr lang="en-US" dirty="0">
                  <a:sym typeface="Wingdings"/>
                </a:rPr>
                <a:t>breast ca</a:t>
              </a:r>
            </a:p>
            <a:p>
              <a:endParaRPr lang="en-US" sz="105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37126" y="3554502"/>
              <a:ext cx="97085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61yo</a:t>
              </a:r>
            </a:p>
            <a:p>
              <a:pPr algn="ctr"/>
              <a:r>
                <a:rPr lang="en-US" dirty="0"/>
                <a:t>breast ca</a:t>
              </a:r>
              <a:endParaRPr lang="en-US" dirty="0">
                <a:sym typeface="Wingdings"/>
              </a:endParaRPr>
            </a:p>
            <a:p>
              <a:endParaRPr lang="en-US" sz="1500" dirty="0">
                <a:sym typeface="Wingdings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740510D-E9FB-AF47-B82F-0341C4C9AA1A}"/>
                </a:ext>
              </a:extLst>
            </p:cNvPr>
            <p:cNvCxnSpPr/>
            <p:nvPr/>
          </p:nvCxnSpPr>
          <p:spPr>
            <a:xfrm>
              <a:off x="1685621" y="2419835"/>
              <a:ext cx="0" cy="32266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1FB6A91-818E-154D-BF79-E95BDD9ABBF0}"/>
                </a:ext>
              </a:extLst>
            </p:cNvPr>
            <p:cNvCxnSpPr/>
            <p:nvPr/>
          </p:nvCxnSpPr>
          <p:spPr>
            <a:xfrm>
              <a:off x="2635463" y="2444644"/>
              <a:ext cx="0" cy="32266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CB275ED-128D-3144-98FD-003FBDE2D520}"/>
                </a:ext>
              </a:extLst>
            </p:cNvPr>
            <p:cNvCxnSpPr/>
            <p:nvPr/>
          </p:nvCxnSpPr>
          <p:spPr>
            <a:xfrm>
              <a:off x="3585312" y="2426924"/>
              <a:ext cx="0" cy="32266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2F11691-CEFA-5D4B-ADEB-7FCD179B3F9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671438" y="2438168"/>
              <a:ext cx="986618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E8C6F7F-F82D-EA40-8802-A65059EEBC3C}"/>
                </a:ext>
              </a:extLst>
            </p:cNvPr>
            <p:cNvSpPr/>
            <p:nvPr/>
          </p:nvSpPr>
          <p:spPr>
            <a:xfrm>
              <a:off x="2503719" y="2772093"/>
              <a:ext cx="278606" cy="208360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  <a:prstDash val="solid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7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65A3289-C65D-0748-876D-AC69BC177A1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15747" y="2437162"/>
              <a:ext cx="986618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44D0F96-C0F3-7144-88B6-1394D17CA2CB}"/>
                </a:ext>
              </a:extLst>
            </p:cNvPr>
            <p:cNvSpPr/>
            <p:nvPr/>
          </p:nvSpPr>
          <p:spPr>
            <a:xfrm>
              <a:off x="3445888" y="2738409"/>
              <a:ext cx="278606" cy="207169"/>
            </a:xfrm>
            <a:prstGeom prst="ellipse">
              <a:avLst/>
            </a:prstGeom>
            <a:solidFill>
              <a:schemeClr val="tx1"/>
            </a:solidFill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7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4F131E1-9AA1-154D-952D-50CA0AEC3BEB}"/>
                </a:ext>
              </a:extLst>
            </p:cNvPr>
            <p:cNvSpPr txBox="1"/>
            <p:nvPr/>
          </p:nvSpPr>
          <p:spPr>
            <a:xfrm>
              <a:off x="3457313" y="2828001"/>
              <a:ext cx="9623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ym typeface="Wingdings"/>
                </a:rPr>
                <a:t>57yo</a:t>
              </a:r>
            </a:p>
            <a:p>
              <a:pPr algn="ctr"/>
              <a:r>
                <a:rPr lang="en-US" dirty="0">
                  <a:sym typeface="Wingdings"/>
                </a:rPr>
                <a:t>breast ca</a:t>
              </a:r>
            </a:p>
            <a:p>
              <a:endParaRPr lang="en-US" sz="1050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FFFA136-E0CA-BF41-A3F3-8FA943BBEB83}"/>
                </a:ext>
              </a:extLst>
            </p:cNvPr>
            <p:cNvSpPr/>
            <p:nvPr/>
          </p:nvSpPr>
          <p:spPr>
            <a:xfrm>
              <a:off x="2153069" y="1954916"/>
              <a:ext cx="278606" cy="208360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  <a:prstDash val="solid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7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DB38F2F-F12E-8346-B20F-73A9DA88751E}"/>
                </a:ext>
              </a:extLst>
            </p:cNvPr>
            <p:cNvSpPr/>
            <p:nvPr/>
          </p:nvSpPr>
          <p:spPr>
            <a:xfrm>
              <a:off x="2853156" y="1955427"/>
              <a:ext cx="278606" cy="207169"/>
            </a:xfrm>
            <a:prstGeom prst="ellipse">
              <a:avLst/>
            </a:prstGeom>
            <a:solidFill>
              <a:schemeClr val="tx1"/>
            </a:solidFill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7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6C7D5C-337D-BF4C-B407-06819CC3B3E6}"/>
                </a:ext>
              </a:extLst>
            </p:cNvPr>
            <p:cNvCxnSpPr/>
            <p:nvPr/>
          </p:nvCxnSpPr>
          <p:spPr bwMode="auto">
            <a:xfrm>
              <a:off x="2431675" y="2059691"/>
              <a:ext cx="416719" cy="1191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06EF4A-7EBC-AE47-8409-1804B4DE71E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42415" y="2058501"/>
              <a:ext cx="2" cy="370083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12D491A-0C8B-FF46-8C01-E8314EA0B321}"/>
                </a:ext>
              </a:extLst>
            </p:cNvPr>
            <p:cNvCxnSpPr/>
            <p:nvPr/>
          </p:nvCxnSpPr>
          <p:spPr>
            <a:xfrm flipV="1">
              <a:off x="2739746" y="1864832"/>
              <a:ext cx="519113" cy="3655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3334216-3FF1-4547-9098-CE76AE141A47}"/>
                </a:ext>
              </a:extLst>
            </p:cNvPr>
            <p:cNvSpPr txBox="1"/>
            <p:nvPr/>
          </p:nvSpPr>
          <p:spPr>
            <a:xfrm>
              <a:off x="2805271" y="1955432"/>
              <a:ext cx="1095850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ym typeface="Wingdings"/>
                </a:rPr>
                <a:t>69yo</a:t>
              </a:r>
            </a:p>
            <a:p>
              <a:pPr algn="ctr"/>
              <a:r>
                <a:rPr lang="en-US" dirty="0">
                  <a:sym typeface="Wingdings"/>
                </a:rPr>
                <a:t>ovarian ca</a:t>
              </a:r>
            </a:p>
            <a:p>
              <a:endParaRPr lang="en-US" sz="1050" dirty="0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5A81112-4B6D-5E42-8F8F-43CE0981B0F8}"/>
              </a:ext>
            </a:extLst>
          </p:cNvPr>
          <p:cNvSpPr txBox="1"/>
          <p:nvPr/>
        </p:nvSpPr>
        <p:spPr>
          <a:xfrm>
            <a:off x="3209226" y="3257550"/>
            <a:ext cx="48426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>
                <a:solidFill>
                  <a:srgbClr val="191ECE"/>
                </a:solidFill>
              </a:rPr>
              <a:t>Assessed for clonal hematopoiesis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E1DD856-1006-8C40-94C8-23E93CC24EDB}"/>
              </a:ext>
            </a:extLst>
          </p:cNvPr>
          <p:cNvSpPr txBox="1"/>
          <p:nvPr/>
        </p:nvSpPr>
        <p:spPr>
          <a:xfrm>
            <a:off x="2092954" y="4049768"/>
            <a:ext cx="675521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>
                <a:solidFill>
                  <a:srgbClr val="191ECE"/>
                </a:solidFill>
              </a:rPr>
              <a:t>It was not there</a:t>
            </a:r>
            <a:r>
              <a:rPr lang="en-US" sz="1500" i="1" dirty="0">
                <a:solidFill>
                  <a:srgbClr val="191ECE"/>
                </a:solidFill>
                <a:sym typeface="Wingdings" pitchFamily="2" charset="2"/>
              </a:rPr>
              <a:t></a:t>
            </a:r>
          </a:p>
          <a:p>
            <a:pPr algn="ctr"/>
            <a:r>
              <a:rPr lang="en-US" sz="1500" i="1" dirty="0">
                <a:solidFill>
                  <a:srgbClr val="007E3C"/>
                </a:solidFill>
                <a:sym typeface="Wingdings" pitchFamily="2" charset="2"/>
              </a:rPr>
              <a:t>Surgical treatment for her breast cancer [she opted for bilateral mastectomy]</a:t>
            </a:r>
          </a:p>
          <a:p>
            <a:pPr algn="ctr"/>
            <a:r>
              <a:rPr lang="en-US" sz="1500" i="1" dirty="0">
                <a:solidFill>
                  <a:srgbClr val="007E3C"/>
                </a:solidFill>
                <a:sym typeface="Wingdings" pitchFamily="2" charset="2"/>
              </a:rPr>
              <a:t>Cytotoxic chemotherapy</a:t>
            </a:r>
            <a:endParaRPr lang="en-US" sz="1500" i="1" dirty="0">
              <a:solidFill>
                <a:srgbClr val="007E3C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CF8DEDC-290F-274B-8CB9-ED705208944A}"/>
              </a:ext>
            </a:extLst>
          </p:cNvPr>
          <p:cNvCxnSpPr>
            <a:cxnSpLocks/>
          </p:cNvCxnSpPr>
          <p:nvPr/>
        </p:nvCxnSpPr>
        <p:spPr>
          <a:xfrm>
            <a:off x="5605878" y="3602368"/>
            <a:ext cx="0" cy="435192"/>
          </a:xfrm>
          <a:prstGeom prst="straightConnector1">
            <a:avLst/>
          </a:prstGeom>
          <a:ln>
            <a:solidFill>
              <a:srgbClr val="1A1F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10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>
            <a:extLst>
              <a:ext uri="{FF2B5EF4-FFF2-40B4-BE49-F238E27FC236}">
                <a16:creationId xmlns:a16="http://schemas.microsoft.com/office/drawing/2014/main" id="{67CB7A2F-86CF-AD46-9889-1DF695E7C500}"/>
              </a:ext>
            </a:extLst>
          </p:cNvPr>
          <p:cNvSpPr txBox="1"/>
          <p:nvPr/>
        </p:nvSpPr>
        <p:spPr>
          <a:xfrm>
            <a:off x="396174" y="921935"/>
            <a:ext cx="8354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Disease mechanisms–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Is clonal hematopoiesis a universal predictor of HHMs?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11A61-3ECA-154C-815E-C739B9BF0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164" y="1958938"/>
            <a:ext cx="2157671" cy="2378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9CBCB2-9E1F-A244-BB83-CD0E1B18B905}"/>
              </a:ext>
            </a:extLst>
          </p:cNvPr>
          <p:cNvSpPr txBox="1"/>
          <p:nvPr/>
        </p:nvSpPr>
        <p:spPr>
          <a:xfrm>
            <a:off x="4731488" y="2636878"/>
            <a:ext cx="531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08F55D-6305-8549-956F-484781991B7C}"/>
              </a:ext>
            </a:extLst>
          </p:cNvPr>
          <p:cNvSpPr txBox="1"/>
          <p:nvPr/>
        </p:nvSpPr>
        <p:spPr>
          <a:xfrm>
            <a:off x="4745664" y="3065724"/>
            <a:ext cx="531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CDCD75-0D0A-254E-9243-1DDCB93D4F3F}"/>
              </a:ext>
            </a:extLst>
          </p:cNvPr>
          <p:cNvSpPr txBox="1"/>
          <p:nvPr/>
        </p:nvSpPr>
        <p:spPr>
          <a:xfrm>
            <a:off x="4572000" y="3430775"/>
            <a:ext cx="531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435F3B-6FBC-0F42-9747-39783043CA43}"/>
              </a:ext>
            </a:extLst>
          </p:cNvPr>
          <p:cNvSpPr txBox="1"/>
          <p:nvPr/>
        </p:nvSpPr>
        <p:spPr>
          <a:xfrm>
            <a:off x="4855535" y="1935127"/>
            <a:ext cx="1343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820773-26D0-8444-B7C3-6F93349C52B5}"/>
              </a:ext>
            </a:extLst>
          </p:cNvPr>
          <p:cNvSpPr txBox="1"/>
          <p:nvPr/>
        </p:nvSpPr>
        <p:spPr>
          <a:xfrm>
            <a:off x="2778643" y="2874334"/>
            <a:ext cx="1343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CH</a:t>
            </a:r>
          </a:p>
        </p:txBody>
      </p:sp>
      <p:sp>
        <p:nvSpPr>
          <p:cNvPr id="11" name="Curved Up Arrow 10">
            <a:extLst>
              <a:ext uri="{FF2B5EF4-FFF2-40B4-BE49-F238E27FC236}">
                <a16:creationId xmlns:a16="http://schemas.microsoft.com/office/drawing/2014/main" id="{62BB31D3-8770-8449-BCA9-951E89853B3B}"/>
              </a:ext>
            </a:extLst>
          </p:cNvPr>
          <p:cNvSpPr/>
          <p:nvPr/>
        </p:nvSpPr>
        <p:spPr>
          <a:xfrm>
            <a:off x="2997260" y="3316506"/>
            <a:ext cx="3532469" cy="1080846"/>
          </a:xfrm>
          <a:prstGeom prst="curvedUpArrow">
            <a:avLst>
              <a:gd name="adj1" fmla="val 12224"/>
              <a:gd name="adj2" fmla="val 50000"/>
              <a:gd name="adj3" fmla="val 25000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1B6CA4-5351-524A-AE69-4FC41761AFCD}"/>
              </a:ext>
            </a:extLst>
          </p:cNvPr>
          <p:cNvSpPr txBox="1"/>
          <p:nvPr/>
        </p:nvSpPr>
        <p:spPr>
          <a:xfrm>
            <a:off x="5869173" y="2874337"/>
            <a:ext cx="1343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HHM</a:t>
            </a:r>
          </a:p>
        </p:txBody>
      </p:sp>
    </p:spTree>
    <p:extLst>
      <p:ext uri="{BB962C8B-B14F-4D97-AF65-F5344CB8AC3E}">
        <p14:creationId xmlns:p14="http://schemas.microsoft.com/office/powerpoint/2010/main" val="922513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>
            <a:extLst>
              <a:ext uri="{FF2B5EF4-FFF2-40B4-BE49-F238E27FC236}">
                <a16:creationId xmlns:a16="http://schemas.microsoft.com/office/drawing/2014/main" id="{67CB7A2F-86CF-AD46-9889-1DF695E7C500}"/>
              </a:ext>
            </a:extLst>
          </p:cNvPr>
          <p:cNvSpPr txBox="1"/>
          <p:nvPr/>
        </p:nvSpPr>
        <p:spPr>
          <a:xfrm>
            <a:off x="2320662" y="1876565"/>
            <a:ext cx="4626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Disease mechanisms–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DDX41 and its unique biology</a:t>
            </a:r>
          </a:p>
        </p:txBody>
      </p:sp>
    </p:spTree>
    <p:extLst>
      <p:ext uri="{BB962C8B-B14F-4D97-AF65-F5344CB8AC3E}">
        <p14:creationId xmlns:p14="http://schemas.microsoft.com/office/powerpoint/2010/main" val="4195586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1"/>
          <p:cNvSpPr txBox="1">
            <a:spLocks noChangeArrowheads="1"/>
          </p:cNvSpPr>
          <p:nvPr/>
        </p:nvSpPr>
        <p:spPr bwMode="auto">
          <a:xfrm>
            <a:off x="1296343" y="145117"/>
            <a:ext cx="663178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Realizing the goal of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precision medicine in oncology</a:t>
            </a:r>
          </a:p>
        </p:txBody>
      </p:sp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1909350" y="1020345"/>
            <a:ext cx="5301853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50" dirty="0">
                <a:latin typeface="Arial" charset="0"/>
                <a:ea typeface="Arial" charset="0"/>
                <a:cs typeface="Arial" charset="0"/>
              </a:rPr>
              <a:t>DEFINE:</a:t>
            </a:r>
          </a:p>
          <a:p>
            <a:pPr algn="ctr"/>
            <a:r>
              <a:rPr lang="en-US" sz="1350" dirty="0">
                <a:latin typeface="Arial" charset="0"/>
                <a:ea typeface="Arial" charset="0"/>
                <a:cs typeface="Arial" charset="0"/>
              </a:rPr>
              <a:t>Baseline genetics/epigenetics</a:t>
            </a:r>
          </a:p>
          <a:p>
            <a:pPr algn="ctr"/>
            <a:r>
              <a:rPr lang="en-US" sz="1350" dirty="0">
                <a:solidFill>
                  <a:srgbClr val="1A1FF2"/>
                </a:solidFill>
                <a:latin typeface="Arial" charset="0"/>
                <a:ea typeface="Arial" charset="0"/>
                <a:cs typeface="Arial" charset="0"/>
              </a:rPr>
              <a:t>[germline]</a:t>
            </a:r>
          </a:p>
          <a:p>
            <a:pPr algn="ctr"/>
            <a:r>
              <a:rPr lang="en-US" sz="1350" dirty="0">
                <a:latin typeface="Arial" charset="0"/>
                <a:ea typeface="Arial" charset="0"/>
                <a:cs typeface="Arial" charset="0"/>
              </a:rPr>
              <a:t>Acquired genetics/epigenetics in the HSC</a:t>
            </a:r>
          </a:p>
          <a:p>
            <a:pPr algn="ctr"/>
            <a:r>
              <a:rPr lang="en-US" sz="1350" dirty="0">
                <a:solidFill>
                  <a:srgbClr val="1A1FF2"/>
                </a:solidFill>
                <a:latin typeface="Arial" charset="0"/>
                <a:ea typeface="Arial" charset="0"/>
                <a:cs typeface="Arial" charset="0"/>
              </a:rPr>
              <a:t>[clonal hematopoiesis]</a:t>
            </a:r>
          </a:p>
          <a:p>
            <a:pPr algn="ctr"/>
            <a:r>
              <a:rPr lang="en-US" sz="1350" dirty="0">
                <a:latin typeface="Arial" charset="0"/>
                <a:ea typeface="Arial" charset="0"/>
                <a:cs typeface="Arial" charset="0"/>
              </a:rPr>
              <a:t>Acquired genetics/epigenetics in the tumor</a:t>
            </a:r>
          </a:p>
          <a:p>
            <a:pPr algn="ctr"/>
            <a:r>
              <a:rPr lang="en-US" sz="1350" dirty="0">
                <a:solidFill>
                  <a:srgbClr val="1A1FF2"/>
                </a:solidFill>
                <a:latin typeface="Arial" charset="0"/>
                <a:ea typeface="Arial" charset="0"/>
                <a:cs typeface="Arial" charset="0"/>
              </a:rPr>
              <a:t>[tumor profiling]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Microbiome/Immunotype</a:t>
            </a:r>
          </a:p>
          <a:p>
            <a:pPr algn="ctr"/>
            <a:endParaRPr lang="en-US" sz="135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350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to devise an effective treatment strategy for a particular patient</a:t>
            </a:r>
          </a:p>
        </p:txBody>
      </p:sp>
      <p:pic>
        <p:nvPicPr>
          <p:cNvPr id="4" name="Picture 4" descr="Screen Shot 2013-11-29 at 9.50.27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1940" y="3161356"/>
            <a:ext cx="3429000" cy="155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387140" y="4694881"/>
            <a:ext cx="3800475" cy="142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050" dirty="0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2087" y="4380556"/>
            <a:ext cx="1447800" cy="666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050" dirty="0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4877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64BE2D-DBA5-094C-ACF3-B1E29EED28B9}"/>
              </a:ext>
            </a:extLst>
          </p:cNvPr>
          <p:cNvSpPr/>
          <p:nvPr/>
        </p:nvSpPr>
        <p:spPr>
          <a:xfrm>
            <a:off x="196054" y="172720"/>
            <a:ext cx="484666" cy="731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867966" y="41887"/>
            <a:ext cx="7925160" cy="927497"/>
          </a:xfrm>
        </p:spPr>
        <p:txBody>
          <a:bodyPr/>
          <a:lstStyle/>
          <a:p>
            <a:r>
              <a:rPr lang="en-US" sz="2400" b="1" i="1" dirty="0">
                <a:solidFill>
                  <a:srgbClr val="FF0000"/>
                </a:solidFill>
                <a:latin typeface="+mj-lt"/>
                <a:ea typeface="Arial" charset="0"/>
                <a:cs typeface="Calibri" panose="020F0502020204030204" pitchFamily="34" charset="0"/>
              </a:rPr>
              <a:t>DDX41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Arial" charset="0"/>
                <a:cs typeface="Calibri" panose="020F0502020204030204" pitchFamily="34" charset="0"/>
              </a:rPr>
              <a:t> on 5q35.3 encodes a DEAD/H-Box helicase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5A3CC0-2545-CB4A-91E2-2A087DD610FC}"/>
              </a:ext>
            </a:extLst>
          </p:cNvPr>
          <p:cNvSpPr/>
          <p:nvPr/>
        </p:nvSpPr>
        <p:spPr>
          <a:xfrm>
            <a:off x="-255181" y="808074"/>
            <a:ext cx="1807534" cy="773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85C00-F9BE-5C42-BDBA-43C244C8E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2" y="588908"/>
            <a:ext cx="7864210" cy="45545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8AC7FC-DD02-4349-8A2D-75D3FABB47A0}"/>
              </a:ext>
            </a:extLst>
          </p:cNvPr>
          <p:cNvSpPr/>
          <p:nvPr/>
        </p:nvSpPr>
        <p:spPr>
          <a:xfrm>
            <a:off x="6677246" y="4728002"/>
            <a:ext cx="288142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Makishima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H. 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et al. Blood epub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(2022) PMID: 36322930</a:t>
            </a:r>
          </a:p>
        </p:txBody>
      </p:sp>
    </p:spTree>
    <p:extLst>
      <p:ext uri="{BB962C8B-B14F-4D97-AF65-F5344CB8AC3E}">
        <p14:creationId xmlns:p14="http://schemas.microsoft.com/office/powerpoint/2010/main" val="2017973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DB69FDEC-1017-9841-9168-906BE958383E}"/>
              </a:ext>
            </a:extLst>
          </p:cNvPr>
          <p:cNvSpPr txBox="1"/>
          <p:nvPr/>
        </p:nvSpPr>
        <p:spPr>
          <a:xfrm>
            <a:off x="85060" y="176839"/>
            <a:ext cx="8825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Germline</a:t>
            </a:r>
            <a:r>
              <a:rPr lang="en-US" sz="2400" b="1" i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DDX41</a:t>
            </a:r>
            <a:r>
              <a:rPr lang="en-US" sz="2400" b="1" i="1" baseline="30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mut</a:t>
            </a:r>
            <a:r>
              <a:rPr lang="en-US" sz="2400" b="1" i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predispose to late-onset malignancies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0CC1FF-C988-8D48-92F6-F2B65C300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008" y="1272106"/>
            <a:ext cx="5447057" cy="350633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6B2466-F1E5-E349-8119-F18793DB215C}"/>
              </a:ext>
            </a:extLst>
          </p:cNvPr>
          <p:cNvSpPr txBox="1"/>
          <p:nvPr/>
        </p:nvSpPr>
        <p:spPr>
          <a:xfrm>
            <a:off x="2419819" y="909769"/>
            <a:ext cx="152740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&lt;50 years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970B23-5EAE-ED4E-861C-66A02D5C9051}"/>
              </a:ext>
            </a:extLst>
          </p:cNvPr>
          <p:cNvSpPr txBox="1"/>
          <p:nvPr/>
        </p:nvSpPr>
        <p:spPr>
          <a:xfrm>
            <a:off x="5138170" y="920401"/>
            <a:ext cx="215576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≥50 years</a:t>
            </a:r>
          </a:p>
        </p:txBody>
      </p:sp>
    </p:spTree>
    <p:extLst>
      <p:ext uri="{BB962C8B-B14F-4D97-AF65-F5344CB8AC3E}">
        <p14:creationId xmlns:p14="http://schemas.microsoft.com/office/powerpoint/2010/main" val="1617745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F9794-0AD5-444B-97A9-774A9A0ED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6" t="1809" r="8354" b="232"/>
          <a:stretch/>
        </p:blipFill>
        <p:spPr>
          <a:xfrm>
            <a:off x="2099770" y="639684"/>
            <a:ext cx="4708535" cy="4503816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F17750BB-3DBF-7441-918E-9DD5C4669F8E}"/>
              </a:ext>
            </a:extLst>
          </p:cNvPr>
          <p:cNvSpPr txBox="1"/>
          <p:nvPr/>
        </p:nvSpPr>
        <p:spPr>
          <a:xfrm>
            <a:off x="-287078" y="49245"/>
            <a:ext cx="972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Mechanistic model for </a:t>
            </a:r>
            <a:r>
              <a:rPr lang="en-US" sz="2400" b="1" i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DDX41</a:t>
            </a:r>
            <a:r>
              <a:rPr lang="en-US" sz="2400" b="1" i="1" baseline="30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mut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-mediated tumorigenesis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61F912D-2D21-2746-9F79-BDB2FAA16F4A}"/>
              </a:ext>
            </a:extLst>
          </p:cNvPr>
          <p:cNvCxnSpPr>
            <a:cxnSpLocks/>
          </p:cNvCxnSpPr>
          <p:nvPr/>
        </p:nvCxnSpPr>
        <p:spPr>
          <a:xfrm flipV="1">
            <a:off x="499730" y="4104167"/>
            <a:ext cx="0" cy="3402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4E11CFF-2ED8-2B4F-A8F0-5A35199B44FF}"/>
              </a:ext>
            </a:extLst>
          </p:cNvPr>
          <p:cNvSpPr txBox="1"/>
          <p:nvPr/>
        </p:nvSpPr>
        <p:spPr>
          <a:xfrm>
            <a:off x="489096" y="4157331"/>
            <a:ext cx="1382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inflammation?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DE5C62-E83B-2A4D-98B8-BB8CFAD20144}"/>
              </a:ext>
            </a:extLst>
          </p:cNvPr>
          <p:cNvSpPr/>
          <p:nvPr/>
        </p:nvSpPr>
        <p:spPr>
          <a:xfrm>
            <a:off x="4603892" y="542260"/>
            <a:ext cx="2817628" cy="4710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016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F9794-0AD5-444B-97A9-774A9A0ED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6" t="1809" r="8354" b="232"/>
          <a:stretch/>
        </p:blipFill>
        <p:spPr>
          <a:xfrm>
            <a:off x="2099770" y="639684"/>
            <a:ext cx="4708535" cy="4503816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F17750BB-3DBF-7441-918E-9DD5C4669F8E}"/>
              </a:ext>
            </a:extLst>
          </p:cNvPr>
          <p:cNvSpPr txBox="1"/>
          <p:nvPr/>
        </p:nvSpPr>
        <p:spPr>
          <a:xfrm>
            <a:off x="0" y="4924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Mechanistic model for </a:t>
            </a:r>
            <a:r>
              <a:rPr lang="en-US" sz="2400" b="1" i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DDX41</a:t>
            </a:r>
            <a:r>
              <a:rPr lang="en-US" sz="2400" b="1" i="1" baseline="30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mut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-mediated tumorigenesis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61F912D-2D21-2746-9F79-BDB2FAA16F4A}"/>
              </a:ext>
            </a:extLst>
          </p:cNvPr>
          <p:cNvCxnSpPr>
            <a:cxnSpLocks/>
          </p:cNvCxnSpPr>
          <p:nvPr/>
        </p:nvCxnSpPr>
        <p:spPr>
          <a:xfrm flipV="1">
            <a:off x="499730" y="4104167"/>
            <a:ext cx="0" cy="3402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4E11CFF-2ED8-2B4F-A8F0-5A35199B44FF}"/>
              </a:ext>
            </a:extLst>
          </p:cNvPr>
          <p:cNvSpPr txBox="1"/>
          <p:nvPr/>
        </p:nvSpPr>
        <p:spPr>
          <a:xfrm>
            <a:off x="489096" y="4157331"/>
            <a:ext cx="1382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inflammation?</a:t>
            </a:r>
          </a:p>
        </p:txBody>
      </p:sp>
    </p:spTree>
    <p:extLst>
      <p:ext uri="{BB962C8B-B14F-4D97-AF65-F5344CB8AC3E}">
        <p14:creationId xmlns:p14="http://schemas.microsoft.com/office/powerpoint/2010/main" val="1051141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49800" y="0"/>
            <a:ext cx="8520600" cy="1120453"/>
          </a:xfrm>
          <a:prstGeom prst="rect">
            <a:avLst/>
          </a:prstGeom>
        </p:spPr>
        <p:txBody>
          <a:bodyPr spcFirstLastPara="1" wrap="square" lIns="91425" tIns="91425" rIns="91425" bIns="91425" numCol="1" anchor="b" anchorCtr="0">
            <a:noAutofit/>
          </a:bodyPr>
          <a:lstStyle/>
          <a:p>
            <a:pPr lvl="0"/>
            <a:r>
              <a:rPr lang="en-US" sz="2400" b="1" dirty="0">
                <a:solidFill>
                  <a:srgbClr val="FF0000"/>
                </a:solidFill>
              </a:rPr>
              <a:t>Inherited predisposition to cancer: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What have we learned?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0" y="1183680"/>
            <a:ext cx="9055584" cy="7926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342900" lvl="0" algn="l" rtl="0">
              <a:spcBef>
                <a:spcPts val="0"/>
              </a:spcBef>
              <a:spcAft>
                <a:spcPts val="0"/>
              </a:spcAft>
              <a:buClr>
                <a:srgbClr val="191ECE"/>
              </a:buClr>
              <a:buFont typeface="Arial" panose="020B0604020202020204" pitchFamily="34" charset="0"/>
              <a:buChar char="•"/>
            </a:pPr>
            <a:r>
              <a:rPr lang="en" altLang="en" sz="2000" dirty="0">
                <a:solidFill>
                  <a:srgbClr val="1F32FF"/>
                </a:solidFill>
              </a:rPr>
              <a:t>Germline predisposition to all cancers is COMMON, and there is significant overlap between ‘solid’ and ‘liquid’ cancer syndromes. </a:t>
            </a: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Clr>
                <a:srgbClr val="191ECE"/>
              </a:buClr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1F32FF"/>
                </a:solidFill>
              </a:rPr>
              <a:t>Testing for cancer risk is complicated and in the future is likely to be performed through molecular profiling of tumors.</a:t>
            </a:r>
          </a:p>
          <a:p>
            <a:pPr marL="0" lvl="0" indent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endParaRPr lang="en" sz="2000" dirty="0">
              <a:solidFill>
                <a:srgbClr val="1F32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1F32FF"/>
                </a:solidFill>
              </a:rPr>
              <a:t>Future: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1F32FF"/>
                </a:solidFill>
              </a:rPr>
              <a:t>Standardization of germline testing for all cancer patients and their blood stem cell donors.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" sz="2000" dirty="0">
              <a:solidFill>
                <a:srgbClr val="1F32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1F32FF"/>
                </a:solidFill>
              </a:rPr>
              <a:t>Development of treatment plans based on susceptibilities conferred by germline variants.</a:t>
            </a:r>
            <a:endParaRPr sz="2000" dirty="0">
              <a:solidFill>
                <a:srgbClr val="1F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398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505312"/>
            <a:ext cx="7304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Cancer =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genetic predisposition with environmental insult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Right Triangle 2"/>
          <p:cNvSpPr/>
          <p:nvPr/>
        </p:nvSpPr>
        <p:spPr bwMode="auto">
          <a:xfrm>
            <a:off x="2609850" y="2132214"/>
            <a:ext cx="3876675" cy="1905000"/>
          </a:xfrm>
          <a:prstGeom prst="rtTriangle">
            <a:avLst/>
          </a:prstGeom>
          <a:solidFill>
            <a:srgbClr val="333399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800">
              <a:solidFill>
                <a:schemeClr val="tx1"/>
              </a:solidFill>
              <a:latin typeface="Times" pitchFamily="-112" charset="0"/>
            </a:endParaRPr>
          </a:p>
        </p:txBody>
      </p:sp>
      <p:sp>
        <p:nvSpPr>
          <p:cNvPr id="4" name="Right Triangle 3"/>
          <p:cNvSpPr/>
          <p:nvPr/>
        </p:nvSpPr>
        <p:spPr bwMode="auto">
          <a:xfrm rot="10800000">
            <a:off x="2619375" y="2113164"/>
            <a:ext cx="3876675" cy="1905000"/>
          </a:xfrm>
          <a:prstGeom prst="rtTriangle">
            <a:avLst/>
          </a:prstGeom>
          <a:solidFill>
            <a:srgbClr val="87BCBB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800">
              <a:solidFill>
                <a:schemeClr val="tx1"/>
              </a:solidFill>
              <a:latin typeface="Times" pitchFamily="-11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9565" y="3608589"/>
            <a:ext cx="302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germline predisposition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76725" y="2113164"/>
            <a:ext cx="239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environmental insult</a:t>
            </a:r>
          </a:p>
        </p:txBody>
      </p:sp>
    </p:spTree>
    <p:extLst>
      <p:ext uri="{BB962C8B-B14F-4D97-AF65-F5344CB8AC3E}">
        <p14:creationId xmlns:p14="http://schemas.microsoft.com/office/powerpoint/2010/main" val="2888351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1AF4F-1B60-8F46-892A-CCAF87023960}"/>
              </a:ext>
            </a:extLst>
          </p:cNvPr>
          <p:cNvSpPr txBox="1">
            <a:spLocks/>
          </p:cNvSpPr>
          <p:nvPr/>
        </p:nvSpPr>
        <p:spPr bwMode="auto">
          <a:xfrm>
            <a:off x="1306725" y="72204"/>
            <a:ext cx="6520912" cy="47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Germline hematopoietic malignancy risk genes</a:t>
            </a:r>
            <a:endParaRPr lang="en-US" sz="2100" b="1" i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87869E-0E84-184B-8BE1-186B1FD23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9861"/>
            <a:ext cx="9144000" cy="453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74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679C83-3CFD-BE48-8B70-214363EB7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30" y="851719"/>
            <a:ext cx="2737670" cy="365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50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8C709A-D2DC-624D-8943-9A364024A1D5}"/>
              </a:ext>
            </a:extLst>
          </p:cNvPr>
          <p:cNvSpPr/>
          <p:nvPr/>
        </p:nvSpPr>
        <p:spPr>
          <a:xfrm>
            <a:off x="1313322" y="2095023"/>
            <a:ext cx="3429000" cy="22745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13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ACD, ADH5/ALDH2, ALAS2, BRCA1/2, BRIP1, CECR1, CSF3R, CTC1, CXCR4, DCLRE1B, DDX41, DKC1, DNAJC21</a:t>
            </a:r>
            <a:r>
              <a:rPr lang="en-US" sz="1013" i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DPP9, EFTUD1</a:t>
            </a:r>
            <a:r>
              <a:rPr lang="en-US" sz="1013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ELANE, ERCC4, ERCC6L2, FANCA, FANCB, FANCC, FANCD2, FANCE, FANCF, FANCG, FANCI, FANCL, G6PC3, GATA1, GFI1, HAX1, LIG4, MAD2L2, MDM4, MECOM, MPL, NAF1, NHP2, NOP10, NPM1, PALB2, PARN, POT1, RAD51, RAD51C, RBM8A, RFWD3, RPL5, RPL11, RPL15, RPL18, RPL23, RPL26, RPL27, RPL31, RPL35, RPL35A, RPL36, RPS7, RPS10, RPS15A, RPS17, RPS19, RPS24, RPS26, RPS27, RPS28, RPS29, RTEL1, RUNX1, SAMD9, SAMD9L, SBDS, SLX4, SRP54, SRP72, TERC, TERT, TINF2, TP53, UBE2T, USB1, VPS45, WAS, WRAP53, XRCC2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A21AFF0-E7F4-C94D-B175-1951C68EEB87}"/>
              </a:ext>
            </a:extLst>
          </p:cNvPr>
          <p:cNvCxnSpPr>
            <a:cxnSpLocks/>
          </p:cNvCxnSpPr>
          <p:nvPr/>
        </p:nvCxnSpPr>
        <p:spPr>
          <a:xfrm flipH="1">
            <a:off x="4775176" y="3359348"/>
            <a:ext cx="560054" cy="0"/>
          </a:xfrm>
          <a:prstGeom prst="straightConnector1">
            <a:avLst/>
          </a:prstGeom>
          <a:ln w="412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C679C83-3CFD-BE48-8B70-214363EB7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30" y="851719"/>
            <a:ext cx="2737670" cy="365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23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/>
          <p:cNvSpPr>
            <a:spLocks noGrp="1"/>
          </p:cNvSpPr>
          <p:nvPr>
            <p:ph type="title"/>
          </p:nvPr>
        </p:nvSpPr>
        <p:spPr>
          <a:xfrm>
            <a:off x="962218" y="218549"/>
            <a:ext cx="7458767" cy="627459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Precision oncology from my perspective today</a:t>
            </a:r>
            <a:endParaRPr lang="en-US" sz="2400" b="1" i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6805" y="1000221"/>
            <a:ext cx="62104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>
                <a:solidFill>
                  <a:srgbClr val="007E3C"/>
                </a:solidFill>
              </a:rPr>
              <a:t>One of my colleagues was diagnosed with breast cancer…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350A72-2804-6443-858E-F59C8AB08ACB}"/>
              </a:ext>
            </a:extLst>
          </p:cNvPr>
          <p:cNvGrpSpPr/>
          <p:nvPr/>
        </p:nvGrpSpPr>
        <p:grpSpPr>
          <a:xfrm>
            <a:off x="501254" y="1864911"/>
            <a:ext cx="3918373" cy="2443644"/>
            <a:chOff x="501254" y="1864911"/>
            <a:chExt cx="3918373" cy="2443644"/>
          </a:xfrm>
        </p:grpSpPr>
        <p:sp>
          <p:nvSpPr>
            <p:cNvPr id="8" name="Rectangle 7"/>
            <p:cNvSpPr/>
            <p:nvPr/>
          </p:nvSpPr>
          <p:spPr>
            <a:xfrm>
              <a:off x="501254" y="3172586"/>
              <a:ext cx="278606" cy="208360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  <a:prstDash val="solid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7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201341" y="3178540"/>
              <a:ext cx="278606" cy="207169"/>
            </a:xfrm>
            <a:prstGeom prst="ellipse">
              <a:avLst/>
            </a:prstGeom>
            <a:solidFill>
              <a:schemeClr val="tx1"/>
            </a:solidFill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7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779860" y="3277361"/>
              <a:ext cx="416719" cy="1191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cxnSpLocks/>
            </p:cNvCxnSpPr>
            <p:nvPr/>
          </p:nvCxnSpPr>
          <p:spPr bwMode="auto">
            <a:xfrm>
              <a:off x="990600" y="3276171"/>
              <a:ext cx="2" cy="370083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>
              <a:off x="1495896" y="3353074"/>
              <a:ext cx="259556" cy="211931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370480" y="3467916"/>
              <a:ext cx="0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341835" y="2841593"/>
              <a:ext cx="0" cy="32266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1548852" y="2744638"/>
              <a:ext cx="278606" cy="208359"/>
            </a:xfrm>
            <a:prstGeom prst="ellipse">
              <a:avLst/>
            </a:prstGeom>
            <a:solidFill>
              <a:schemeClr val="tx1"/>
            </a:solidFill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7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1437253" y="2661262"/>
              <a:ext cx="519113" cy="3655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828084" y="2735827"/>
              <a:ext cx="278606" cy="208360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  <a:prstDash val="solid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7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1126541" y="2836817"/>
              <a:ext cx="416719" cy="1191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Diamond 1"/>
            <p:cNvSpPr/>
            <p:nvPr/>
          </p:nvSpPr>
          <p:spPr bwMode="auto">
            <a:xfrm>
              <a:off x="843183" y="3632458"/>
              <a:ext cx="314858" cy="330633"/>
            </a:xfrm>
            <a:prstGeom prst="diamond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800">
                <a:solidFill>
                  <a:schemeClr val="tx1"/>
                </a:solidFill>
                <a:latin typeface="Times" pitchFamily="-112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69144" y="3640331"/>
              <a:ext cx="28337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/>
                <a:t>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56580" y="2843851"/>
              <a:ext cx="9623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ym typeface="Wingdings"/>
                </a:rPr>
                <a:t>52yo</a:t>
              </a:r>
            </a:p>
            <a:p>
              <a:pPr algn="ctr"/>
              <a:r>
                <a:rPr lang="en-US" dirty="0">
                  <a:sym typeface="Wingdings"/>
                </a:rPr>
                <a:t>breast ca</a:t>
              </a:r>
            </a:p>
            <a:p>
              <a:endParaRPr lang="en-US" sz="105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37126" y="3554502"/>
              <a:ext cx="97085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61yo</a:t>
              </a:r>
            </a:p>
            <a:p>
              <a:pPr algn="ctr"/>
              <a:r>
                <a:rPr lang="en-US" dirty="0"/>
                <a:t>breast ca</a:t>
              </a:r>
              <a:endParaRPr lang="en-US" dirty="0">
                <a:sym typeface="Wingdings"/>
              </a:endParaRPr>
            </a:p>
            <a:p>
              <a:endParaRPr lang="en-US" sz="1500" dirty="0">
                <a:sym typeface="Wingdings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740510D-E9FB-AF47-B82F-0341C4C9AA1A}"/>
                </a:ext>
              </a:extLst>
            </p:cNvPr>
            <p:cNvCxnSpPr/>
            <p:nvPr/>
          </p:nvCxnSpPr>
          <p:spPr>
            <a:xfrm>
              <a:off x="1685621" y="2419835"/>
              <a:ext cx="0" cy="32266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1FB6A91-818E-154D-BF79-E95BDD9ABBF0}"/>
                </a:ext>
              </a:extLst>
            </p:cNvPr>
            <p:cNvCxnSpPr/>
            <p:nvPr/>
          </p:nvCxnSpPr>
          <p:spPr>
            <a:xfrm>
              <a:off x="2635463" y="2444644"/>
              <a:ext cx="0" cy="32266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CB275ED-128D-3144-98FD-003FBDE2D520}"/>
                </a:ext>
              </a:extLst>
            </p:cNvPr>
            <p:cNvCxnSpPr/>
            <p:nvPr/>
          </p:nvCxnSpPr>
          <p:spPr>
            <a:xfrm>
              <a:off x="3585312" y="2426924"/>
              <a:ext cx="0" cy="32266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2F11691-CEFA-5D4B-ADEB-7FCD179B3F9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671438" y="2438168"/>
              <a:ext cx="986618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E8C6F7F-F82D-EA40-8802-A65059EEBC3C}"/>
                </a:ext>
              </a:extLst>
            </p:cNvPr>
            <p:cNvSpPr/>
            <p:nvPr/>
          </p:nvSpPr>
          <p:spPr>
            <a:xfrm>
              <a:off x="2503719" y="2772093"/>
              <a:ext cx="278606" cy="208360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  <a:prstDash val="solid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7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65A3289-C65D-0748-876D-AC69BC177A1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15747" y="2437162"/>
              <a:ext cx="986618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44D0F96-C0F3-7144-88B6-1394D17CA2CB}"/>
                </a:ext>
              </a:extLst>
            </p:cNvPr>
            <p:cNvSpPr/>
            <p:nvPr/>
          </p:nvSpPr>
          <p:spPr>
            <a:xfrm>
              <a:off x="3445888" y="2738409"/>
              <a:ext cx="278606" cy="207169"/>
            </a:xfrm>
            <a:prstGeom prst="ellipse">
              <a:avLst/>
            </a:prstGeom>
            <a:solidFill>
              <a:schemeClr val="tx1"/>
            </a:solidFill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7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4F131E1-9AA1-154D-952D-50CA0AEC3BEB}"/>
                </a:ext>
              </a:extLst>
            </p:cNvPr>
            <p:cNvSpPr txBox="1"/>
            <p:nvPr/>
          </p:nvSpPr>
          <p:spPr>
            <a:xfrm>
              <a:off x="3457313" y="2828001"/>
              <a:ext cx="9623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ym typeface="Wingdings"/>
                </a:rPr>
                <a:t>57yo</a:t>
              </a:r>
            </a:p>
            <a:p>
              <a:pPr algn="ctr"/>
              <a:r>
                <a:rPr lang="en-US" dirty="0">
                  <a:sym typeface="Wingdings"/>
                </a:rPr>
                <a:t>breast ca</a:t>
              </a:r>
            </a:p>
            <a:p>
              <a:endParaRPr lang="en-US" sz="1050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FFFA136-E0CA-BF41-A3F3-8FA943BBEB83}"/>
                </a:ext>
              </a:extLst>
            </p:cNvPr>
            <p:cNvSpPr/>
            <p:nvPr/>
          </p:nvSpPr>
          <p:spPr>
            <a:xfrm>
              <a:off x="2145759" y="1954995"/>
              <a:ext cx="278606" cy="208360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  <a:prstDash val="solid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7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DB38F2F-F12E-8346-B20F-73A9DA88751E}"/>
                </a:ext>
              </a:extLst>
            </p:cNvPr>
            <p:cNvSpPr/>
            <p:nvPr/>
          </p:nvSpPr>
          <p:spPr>
            <a:xfrm>
              <a:off x="2845846" y="1947302"/>
              <a:ext cx="278606" cy="207169"/>
            </a:xfrm>
            <a:prstGeom prst="ellipse">
              <a:avLst/>
            </a:prstGeom>
            <a:solidFill>
              <a:schemeClr val="tx1"/>
            </a:solidFill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7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6C7D5C-337D-BF4C-B407-06819CC3B3E6}"/>
                </a:ext>
              </a:extLst>
            </p:cNvPr>
            <p:cNvCxnSpPr/>
            <p:nvPr/>
          </p:nvCxnSpPr>
          <p:spPr bwMode="auto">
            <a:xfrm>
              <a:off x="2424365" y="2059770"/>
              <a:ext cx="416719" cy="1191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06EF4A-7EBC-AE47-8409-1804B4DE71E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5105" y="2058580"/>
              <a:ext cx="2" cy="370083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12D491A-0C8B-FF46-8C01-E8314EA0B321}"/>
                </a:ext>
              </a:extLst>
            </p:cNvPr>
            <p:cNvCxnSpPr/>
            <p:nvPr/>
          </p:nvCxnSpPr>
          <p:spPr>
            <a:xfrm flipV="1">
              <a:off x="2732436" y="1864911"/>
              <a:ext cx="519113" cy="3655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3334216-3FF1-4547-9098-CE76AE141A47}"/>
                </a:ext>
              </a:extLst>
            </p:cNvPr>
            <p:cNvSpPr txBox="1"/>
            <p:nvPr/>
          </p:nvSpPr>
          <p:spPr>
            <a:xfrm>
              <a:off x="2791462" y="1957379"/>
              <a:ext cx="1095850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ym typeface="Wingdings"/>
                </a:rPr>
                <a:t>69yo</a:t>
              </a:r>
            </a:p>
            <a:p>
              <a:pPr algn="ctr"/>
              <a:r>
                <a:rPr lang="en-US" dirty="0">
                  <a:sym typeface="Wingdings"/>
                </a:rPr>
                <a:t>ovarian ca</a:t>
              </a:r>
            </a:p>
            <a:p>
              <a:endParaRPr lang="en-US" sz="1050" dirty="0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5A81112-4B6D-5E42-8F8F-43CE0981B0F8}"/>
              </a:ext>
            </a:extLst>
          </p:cNvPr>
          <p:cNvSpPr txBox="1"/>
          <p:nvPr/>
        </p:nvSpPr>
        <p:spPr>
          <a:xfrm>
            <a:off x="3962262" y="1882086"/>
            <a:ext cx="48426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>
                <a:solidFill>
                  <a:srgbClr val="007E3C"/>
                </a:solidFill>
              </a:rPr>
              <a:t>Based on her personal and family history of cancer, </a:t>
            </a:r>
          </a:p>
          <a:p>
            <a:pPr algn="ctr"/>
            <a:r>
              <a:rPr lang="en-US" sz="1500" i="1" dirty="0">
                <a:solidFill>
                  <a:srgbClr val="007E3C"/>
                </a:solidFill>
              </a:rPr>
              <a:t>she underwent germline genetic testing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E1DD856-1006-8C40-94C8-23E93CC24EDB}"/>
              </a:ext>
            </a:extLst>
          </p:cNvPr>
          <p:cNvSpPr txBox="1"/>
          <p:nvPr/>
        </p:nvSpPr>
        <p:spPr>
          <a:xfrm>
            <a:off x="3940003" y="3873560"/>
            <a:ext cx="48426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>
                <a:solidFill>
                  <a:srgbClr val="007E3C"/>
                </a:solidFill>
              </a:rPr>
              <a:t>The </a:t>
            </a:r>
            <a:r>
              <a:rPr lang="en-US" sz="1500" dirty="0">
                <a:solidFill>
                  <a:srgbClr val="007E3C"/>
                </a:solidFill>
              </a:rPr>
              <a:t>CHEK2</a:t>
            </a:r>
            <a:r>
              <a:rPr lang="en-US" sz="1500" i="1" dirty="0">
                <a:solidFill>
                  <a:srgbClr val="007E3C"/>
                </a:solidFill>
              </a:rPr>
              <a:t> I200T (I157T) allele was identified</a:t>
            </a:r>
          </a:p>
        </p:txBody>
      </p:sp>
    </p:spTree>
    <p:extLst>
      <p:ext uri="{BB962C8B-B14F-4D97-AF65-F5344CB8AC3E}">
        <p14:creationId xmlns:p14="http://schemas.microsoft.com/office/powerpoint/2010/main" val="289874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700B031-EC4E-6546-B555-196A448C3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9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DNA repair pathways are important to prevent cancer</a:t>
            </a:r>
          </a:p>
        </p:txBody>
      </p:sp>
      <p:pic>
        <p:nvPicPr>
          <p:cNvPr id="16" name="Picture 15" descr="Screen Shot 2016-04-09 at 10.07.09 AM.png">
            <a:extLst>
              <a:ext uri="{FF2B5EF4-FFF2-40B4-BE49-F238E27FC236}">
                <a16:creationId xmlns:a16="http://schemas.microsoft.com/office/drawing/2014/main" id="{B8573772-2B1E-2B41-A508-A4A3E96398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949095" y="748510"/>
            <a:ext cx="3322010" cy="4108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1C8F0F-961E-EE4F-93B0-7E8781550A38}"/>
              </a:ext>
            </a:extLst>
          </p:cNvPr>
          <p:cNvSpPr txBox="1"/>
          <p:nvPr/>
        </p:nvSpPr>
        <p:spPr>
          <a:xfrm>
            <a:off x="5478087" y="3000895"/>
            <a:ext cx="333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homologous recombination</a:t>
            </a:r>
          </a:p>
          <a:p>
            <a:r>
              <a:rPr lang="en-US" sz="1800" b="1" dirty="0"/>
              <a:t>DNA repair</a:t>
            </a:r>
          </a:p>
        </p:txBody>
      </p:sp>
    </p:spTree>
    <p:extLst>
      <p:ext uri="{BB962C8B-B14F-4D97-AF65-F5344CB8AC3E}">
        <p14:creationId xmlns:p14="http://schemas.microsoft.com/office/powerpoint/2010/main" val="170768721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5159</TotalTime>
  <Words>1138</Words>
  <Application>Microsoft Macintosh PowerPoint</Application>
  <PresentationFormat>On-screen Show (16:9)</PresentationFormat>
  <Paragraphs>183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Times</vt:lpstr>
      <vt:lpstr>Simple Light</vt:lpstr>
      <vt:lpstr>Cancer Genetics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Precision oncology from my perspective today</vt:lpstr>
      <vt:lpstr>PowerPoint Presentation</vt:lpstr>
      <vt:lpstr>Cancer is a genetic disease–  ‘Solid tumor’ gene syndromes do not exist</vt:lpstr>
      <vt:lpstr>Brca1 is a Fanconi anemia gene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Precision oncology from my perspective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Precision oncology from my perspective today</vt:lpstr>
      <vt:lpstr>PowerPoint Presentation</vt:lpstr>
      <vt:lpstr>PowerPoint Presentation</vt:lpstr>
      <vt:lpstr>DDX41 on 5q35.3 encodes a DEAD/H-Box helicase</vt:lpstr>
      <vt:lpstr>PowerPoint Presentation</vt:lpstr>
      <vt:lpstr>PowerPoint Presentation</vt:lpstr>
      <vt:lpstr>PowerPoint Presentation</vt:lpstr>
      <vt:lpstr>Inherited predisposition to cancer:  What have we learned?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a clinical next-generation sequencing assay to identify germline cancer predisposition syndromes</dc:title>
  <cp:lastModifiedBy>Lucy A Godley</cp:lastModifiedBy>
  <cp:revision>469</cp:revision>
  <dcterms:modified xsi:type="dcterms:W3CDTF">2023-09-14T17:48:24Z</dcterms:modified>
</cp:coreProperties>
</file>