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305" r:id="rId3"/>
    <p:sldId id="309" r:id="rId4"/>
    <p:sldId id="382" r:id="rId5"/>
    <p:sldId id="258" r:id="rId6"/>
    <p:sldId id="259" r:id="rId7"/>
    <p:sldId id="260" r:id="rId8"/>
    <p:sldId id="263" r:id="rId9"/>
    <p:sldId id="262" r:id="rId10"/>
    <p:sldId id="261" r:id="rId11"/>
    <p:sldId id="264" r:id="rId12"/>
    <p:sldId id="266" r:id="rId13"/>
    <p:sldId id="289" r:id="rId14"/>
    <p:sldId id="290" r:id="rId15"/>
    <p:sldId id="283" r:id="rId16"/>
    <p:sldId id="396" r:id="rId17"/>
    <p:sldId id="395" r:id="rId18"/>
    <p:sldId id="315" r:id="rId19"/>
    <p:sldId id="314" r:id="rId20"/>
    <p:sldId id="363" r:id="rId21"/>
    <p:sldId id="280" r:id="rId22"/>
    <p:sldId id="361" r:id="rId23"/>
    <p:sldId id="318" r:id="rId24"/>
    <p:sldId id="386" r:id="rId25"/>
    <p:sldId id="365" r:id="rId26"/>
    <p:sldId id="364" r:id="rId27"/>
    <p:sldId id="368" r:id="rId28"/>
    <p:sldId id="372" r:id="rId29"/>
    <p:sldId id="369" r:id="rId30"/>
    <p:sldId id="390" r:id="rId31"/>
    <p:sldId id="391" r:id="rId32"/>
    <p:sldId id="389" r:id="rId33"/>
    <p:sldId id="394" r:id="rId34"/>
    <p:sldId id="397" r:id="rId35"/>
    <p:sldId id="300" r:id="rId36"/>
    <p:sldId id="301" r:id="rId37"/>
    <p:sldId id="302" r:id="rId38"/>
    <p:sldId id="303" r:id="rId39"/>
    <p:sldId id="304" r:id="rId40"/>
    <p:sldId id="293" r:id="rId41"/>
    <p:sldId id="392" r:id="rId42"/>
    <p:sldId id="393" r:id="rId43"/>
    <p:sldId id="329" r:id="rId44"/>
    <p:sldId id="400" r:id="rId45"/>
    <p:sldId id="399" r:id="rId46"/>
    <p:sldId id="398" r:id="rId47"/>
    <p:sldId id="388" r:id="rId48"/>
    <p:sldId id="257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Temkin" initials="ST" lastIdx="4" clrIdx="0">
    <p:extLst>
      <p:ext uri="{19B8F6BF-5375-455C-9EA6-DF929625EA0E}">
        <p15:presenceInfo xmlns:p15="http://schemas.microsoft.com/office/powerpoint/2012/main" userId="6e4eaafced903e2d" providerId="Windows Live"/>
      </p:ext>
    </p:extLst>
  </p:cmAuthor>
  <p:cmAuthor id="2" name="Edward Tanner" initials="ET" lastIdx="1" clrIdx="1">
    <p:extLst>
      <p:ext uri="{19B8F6BF-5375-455C-9EA6-DF929625EA0E}">
        <p15:presenceInfo xmlns:p15="http://schemas.microsoft.com/office/powerpoint/2012/main" userId="S-1-5-21-1214440339-484763869-725345543-39214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35" autoAdjust="0"/>
    <p:restoredTop sz="78919" autoAdjust="0"/>
  </p:normalViewPr>
  <p:slideViewPr>
    <p:cSldViewPr snapToGrid="0" snapToObjects="1">
      <p:cViewPr varScale="1">
        <p:scale>
          <a:sx n="88" d="100"/>
          <a:sy n="88" d="100"/>
        </p:scale>
        <p:origin x="118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D1952-4C8C-594A-8D47-CC3EBD31CD69}" type="datetimeFigureOut">
              <a:rPr lang="en-US" smtClean="0"/>
              <a:t>9/18/23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2E9FD-FA40-FC48-8917-175ED0BC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048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82BA9-193E-D440-8A2C-9653656F2AE3}" type="datetimeFigureOut">
              <a:rPr lang="en-US" smtClean="0"/>
              <a:t>9/18/23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3C63D-0C1A-0E4C-A0BD-8D65A9542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056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708025"/>
            <a:ext cx="4572000" cy="3429000"/>
          </a:xfrm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itchFamily="34" charset="0"/>
                <a:ea typeface="ＭＳ Ｐゴシック" pitchFamily="34" charset="-128"/>
              </a:rPr>
              <a:t>Jonathan Ledermann presented results of maintenance olaparib therapy in women who had had at least a PR following platinum based chemotherapy for plat sensistive disease</a:t>
            </a: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427886-C8DD-4612-9DBC-17BDEFB9207F}" type="slidenum">
              <a:rPr lang="en-US" altLang="en-US" smtClean="0"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605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parator P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056080"/>
            <a:ext cx="9144000" cy="27388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 dirty="0"/>
              <a:t>Separator</a:t>
            </a:r>
          </a:p>
        </p:txBody>
      </p:sp>
    </p:spTree>
    <p:extLst>
      <p:ext uri="{BB962C8B-B14F-4D97-AF65-F5344CB8AC3E}">
        <p14:creationId xmlns:p14="http://schemas.microsoft.com/office/powerpoint/2010/main" val="611773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B362BA78-8688-C546-A03A-2A39F84C0B58}" type="datetime1">
              <a:rPr lang="en-US" smtClean="0"/>
              <a:pPr/>
              <a:t>9/18/23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78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EF5B9135-15EF-DE46-84CC-16626B0FAF7F}" type="datetime1">
              <a:rPr lang="en-US" smtClean="0"/>
              <a:pPr/>
              <a:t>9/18/23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136197" y="-40608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29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7ADD-011F-3541-9724-9C7FC92455D5}" type="datetime1">
              <a:rPr lang="en-US" smtClean="0"/>
              <a:t>9/18/23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32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295413"/>
            <a:ext cx="8382000" cy="1470025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974989"/>
            <a:ext cx="8382000" cy="1292225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67601" y="6417773"/>
            <a:ext cx="819386" cy="365125"/>
          </a:xfrm>
        </p:spPr>
        <p:txBody>
          <a:bodyPr/>
          <a:lstStyle>
            <a:lvl1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fld id="{352FC941-5FE0-1347-A754-B51BFE29A1DF}" type="datetime1">
              <a:rPr lang="en-US" smtClean="0">
                <a:solidFill>
                  <a:srgbClr val="8DC63F">
                    <a:lumMod val="40000"/>
                    <a:lumOff val="60000"/>
                  </a:srgbClr>
                </a:solidFill>
              </a:rPr>
              <a:pPr>
                <a:defRPr/>
              </a:pPr>
              <a:t>9/18/23</a:t>
            </a:fld>
            <a:endParaRPr lang="en-US" dirty="0">
              <a:solidFill>
                <a:srgbClr val="8DC63F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95809" y="6413349"/>
            <a:ext cx="2895599" cy="365125"/>
          </a:xfrm>
        </p:spPr>
        <p:txBody>
          <a:bodyPr/>
          <a:lstStyle>
            <a:lvl1pPr algn="l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8DC63F">
                    <a:lumMod val="40000"/>
                    <a:lumOff val="60000"/>
                  </a:srgbClr>
                </a:solidFill>
              </a:rPr>
              <a:t>Presented by:</a:t>
            </a:r>
            <a:endParaRPr lang="en-US" dirty="0">
              <a:solidFill>
                <a:srgbClr val="8DC63F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417773"/>
            <a:ext cx="381000" cy="365125"/>
          </a:xfrm>
        </p:spPr>
        <p:txBody>
          <a:bodyPr/>
          <a:lstStyle>
            <a:lvl1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fld id="{DC139483-DDFA-6D4E-B2C9-05E02104EC66}" type="slidenum">
              <a:rPr lang="en-US" smtClean="0">
                <a:solidFill>
                  <a:srgbClr val="8DC63F">
                    <a:lumMod val="40000"/>
                    <a:lumOff val="6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DC63F">
                  <a:lumMod val="40000"/>
                  <a:lumOff val="60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476752"/>
            <a:ext cx="7467600" cy="12192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edit Master Presenter style</a:t>
            </a:r>
          </a:p>
        </p:txBody>
      </p:sp>
    </p:spTree>
    <p:extLst>
      <p:ext uri="{BB962C8B-B14F-4D97-AF65-F5344CB8AC3E}">
        <p14:creationId xmlns:p14="http://schemas.microsoft.com/office/powerpoint/2010/main" val="4222312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D3421027-4EC0-9C48-8CFB-B8A3104CB056}" type="datetime1">
              <a:rPr lang="en-US" smtClean="0"/>
              <a:pPr/>
              <a:t>9/18/23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00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FA5DAB8B-8178-D047-869E-5A62AF236443}" type="datetime1">
              <a:rPr lang="en-US" smtClean="0"/>
              <a:t>9/18/23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408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B9AB8213-A564-3C44-8CA0-968996562138}" type="datetime1">
              <a:rPr lang="en-US" smtClean="0"/>
              <a:pPr/>
              <a:t>9/18/23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66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all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0A83DA12-03A5-114A-ABAE-78CD6BB6AC19}" type="datetime1">
              <a:rPr lang="en-US" smtClean="0"/>
              <a:pPr/>
              <a:t>9/18/23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3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/>
              </a:defRPr>
            </a:lvl1pPr>
            <a:lvl2pPr>
              <a:defRPr sz="2400">
                <a:latin typeface="Arial"/>
              </a:defRPr>
            </a:lvl2pPr>
            <a:lvl3pPr>
              <a:defRPr sz="2000">
                <a:latin typeface="Arial"/>
              </a:defRPr>
            </a:lvl3pPr>
            <a:lvl4pPr>
              <a:defRPr sz="1800">
                <a:latin typeface="Arial"/>
              </a:defRPr>
            </a:lvl4pPr>
            <a:lvl5pPr>
              <a:defRPr sz="1800"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/>
              </a:defRPr>
            </a:lvl1pPr>
            <a:lvl2pPr>
              <a:defRPr sz="2400">
                <a:latin typeface="Arial"/>
              </a:defRPr>
            </a:lvl2pPr>
            <a:lvl3pPr>
              <a:defRPr sz="2000">
                <a:latin typeface="Arial"/>
              </a:defRPr>
            </a:lvl3pPr>
            <a:lvl4pPr>
              <a:defRPr sz="1800">
                <a:latin typeface="Arial"/>
              </a:defRPr>
            </a:lvl4pPr>
            <a:lvl5pPr>
              <a:defRPr sz="1800"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FFF386F-14E4-954A-9EC2-E277FFD66D49}" type="datetime1">
              <a:rPr lang="en-US" smtClean="0"/>
              <a:pPr/>
              <a:t>9/18/23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27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/>
              </a:defRPr>
            </a:lvl1pPr>
            <a:lvl2pPr>
              <a:defRPr sz="2000">
                <a:latin typeface="Arial"/>
              </a:defRPr>
            </a:lvl2pPr>
            <a:lvl3pPr>
              <a:defRPr sz="1800">
                <a:latin typeface="Arial"/>
              </a:defRPr>
            </a:lvl3pPr>
            <a:lvl4pPr>
              <a:defRPr sz="1600">
                <a:latin typeface="Arial"/>
              </a:defRPr>
            </a:lvl4pPr>
            <a:lvl5pPr>
              <a:defRPr sz="16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/>
              </a:defRPr>
            </a:lvl1pPr>
            <a:lvl2pPr>
              <a:defRPr sz="2000">
                <a:latin typeface="Arial"/>
              </a:defRPr>
            </a:lvl2pPr>
            <a:lvl3pPr>
              <a:defRPr sz="1800">
                <a:latin typeface="Arial"/>
              </a:defRPr>
            </a:lvl3pPr>
            <a:lvl4pPr>
              <a:defRPr sz="1600">
                <a:latin typeface="Arial"/>
              </a:defRPr>
            </a:lvl4pPr>
            <a:lvl5pPr>
              <a:defRPr sz="16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D8FFCF06-3344-8345-BEA6-DDAEFCC6ECCE}" type="datetime1">
              <a:rPr lang="en-US" smtClean="0"/>
              <a:pPr/>
              <a:t>9/18/23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70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84C6D879-35D4-554E-9D6D-93E8130AA922}" type="datetime1">
              <a:rPr lang="en-US" smtClean="0"/>
              <a:pPr/>
              <a:t>9/18/23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0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/>
              </a:defRPr>
            </a:lvl1pPr>
            <a:lvl2pPr>
              <a:defRPr sz="2800">
                <a:latin typeface="Arial"/>
              </a:defRPr>
            </a:lvl2pPr>
            <a:lvl3pPr>
              <a:defRPr sz="2400">
                <a:latin typeface="Arial"/>
              </a:defRPr>
            </a:lvl3pPr>
            <a:lvl4pPr>
              <a:defRPr sz="2000">
                <a:latin typeface="Arial"/>
              </a:defRPr>
            </a:lvl4pPr>
            <a:lvl5pPr>
              <a:defRPr sz="2000">
                <a:latin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AB182AE3-760A-8E44-AB65-03A533386DFC}" type="datetime1">
              <a:rPr lang="en-US" smtClean="0"/>
              <a:pPr/>
              <a:t>9/18/23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46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C176C-065F-124D-AAA4-94F2B7A2EC7C}" type="datetime1">
              <a:rPr lang="en-US" smtClean="0"/>
              <a:t>9/18/23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96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5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54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163" y="1935818"/>
            <a:ext cx="6949674" cy="106118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Clinical Trials in Ovarian Cancer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4359367"/>
            <a:ext cx="8229599" cy="75873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Daniela Matei, MD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13" y="5283836"/>
            <a:ext cx="4441372" cy="1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33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56411"/>
          </a:xfrm>
        </p:spPr>
        <p:txBody>
          <a:bodyPr/>
          <a:lstStyle/>
          <a:p>
            <a:r>
              <a:rPr lang="en-US" dirty="0"/>
              <a:t>What are clinical trials?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38564"/>
            <a:ext cx="9144000" cy="473646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Interventional clinical trials types: Phase IV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/>
              <a:t>Dose, toxicity are known</a:t>
            </a:r>
          </a:p>
          <a:p>
            <a:pPr marL="0" indent="0">
              <a:buNone/>
            </a:pPr>
            <a:r>
              <a:rPr lang="en-US" dirty="0"/>
              <a:t>	Efficacy in specific disease is known (phase III)</a:t>
            </a:r>
          </a:p>
          <a:p>
            <a:pPr marL="0" indent="0">
              <a:buNone/>
            </a:pPr>
            <a:r>
              <a:rPr lang="en-US" dirty="0"/>
              <a:t>	Approval by the FDA has been granted, subject to 	acquisition of additional information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/>
              <a:t>Post approval observation and data collection</a:t>
            </a:r>
          </a:p>
          <a:p>
            <a:pPr marL="0" indent="0">
              <a:buNone/>
            </a:pPr>
            <a:r>
              <a:rPr lang="en-US" dirty="0"/>
              <a:t>          Very low risk, low benefit           </a:t>
            </a:r>
          </a:p>
        </p:txBody>
      </p:sp>
    </p:spTree>
    <p:extLst>
      <p:ext uri="{BB962C8B-B14F-4D97-AF65-F5344CB8AC3E}">
        <p14:creationId xmlns:p14="http://schemas.microsoft.com/office/powerpoint/2010/main" val="3677396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56411"/>
          </a:xfrm>
        </p:spPr>
        <p:txBody>
          <a:bodyPr/>
          <a:lstStyle/>
          <a:p>
            <a:r>
              <a:rPr lang="en-US" dirty="0"/>
              <a:t>What are clinical trials?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38564"/>
            <a:ext cx="9144000" cy="47364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Observational clinical trials: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/>
              <a:t>Data collection from medical records</a:t>
            </a:r>
          </a:p>
          <a:p>
            <a:pPr marL="0" indent="0">
              <a:buNone/>
            </a:pPr>
            <a:r>
              <a:rPr lang="en-US" dirty="0"/>
              <a:t>	Use of tissue already collected and archived, or tissue 	that would be otherwise discarded</a:t>
            </a:r>
          </a:p>
          <a:p>
            <a:pPr marL="0" indent="0">
              <a:buNone/>
            </a:pPr>
            <a:r>
              <a:rPr lang="en-US" dirty="0"/>
              <a:t>	Questionnaires, surveys</a:t>
            </a:r>
          </a:p>
          <a:p>
            <a:pPr marL="0" indent="0">
              <a:buNone/>
            </a:pPr>
            <a:r>
              <a:rPr lang="en-US" dirty="0"/>
              <a:t>    Low risk, no benefit to the study participant   </a:t>
            </a:r>
          </a:p>
          <a:p>
            <a:pPr marL="0" indent="0">
              <a:buNone/>
            </a:pPr>
            <a:r>
              <a:rPr lang="en-US" dirty="0"/>
              <a:t>	Can help  test a preliminary idea</a:t>
            </a:r>
          </a:p>
          <a:p>
            <a:pPr marL="0" indent="0">
              <a:buNone/>
            </a:pPr>
            <a:r>
              <a:rPr lang="en-US" dirty="0"/>
              <a:t>	Can lead to new scientific hypothesis      </a:t>
            </a:r>
          </a:p>
        </p:txBody>
      </p:sp>
    </p:spTree>
    <p:extLst>
      <p:ext uri="{BB962C8B-B14F-4D97-AF65-F5344CB8AC3E}">
        <p14:creationId xmlns:p14="http://schemas.microsoft.com/office/powerpoint/2010/main" val="1718419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Vocabulary of cancer clinical trials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603" y="1829870"/>
            <a:ext cx="8810729" cy="43434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Response rate: </a:t>
            </a:r>
            <a:r>
              <a:rPr lang="en-US" dirty="0"/>
              <a:t>how many participants respond to the intervention out of all the participants</a:t>
            </a:r>
          </a:p>
          <a:p>
            <a:r>
              <a:rPr lang="en-US" b="1" dirty="0"/>
              <a:t>Progression free survival</a:t>
            </a:r>
            <a:r>
              <a:rPr lang="en-US" dirty="0"/>
              <a:t>: the period from starting the intervention until the cancer progresses (remission)</a:t>
            </a:r>
          </a:p>
          <a:p>
            <a:r>
              <a:rPr lang="en-US" b="1" dirty="0"/>
              <a:t>Overall survival: </a:t>
            </a:r>
            <a:r>
              <a:rPr lang="en-US" dirty="0"/>
              <a:t>duration of survival</a:t>
            </a:r>
          </a:p>
          <a:p>
            <a:r>
              <a:rPr lang="en-US" b="1" dirty="0"/>
              <a:t>Toxicity</a:t>
            </a:r>
            <a:r>
              <a:rPr lang="en-US" dirty="0"/>
              <a:t>: number of reported side effects</a:t>
            </a:r>
          </a:p>
          <a:p>
            <a:r>
              <a:rPr lang="en-US" b="1" dirty="0"/>
              <a:t>Quality of life</a:t>
            </a:r>
            <a:r>
              <a:rPr lang="en-US" dirty="0"/>
              <a:t>: questionnaires assess function—social, psychological, sexual, reproductive, etc.</a:t>
            </a:r>
          </a:p>
        </p:txBody>
      </p:sp>
    </p:spTree>
    <p:extLst>
      <p:ext uri="{BB962C8B-B14F-4D97-AF65-F5344CB8AC3E}">
        <p14:creationId xmlns:p14="http://schemas.microsoft.com/office/powerpoint/2010/main" val="3480183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0633"/>
            <a:ext cx="8042276" cy="67194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Are clinical trials for you?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58" y="1217083"/>
            <a:ext cx="8042276" cy="4980518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Benefits:</a:t>
            </a:r>
          </a:p>
          <a:p>
            <a:pPr marL="0" indent="0">
              <a:buNone/>
            </a:pPr>
            <a:r>
              <a:rPr lang="en-US" dirty="0"/>
              <a:t>	--Access to new drugs, otherwise not available</a:t>
            </a:r>
          </a:p>
          <a:p>
            <a:pPr marL="0" indent="0">
              <a:buNone/>
            </a:pPr>
            <a:r>
              <a:rPr lang="en-US" dirty="0"/>
              <a:t>	--Potential benefit: “unknown”</a:t>
            </a:r>
          </a:p>
          <a:p>
            <a:pPr marL="0" indent="0">
              <a:buNone/>
            </a:pPr>
            <a:r>
              <a:rPr lang="en-US" dirty="0"/>
              <a:t>	--Increased monitoring, more frequent visits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/>
              <a:t>--Advance knowledge, help future patients have access 	to novel therapies</a:t>
            </a:r>
          </a:p>
          <a:p>
            <a:r>
              <a:rPr lang="en-US" b="1" dirty="0">
                <a:solidFill>
                  <a:srgbClr val="7030A0"/>
                </a:solidFill>
              </a:rPr>
              <a:t>Risks/Cons:</a:t>
            </a:r>
          </a:p>
          <a:p>
            <a:pPr marL="0" indent="0">
              <a:buNone/>
            </a:pPr>
            <a:r>
              <a:rPr lang="en-US" b="1" dirty="0"/>
              <a:t>	-</a:t>
            </a:r>
            <a:r>
              <a:rPr lang="en-US" dirty="0"/>
              <a:t>-Potential toxicities which are not anticipated</a:t>
            </a:r>
          </a:p>
          <a:p>
            <a:pPr marL="0" indent="0">
              <a:buNone/>
            </a:pPr>
            <a:r>
              <a:rPr lang="en-US" dirty="0"/>
              <a:t>	--Potential lack of benefit: “unknown” </a:t>
            </a:r>
          </a:p>
          <a:p>
            <a:pPr marL="0" indent="0">
              <a:buNone/>
            </a:pPr>
            <a:r>
              <a:rPr lang="en-US" dirty="0"/>
              <a:t>	--Time commitment, additional testing which is not 	required outside of a clinical trial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137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0633"/>
            <a:ext cx="8042276" cy="67194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Are clinical trials for you?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58" y="1217083"/>
            <a:ext cx="8042276" cy="498051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Resources:</a:t>
            </a:r>
          </a:p>
          <a:p>
            <a:pPr marL="0" indent="0">
              <a:buNone/>
            </a:pPr>
            <a:r>
              <a:rPr lang="en-US" dirty="0"/>
              <a:t>	--</a:t>
            </a:r>
            <a:r>
              <a:rPr lang="en-US" dirty="0" err="1"/>
              <a:t>Clinicaltrials.gov</a:t>
            </a:r>
            <a:r>
              <a:rPr lang="en-US" dirty="0"/>
              <a:t> (NIH sponsored website)</a:t>
            </a:r>
          </a:p>
          <a:p>
            <a:pPr marL="0" indent="0">
              <a:buNone/>
            </a:pPr>
            <a:r>
              <a:rPr lang="en-US" dirty="0"/>
              <a:t>	--American Cancer Society</a:t>
            </a:r>
          </a:p>
          <a:p>
            <a:pPr marL="0" indent="0">
              <a:buNone/>
            </a:pPr>
            <a:r>
              <a:rPr lang="en-US" dirty="0"/>
              <a:t>	--Your oncologist</a:t>
            </a:r>
          </a:p>
          <a:p>
            <a:r>
              <a:rPr lang="en-US" b="1" dirty="0"/>
              <a:t>Northwestern University Gynecology Oncology Clinical Trials: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err="1"/>
              <a:t>Jonnathan</a:t>
            </a:r>
            <a:r>
              <a:rPr lang="en-US" dirty="0"/>
              <a:t> Parker, </a:t>
            </a:r>
            <a:r>
              <a:rPr lang="en-US" dirty="0" err="1"/>
              <a:t>Divyia</a:t>
            </a:r>
            <a:r>
              <a:rPr lang="en-US" dirty="0"/>
              <a:t> Kumar: </a:t>
            </a:r>
          </a:p>
          <a:p>
            <a:pPr marL="0" indent="0">
              <a:buNone/>
            </a:pPr>
            <a:r>
              <a:rPr lang="en-US" dirty="0"/>
              <a:t>		312 472 5726</a:t>
            </a:r>
          </a:p>
        </p:txBody>
      </p:sp>
    </p:spTree>
    <p:extLst>
      <p:ext uri="{BB962C8B-B14F-4D97-AF65-F5344CB8AC3E}">
        <p14:creationId xmlns:p14="http://schemas.microsoft.com/office/powerpoint/2010/main" val="2359784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314575" y="2085975"/>
            <a:ext cx="4314825" cy="4238625"/>
            <a:chOff x="2466974" y="2575826"/>
            <a:chExt cx="4010026" cy="3566426"/>
          </a:xfr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2700000" scaled="1"/>
            <a:tileRect/>
          </a:gradFill>
        </p:grpSpPr>
        <p:sp>
          <p:nvSpPr>
            <p:cNvPr id="30" name="Cube 29"/>
            <p:cNvSpPr/>
            <p:nvPr/>
          </p:nvSpPr>
          <p:spPr>
            <a:xfrm>
              <a:off x="2466974" y="2575826"/>
              <a:ext cx="4010026" cy="3566426"/>
            </a:xfrm>
            <a:prstGeom prst="cub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901367" y="3825358"/>
              <a:ext cx="1800493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Ovarian Cancer</a:t>
              </a:r>
            </a:p>
          </p:txBody>
        </p:sp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2314575" y="2371725"/>
            <a:ext cx="3732213" cy="3900488"/>
            <a:chOff x="3086098" y="2252661"/>
            <a:chExt cx="3886202" cy="3900489"/>
          </a:xfrm>
        </p:grpSpPr>
        <p:sp>
          <p:nvSpPr>
            <p:cNvPr id="26" name="Cube 25"/>
            <p:cNvSpPr/>
            <p:nvPr/>
          </p:nvSpPr>
          <p:spPr>
            <a:xfrm>
              <a:off x="3086098" y="4010024"/>
              <a:ext cx="2162123" cy="2143126"/>
            </a:xfrm>
            <a:prstGeom prst="cub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bg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bg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Cube 23"/>
            <p:cNvSpPr/>
            <p:nvPr/>
          </p:nvSpPr>
          <p:spPr>
            <a:xfrm>
              <a:off x="3105934" y="2252661"/>
              <a:ext cx="2162123" cy="2143126"/>
            </a:xfrm>
            <a:prstGeom prst="cub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1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1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Cube 24"/>
            <p:cNvSpPr/>
            <p:nvPr/>
          </p:nvSpPr>
          <p:spPr>
            <a:xfrm>
              <a:off x="4810177" y="4010024"/>
              <a:ext cx="2162123" cy="2143126"/>
            </a:xfrm>
            <a:prstGeom prst="cub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Cube 26"/>
            <p:cNvSpPr/>
            <p:nvPr/>
          </p:nvSpPr>
          <p:spPr>
            <a:xfrm>
              <a:off x="4810177" y="2252661"/>
              <a:ext cx="2162123" cy="2143126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0438" name="TextBox 27"/>
            <p:cNvSpPr txBox="1">
              <a:spLocks noChangeArrowheads="1"/>
            </p:cNvSpPr>
            <p:nvPr/>
          </p:nvSpPr>
          <p:spPr bwMode="auto">
            <a:xfrm>
              <a:off x="4922708" y="3108863"/>
              <a:ext cx="136447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>
                  <a:latin typeface="Arial" pitchFamily="34" charset="0"/>
                  <a:cs typeface="Arial" pitchFamily="34" charset="0"/>
                </a:rPr>
                <a:t>Histological</a:t>
              </a:r>
            </a:p>
            <a:p>
              <a:pPr eaLnBrk="1" hangingPunct="1"/>
              <a:r>
                <a:rPr lang="en-US">
                  <a:latin typeface="Arial" pitchFamily="34" charset="0"/>
                  <a:cs typeface="Arial" pitchFamily="34" charset="0"/>
                </a:rPr>
                <a:t>Subtypes</a:t>
              </a:r>
            </a:p>
          </p:txBody>
        </p:sp>
      </p:grpSp>
      <p:sp>
        <p:nvSpPr>
          <p:cNvPr id="245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3200" dirty="0"/>
              <a:t>Is Personalized Treatment Achievable in Gynecologic Cancer?</a:t>
            </a:r>
          </a:p>
        </p:txBody>
      </p:sp>
      <p:grpSp>
        <p:nvGrpSpPr>
          <p:cNvPr id="56" name="Group 55"/>
          <p:cNvGrpSpPr>
            <a:grpSpLocks/>
          </p:cNvGrpSpPr>
          <p:nvPr/>
        </p:nvGrpSpPr>
        <p:grpSpPr bwMode="auto">
          <a:xfrm>
            <a:off x="228600" y="2306638"/>
            <a:ext cx="5554663" cy="2074862"/>
            <a:chOff x="-599458" y="1811876"/>
            <a:chExt cx="5554492" cy="2074757"/>
          </a:xfrm>
        </p:grpSpPr>
        <p:grpSp>
          <p:nvGrpSpPr>
            <p:cNvPr id="60422" name="Group 48"/>
            <p:cNvGrpSpPr>
              <a:grpSpLocks/>
            </p:cNvGrpSpPr>
            <p:nvPr/>
          </p:nvGrpSpPr>
          <p:grpSpPr bwMode="auto">
            <a:xfrm>
              <a:off x="1543798" y="1811876"/>
              <a:ext cx="3411236" cy="2074757"/>
              <a:chOff x="3086098" y="1408112"/>
              <a:chExt cx="3411236" cy="2074757"/>
            </a:xfrm>
          </p:grpSpPr>
          <p:grpSp>
            <p:nvGrpSpPr>
              <p:cNvPr id="60425" name="Group 46"/>
              <p:cNvGrpSpPr>
                <a:grpSpLocks/>
              </p:cNvGrpSpPr>
              <p:nvPr/>
            </p:nvGrpSpPr>
            <p:grpSpPr bwMode="auto">
              <a:xfrm>
                <a:off x="3086098" y="1408112"/>
                <a:ext cx="2040731" cy="2074757"/>
                <a:chOff x="573886" y="479424"/>
                <a:chExt cx="2040731" cy="2074757"/>
              </a:xfrm>
            </p:grpSpPr>
            <p:sp>
              <p:nvSpPr>
                <p:cNvPr id="46" name="Cube 45"/>
                <p:cNvSpPr/>
                <p:nvPr/>
              </p:nvSpPr>
              <p:spPr>
                <a:xfrm>
                  <a:off x="1724591" y="1323931"/>
                  <a:ext cx="890560" cy="928640"/>
                </a:xfrm>
                <a:prstGeom prst="cube">
                  <a:avLst/>
                </a:prstGeom>
                <a:solidFill>
                  <a:schemeClr val="tx1">
                    <a:lumMod val="60000"/>
                    <a:lumOff val="40000"/>
                  </a:schemeClr>
                </a:solidFill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" name="Cube 36"/>
                <p:cNvSpPr/>
                <p:nvPr/>
              </p:nvSpPr>
              <p:spPr>
                <a:xfrm>
                  <a:off x="949915" y="479424"/>
                  <a:ext cx="890560" cy="928640"/>
                </a:xfrm>
                <a:prstGeom prst="cube">
                  <a:avLst/>
                </a:prstGeom>
                <a:solidFill>
                  <a:schemeClr val="accent3">
                    <a:lumMod val="7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8" name="Cube 37"/>
                <p:cNvSpPr/>
                <p:nvPr/>
              </p:nvSpPr>
              <p:spPr>
                <a:xfrm>
                  <a:off x="1711892" y="479424"/>
                  <a:ext cx="890560" cy="928640"/>
                </a:xfrm>
                <a:prstGeom prst="cub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5" name="Cube 34"/>
                <p:cNvSpPr/>
                <p:nvPr/>
              </p:nvSpPr>
              <p:spPr>
                <a:xfrm>
                  <a:off x="573689" y="1625541"/>
                  <a:ext cx="890561" cy="928640"/>
                </a:xfrm>
                <a:prstGeom prst="cub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3" name="Cube 32"/>
                <p:cNvSpPr/>
                <p:nvPr/>
              </p:nvSpPr>
              <p:spPr>
                <a:xfrm>
                  <a:off x="573689" y="849292"/>
                  <a:ext cx="890561" cy="92864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4" name="Cube 33"/>
                <p:cNvSpPr/>
                <p:nvPr/>
              </p:nvSpPr>
              <p:spPr>
                <a:xfrm>
                  <a:off x="1394402" y="1625541"/>
                  <a:ext cx="890560" cy="928640"/>
                </a:xfrm>
                <a:prstGeom prst="cub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6" name="Cube 35"/>
                <p:cNvSpPr/>
                <p:nvPr/>
              </p:nvSpPr>
              <p:spPr>
                <a:xfrm>
                  <a:off x="1394402" y="860405"/>
                  <a:ext cx="890560" cy="928640"/>
                </a:xfrm>
                <a:prstGeom prst="cub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60426" name="TextBox 47"/>
              <p:cNvSpPr txBox="1">
                <a:spLocks noChangeArrowheads="1"/>
              </p:cNvSpPr>
              <p:nvPr/>
            </p:nvSpPr>
            <p:spPr bwMode="auto">
              <a:xfrm>
                <a:off x="5248274" y="1465151"/>
                <a:ext cx="124906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r>
                  <a:rPr lang="en-US">
                    <a:latin typeface="Arial" pitchFamily="34" charset="0"/>
                    <a:cs typeface="Arial" pitchFamily="34" charset="0"/>
                  </a:rPr>
                  <a:t>Molecular </a:t>
                </a:r>
              </a:p>
              <a:p>
                <a:pPr eaLnBrk="1" hangingPunct="1"/>
                <a:r>
                  <a:rPr lang="en-US">
                    <a:latin typeface="Arial" pitchFamily="34" charset="0"/>
                    <a:cs typeface="Arial" pitchFamily="34" charset="0"/>
                  </a:rPr>
                  <a:t>subtypes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-599458" y="2064275"/>
              <a:ext cx="1647774" cy="83095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49305F"/>
                  </a:solidFill>
                  <a:latin typeface="Arial" charset="0"/>
                  <a:cs typeface="Arial" charset="0"/>
                </a:rPr>
                <a:t>Specific</a:t>
              </a:r>
            </a:p>
            <a:p>
              <a:pPr>
                <a:defRPr/>
              </a:pPr>
              <a:r>
                <a:rPr lang="en-US" dirty="0">
                  <a:solidFill>
                    <a:srgbClr val="49305F"/>
                  </a:solidFill>
                  <a:latin typeface="Arial" charset="0"/>
                  <a:cs typeface="Arial" charset="0"/>
                </a:rPr>
                <a:t>agent</a:t>
              </a:r>
            </a:p>
          </p:txBody>
        </p:sp>
        <p:sp>
          <p:nvSpPr>
            <p:cNvPr id="51" name="Down Arrow 50"/>
            <p:cNvSpPr/>
            <p:nvPr/>
          </p:nvSpPr>
          <p:spPr>
            <a:xfrm rot="6595348">
              <a:off x="937993" y="2315875"/>
              <a:ext cx="466701" cy="661967"/>
            </a:xfrm>
            <a:prstGeom prst="downArrow">
              <a:avLst/>
            </a:prstGeom>
            <a:solidFill>
              <a:srgbClr val="C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602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4D323F-058E-A0B8-5089-11C3655A7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90C52-2E12-3A73-7336-882CC3B46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743" y="605066"/>
            <a:ext cx="5297713" cy="57512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9234E64-DC52-35CB-0DF0-40C7F33BB205}"/>
              </a:ext>
            </a:extLst>
          </p:cNvPr>
          <p:cNvSpPr txBox="1">
            <a:spLocks/>
          </p:cNvSpPr>
          <p:nvPr/>
        </p:nvSpPr>
        <p:spPr>
          <a:xfrm>
            <a:off x="747486" y="136525"/>
            <a:ext cx="8229600" cy="5715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b="1" dirty="0"/>
              <a:t>Personalized Therapy in Ovarian Cancer</a:t>
            </a:r>
          </a:p>
        </p:txBody>
      </p:sp>
    </p:spTree>
    <p:extLst>
      <p:ext uri="{BB962C8B-B14F-4D97-AF65-F5344CB8AC3E}">
        <p14:creationId xmlns:p14="http://schemas.microsoft.com/office/powerpoint/2010/main" val="3819867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AD1EF-309E-AE93-444B-C4BDFAB32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Personalized Therapy in Ovarian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FB103-C07F-B632-3E2F-74EDEA236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1600200"/>
            <a:ext cx="8425543" cy="4525963"/>
          </a:xfrm>
        </p:spPr>
        <p:txBody>
          <a:bodyPr/>
          <a:lstStyle/>
          <a:p>
            <a:r>
              <a:rPr lang="en-US" dirty="0"/>
              <a:t>High grade serous cancer: BRCA and HRD</a:t>
            </a:r>
          </a:p>
          <a:p>
            <a:r>
              <a:rPr lang="en-US" dirty="0"/>
              <a:t>High grade serous ovarian cancer: Folate receptor</a:t>
            </a:r>
          </a:p>
          <a:p>
            <a:r>
              <a:rPr lang="en-US" dirty="0"/>
              <a:t>High grade serous ovarian cancer: Cyclin E</a:t>
            </a:r>
          </a:p>
          <a:p>
            <a:r>
              <a:rPr lang="en-US" dirty="0"/>
              <a:t>Low grade cancer: Ras/Raf/MAPK</a:t>
            </a:r>
          </a:p>
          <a:p>
            <a:r>
              <a:rPr lang="en-US" dirty="0"/>
              <a:t>Clear cell cancer and other types (MSI High or High tumor burden) immunotherapy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CEE8B-1368-33ED-213D-7C88DC504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23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Repair—What is PARP?</a:t>
            </a:r>
          </a:p>
        </p:txBody>
      </p:sp>
      <p:pic>
        <p:nvPicPr>
          <p:cNvPr id="4" name="Content Placeholder 3" descr="The_PARP_ART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" b="1959"/>
          <a:stretch>
            <a:fillRect/>
          </a:stretch>
        </p:blipFill>
        <p:spPr>
          <a:xfrm>
            <a:off x="914400" y="1958089"/>
            <a:ext cx="7379608" cy="398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8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32" y="142581"/>
            <a:ext cx="8042276" cy="1336956"/>
          </a:xfrm>
        </p:spPr>
        <p:txBody>
          <a:bodyPr>
            <a:normAutofit fontScale="90000"/>
          </a:bodyPr>
          <a:lstStyle/>
          <a:p>
            <a:r>
              <a:rPr lang="en-US" dirty="0"/>
              <a:t>PARP enzyme repairs single strand DNA breaks</a:t>
            </a:r>
          </a:p>
        </p:txBody>
      </p:sp>
      <p:pic>
        <p:nvPicPr>
          <p:cNvPr id="5" name="Content Placeholder 4" descr="PARPi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" b="1779"/>
          <a:stretch>
            <a:fillRect/>
          </a:stretch>
        </p:blipFill>
        <p:spPr>
          <a:xfrm>
            <a:off x="1935262" y="1669142"/>
            <a:ext cx="4567138" cy="2466579"/>
          </a:xfrm>
        </p:spPr>
      </p:pic>
      <p:cxnSp>
        <p:nvCxnSpPr>
          <p:cNvPr id="8" name="Straight Connector 7"/>
          <p:cNvCxnSpPr/>
          <p:nvPr/>
        </p:nvCxnSpPr>
        <p:spPr>
          <a:xfrm>
            <a:off x="3766457" y="3432629"/>
            <a:ext cx="863600" cy="616857"/>
          </a:xfrm>
          <a:prstGeom prst="line">
            <a:avLst/>
          </a:prstGeom>
          <a:ln w="57150" cmpd="sng">
            <a:solidFill>
              <a:srgbClr val="2C7C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817257" y="3454400"/>
            <a:ext cx="762000" cy="595086"/>
          </a:xfrm>
          <a:prstGeom prst="line">
            <a:avLst/>
          </a:prstGeom>
          <a:ln w="57150" cmpd="sng">
            <a:solidFill>
              <a:srgbClr val="2C7C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239783" y="4550227"/>
            <a:ext cx="5908503" cy="2002973"/>
            <a:chOff x="1239783" y="4550227"/>
            <a:chExt cx="5908503" cy="200297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45476" t="66248"/>
            <a:stretch/>
          </p:blipFill>
          <p:spPr>
            <a:xfrm>
              <a:off x="1239783" y="4550227"/>
              <a:ext cx="5908503" cy="200297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031888" y="4561504"/>
              <a:ext cx="1098440" cy="246221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PARP inhibitor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025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6025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News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4667" y="792237"/>
            <a:ext cx="9059333" cy="55769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Dec 19, 2014</a:t>
            </a:r>
            <a:r>
              <a:rPr lang="en-US" sz="1800" dirty="0">
                <a:solidFill>
                  <a:schemeClr val="tx2"/>
                </a:solidFill>
              </a:rPr>
              <a:t>: </a:t>
            </a:r>
            <a:r>
              <a:rPr lang="en-US" sz="1800" dirty="0"/>
              <a:t>The U.S. FDA granted accelerated approval to </a:t>
            </a:r>
            <a:r>
              <a:rPr lang="en-US" sz="1800" b="1" dirty="0" err="1"/>
              <a:t>olaparib</a:t>
            </a:r>
            <a:r>
              <a:rPr lang="en-US" sz="1800" dirty="0"/>
              <a:t> for women with recurrent OC with defective BRCA genes (&gt;3 lines).</a:t>
            </a:r>
          </a:p>
          <a:p>
            <a:r>
              <a:rPr lang="en-US" sz="1800" b="1" dirty="0"/>
              <a:t>Dec 2014</a:t>
            </a:r>
            <a:r>
              <a:rPr lang="en-US" sz="1800" dirty="0"/>
              <a:t>: US FDA approved </a:t>
            </a:r>
            <a:r>
              <a:rPr lang="en-US" sz="1800" b="1" dirty="0" err="1"/>
              <a:t>bevacizumab</a:t>
            </a:r>
            <a:r>
              <a:rPr lang="en-US" sz="1800" dirty="0"/>
              <a:t> for recurrent platinum resistant OC in combination with chemotherapy</a:t>
            </a:r>
          </a:p>
          <a:p>
            <a:r>
              <a:rPr lang="en-US" sz="1800" b="1" dirty="0"/>
              <a:t>Dec 19 2016</a:t>
            </a:r>
            <a:r>
              <a:rPr lang="en-US" sz="1800" dirty="0"/>
              <a:t>:  US FDA approved </a:t>
            </a:r>
            <a:r>
              <a:rPr lang="en-US" sz="1800" b="1" dirty="0" err="1"/>
              <a:t>rucaparib</a:t>
            </a:r>
            <a:r>
              <a:rPr lang="en-US" sz="1800" dirty="0"/>
              <a:t> for women with recurrent ovarian cancer associated with defective BRCA genes (&gt;2 lines).</a:t>
            </a:r>
          </a:p>
          <a:p>
            <a:r>
              <a:rPr lang="en-US" sz="1800" b="1" dirty="0"/>
              <a:t>December 2016</a:t>
            </a:r>
            <a:r>
              <a:rPr lang="en-US" sz="1800" dirty="0"/>
              <a:t>: FDA approved </a:t>
            </a:r>
            <a:r>
              <a:rPr lang="en-US" sz="1800" b="1" dirty="0" err="1"/>
              <a:t>bevacizumab</a:t>
            </a:r>
            <a:r>
              <a:rPr lang="en-US" sz="1800" dirty="0"/>
              <a:t> for recurrent platinum sensitive OC in combination with </a:t>
            </a:r>
            <a:r>
              <a:rPr lang="en-US" sz="1800" dirty="0" err="1"/>
              <a:t>Ctx</a:t>
            </a:r>
            <a:r>
              <a:rPr lang="en-US" sz="1800" dirty="0"/>
              <a:t> </a:t>
            </a:r>
          </a:p>
          <a:p>
            <a:r>
              <a:rPr lang="en-US" sz="1800" b="1" dirty="0"/>
              <a:t>March 2017: </a:t>
            </a:r>
            <a:r>
              <a:rPr lang="en-US" sz="1800" dirty="0"/>
              <a:t>US FDA approves </a:t>
            </a:r>
            <a:r>
              <a:rPr lang="en-US" sz="1800" b="1" dirty="0" err="1"/>
              <a:t>niraparib</a:t>
            </a:r>
            <a:r>
              <a:rPr lang="en-US" sz="1800" dirty="0"/>
              <a:t> for recurrent OC after response to platinum</a:t>
            </a:r>
          </a:p>
          <a:p>
            <a:r>
              <a:rPr lang="en-US" sz="1800" b="1" dirty="0"/>
              <a:t>August 2017</a:t>
            </a:r>
            <a:r>
              <a:rPr lang="en-US" sz="1800" dirty="0"/>
              <a:t>: US FDA approved </a:t>
            </a:r>
            <a:r>
              <a:rPr lang="en-US" sz="1800" b="1" dirty="0" err="1"/>
              <a:t>olaparib</a:t>
            </a:r>
            <a:r>
              <a:rPr lang="en-US" sz="1800" dirty="0"/>
              <a:t> for recurrent OC after response to platinum</a:t>
            </a:r>
          </a:p>
          <a:p>
            <a:r>
              <a:rPr lang="en-US" sz="1800" b="1" dirty="0"/>
              <a:t>October 2018: </a:t>
            </a:r>
            <a:r>
              <a:rPr lang="en-US" sz="1800" dirty="0"/>
              <a:t>US FDA approved </a:t>
            </a:r>
            <a:r>
              <a:rPr lang="en-US" sz="1800" b="1" dirty="0" err="1"/>
              <a:t>olaparib</a:t>
            </a:r>
            <a:r>
              <a:rPr lang="en-US" sz="1800" b="1" dirty="0"/>
              <a:t> </a:t>
            </a:r>
            <a:r>
              <a:rPr lang="en-US" sz="1800" dirty="0"/>
              <a:t>for upfront treatment of OC associated with BRCA1 or 2 mutations</a:t>
            </a:r>
          </a:p>
          <a:p>
            <a:r>
              <a:rPr lang="en-US" sz="1800" b="1" dirty="0"/>
              <a:t>2020: </a:t>
            </a:r>
            <a:r>
              <a:rPr lang="en-US" sz="1800" dirty="0"/>
              <a:t>Approval of </a:t>
            </a:r>
            <a:r>
              <a:rPr lang="en-US" sz="1800" dirty="0" err="1"/>
              <a:t>bevacizumab+Olaparib</a:t>
            </a:r>
            <a:r>
              <a:rPr lang="en-US" sz="1800" dirty="0"/>
              <a:t> for upfront treatment of ovarian cancer in HRD+ ovarian cancer</a:t>
            </a:r>
          </a:p>
          <a:p>
            <a:r>
              <a:rPr lang="en-US" sz="1800" b="1" dirty="0"/>
              <a:t>2020</a:t>
            </a:r>
            <a:r>
              <a:rPr lang="en-US" sz="1800" dirty="0"/>
              <a:t>: Approval of niraparib for upfront treatment of ovarian cancer</a:t>
            </a:r>
          </a:p>
          <a:p>
            <a:r>
              <a:rPr lang="en-US" sz="1800" b="1" dirty="0"/>
              <a:t>November 2022</a:t>
            </a:r>
            <a:r>
              <a:rPr lang="en-US" sz="1800" dirty="0"/>
              <a:t>: US FDA approval for </a:t>
            </a:r>
            <a:r>
              <a:rPr lang="en-US" sz="1800" dirty="0" err="1"/>
              <a:t>Elahere</a:t>
            </a:r>
            <a:r>
              <a:rPr lang="en-US" sz="1800" dirty="0"/>
              <a:t> for platinum resistant ovarian cancer</a:t>
            </a:r>
          </a:p>
        </p:txBody>
      </p:sp>
    </p:spTree>
    <p:extLst>
      <p:ext uri="{BB962C8B-B14F-4D97-AF65-F5344CB8AC3E}">
        <p14:creationId xmlns:p14="http://schemas.microsoft.com/office/powerpoint/2010/main" val="3960087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6AB685-4C4F-874D-8458-954B8CD5B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050" name="Picture 2" descr="Structures of PARP inhibitors in clinical trials. | Download Scientific  Diagram">
            <a:extLst>
              <a:ext uri="{FF2B5EF4-FFF2-40B4-BE49-F238E27FC236}">
                <a16:creationId xmlns:a16="http://schemas.microsoft.com/office/drawing/2014/main" id="{784FE6D6-377A-E14B-B7D2-BFC4504DF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1375"/>
            <a:ext cx="9144000" cy="517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4E7AE4-80AD-504E-9013-493A0774233F}"/>
              </a:ext>
            </a:extLst>
          </p:cNvPr>
          <p:cNvSpPr txBox="1"/>
          <p:nvPr/>
        </p:nvSpPr>
        <p:spPr>
          <a:xfrm>
            <a:off x="770800" y="166469"/>
            <a:ext cx="8101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PARP Inhibitors Bind to PARP Enzyme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04D4E1-468C-E04E-8E6B-A6E01A55B77A}"/>
              </a:ext>
            </a:extLst>
          </p:cNvPr>
          <p:cNvSpPr/>
          <p:nvPr/>
        </p:nvSpPr>
        <p:spPr>
          <a:xfrm>
            <a:off x="1435100" y="3124200"/>
            <a:ext cx="1219200" cy="635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7B2D67-4B88-4342-A642-2F72179259F8}"/>
              </a:ext>
            </a:extLst>
          </p:cNvPr>
          <p:cNvSpPr/>
          <p:nvPr/>
        </p:nvSpPr>
        <p:spPr>
          <a:xfrm>
            <a:off x="7467600" y="3086100"/>
            <a:ext cx="1219200" cy="635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C01A9C2-0BDF-4B46-9FCE-6B3F059A5C0D}"/>
              </a:ext>
            </a:extLst>
          </p:cNvPr>
          <p:cNvSpPr/>
          <p:nvPr/>
        </p:nvSpPr>
        <p:spPr>
          <a:xfrm>
            <a:off x="1320800" y="5550694"/>
            <a:ext cx="1219200" cy="635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5" y="142968"/>
            <a:ext cx="8042276" cy="650782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sz="3200" b="1" dirty="0"/>
              <a:t>PARP inhibition in BRCA deficient cells</a:t>
            </a:r>
          </a:p>
        </p:txBody>
      </p:sp>
      <p:pic>
        <p:nvPicPr>
          <p:cNvPr id="28675" name="Picture 38" descr="nrclinon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05000"/>
            <a:ext cx="5792788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1066800" y="5029200"/>
            <a:ext cx="72850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i="1" dirty="0">
                <a:solidFill>
                  <a:srgbClr val="49305F"/>
                </a:solidFill>
              </a:rPr>
              <a:t>BRCA2</a:t>
            </a:r>
            <a:r>
              <a:rPr lang="en-US" dirty="0">
                <a:solidFill>
                  <a:srgbClr val="49305F"/>
                </a:solidFill>
              </a:rPr>
              <a:t>-mutant cells treated with a PARP inhibitor undergo massive chromosomal crisis due to the defect </a:t>
            </a:r>
            <a:r>
              <a:rPr lang="en-US" dirty="0">
                <a:solidFill>
                  <a:schemeClr val="accent2"/>
                </a:solidFill>
              </a:rPr>
              <a:t>in DNA repair mechanisms.</a:t>
            </a:r>
          </a:p>
        </p:txBody>
      </p:sp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3757613" y="6400800"/>
            <a:ext cx="46611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600" dirty="0">
                <a:solidFill>
                  <a:schemeClr val="tx2"/>
                </a:solidFill>
              </a:rPr>
              <a:t>Banerjee, Nature Reviews Clinical Oncology, 2010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5500" y="1535668"/>
            <a:ext cx="153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BRCA intact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8917" y="1526169"/>
            <a:ext cx="1818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BRCA mutated</a:t>
            </a:r>
          </a:p>
        </p:txBody>
      </p:sp>
    </p:spTree>
    <p:extLst>
      <p:ext uri="{BB962C8B-B14F-4D97-AF65-F5344CB8AC3E}">
        <p14:creationId xmlns:p14="http://schemas.microsoft.com/office/powerpoint/2010/main" val="3436648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F152F3-3B8D-224D-90B9-5ED818DC1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DFB72B2-AE3A-D14F-97F6-5C9B008FAF74}"/>
              </a:ext>
            </a:extLst>
          </p:cNvPr>
          <p:cNvSpPr txBox="1">
            <a:spLocks/>
          </p:cNvSpPr>
          <p:nvPr/>
        </p:nvSpPr>
        <p:spPr>
          <a:xfrm>
            <a:off x="173832" y="136525"/>
            <a:ext cx="8432800" cy="1477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altLang="en-US" sz="3600" dirty="0"/>
              <a:t>How do PARP Inhibitors Work? Synthetic Lethality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68DE3DE-C36E-2D43-8D62-1DBB24B04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100" y="1466850"/>
            <a:ext cx="7434263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181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/>
          <p:cNvSpPr>
            <a:spLocks noGrp="1"/>
          </p:cNvSpPr>
          <p:nvPr>
            <p:ph idx="1"/>
          </p:nvPr>
        </p:nvSpPr>
        <p:spPr>
          <a:xfrm>
            <a:off x="86067" y="5283201"/>
            <a:ext cx="7937880" cy="765175"/>
          </a:xfrm>
        </p:spPr>
        <p:txBody>
          <a:bodyPr>
            <a:noAutofit/>
          </a:bodyPr>
          <a:lstStyle/>
          <a:p>
            <a:pPr>
              <a:lnSpc>
                <a:spcPts val="1200"/>
              </a:lnSpc>
            </a:pPr>
            <a:r>
              <a:rPr lang="en-US" altLang="en-US" sz="1800" b="1" dirty="0" err="1">
                <a:ea typeface="ＭＳ Ｐゴシック" pitchFamily="34" charset="-128"/>
              </a:rPr>
              <a:t>Olaparib</a:t>
            </a:r>
            <a:r>
              <a:rPr lang="en-US" altLang="en-US" sz="1800" b="1" dirty="0">
                <a:ea typeface="ＭＳ Ｐゴシック" pitchFamily="34" charset="-128"/>
              </a:rPr>
              <a:t> was the first approved PARP inhibitor</a:t>
            </a:r>
          </a:p>
          <a:p>
            <a:pPr>
              <a:lnSpc>
                <a:spcPts val="1200"/>
              </a:lnSpc>
            </a:pPr>
            <a:r>
              <a:rPr lang="en-US" altLang="en-US" sz="1800" b="1" dirty="0">
                <a:ea typeface="ＭＳ Ｐゴシック" pitchFamily="34" charset="-128"/>
              </a:rPr>
              <a:t>Side effects include: fatigue, anemia, nausea</a:t>
            </a:r>
          </a:p>
          <a:p>
            <a:pPr>
              <a:lnSpc>
                <a:spcPts val="1200"/>
              </a:lnSpc>
            </a:pPr>
            <a:r>
              <a:rPr lang="en-US" altLang="en-US" sz="1800" b="1" dirty="0">
                <a:ea typeface="ＭＳ Ｐゴシック" pitchFamily="34" charset="-128"/>
              </a:rPr>
              <a:t>Recent conversion from capsules to tablets: easier to tolerate</a:t>
            </a:r>
          </a:p>
        </p:txBody>
      </p:sp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261938" y="6006888"/>
            <a:ext cx="68580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ja-JP" sz="1100" b="1" dirty="0" err="1">
                <a:ea typeface="ＭＳ Ｐゴシック" pitchFamily="34" charset="-128"/>
                <a:cs typeface="Arial" pitchFamily="34" charset="0"/>
              </a:rPr>
              <a:t>Ledermann</a:t>
            </a:r>
            <a:r>
              <a:rPr lang="da-DK" altLang="ja-JP" sz="1100" b="1" dirty="0">
                <a:ea typeface="ＭＳ Ｐゴシック" pitchFamily="34" charset="-128"/>
                <a:cs typeface="Arial" pitchFamily="34" charset="0"/>
              </a:rPr>
              <a:t> J </a:t>
            </a:r>
            <a:r>
              <a:rPr lang="da-DK" altLang="ja-JP" sz="1100" b="1" i="1" dirty="0">
                <a:ea typeface="ＭＳ Ｐゴシック" pitchFamily="34" charset="-128"/>
                <a:cs typeface="Arial" pitchFamily="34" charset="0"/>
              </a:rPr>
              <a:t>et al</a:t>
            </a:r>
            <a:r>
              <a:rPr lang="da-DK" altLang="ja-JP" sz="1100" b="1" dirty="0">
                <a:ea typeface="ＭＳ Ｐゴシック" pitchFamily="34" charset="-128"/>
                <a:cs typeface="Arial" pitchFamily="34" charset="0"/>
              </a:rPr>
              <a:t>. </a:t>
            </a:r>
            <a:r>
              <a:rPr lang="en-US" altLang="ja-JP" sz="1100" b="1" i="1" dirty="0">
                <a:ea typeface="ＭＳ Ｐゴシック" pitchFamily="34" charset="-128"/>
                <a:cs typeface="Arial" pitchFamily="34" charset="0"/>
              </a:rPr>
              <a:t>N </a:t>
            </a:r>
            <a:r>
              <a:rPr lang="en-US" altLang="ja-JP" sz="1100" b="1" i="1" dirty="0" err="1">
                <a:ea typeface="ＭＳ Ｐゴシック" pitchFamily="34" charset="-128"/>
                <a:cs typeface="Arial" pitchFamily="34" charset="0"/>
              </a:rPr>
              <a:t>Engl</a:t>
            </a:r>
            <a:r>
              <a:rPr lang="en-US" altLang="ja-JP" sz="1100" b="1" i="1" dirty="0">
                <a:ea typeface="ＭＳ Ｐゴシック" pitchFamily="34" charset="-128"/>
                <a:cs typeface="Arial" pitchFamily="34" charset="0"/>
              </a:rPr>
              <a:t> J Med </a:t>
            </a:r>
            <a:r>
              <a:rPr lang="en-US" altLang="ja-JP" sz="1100" b="1" dirty="0">
                <a:ea typeface="ＭＳ Ｐゴシック" pitchFamily="34" charset="-128"/>
                <a:cs typeface="Arial" pitchFamily="34" charset="0"/>
              </a:rPr>
              <a:t>2012;366:1382–1392</a:t>
            </a:r>
            <a:endParaRPr lang="en-GB" altLang="en-US" sz="1100" b="1" dirty="0"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686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" t="32687" r="8606" b="43924"/>
          <a:stretch>
            <a:fillRect/>
          </a:stretch>
        </p:blipFill>
        <p:spPr bwMode="auto">
          <a:xfrm>
            <a:off x="2215754" y="334963"/>
            <a:ext cx="45529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54" b="6129"/>
          <a:stretch>
            <a:fillRect/>
          </a:stretch>
        </p:blipFill>
        <p:spPr bwMode="auto">
          <a:xfrm>
            <a:off x="1368029" y="919163"/>
            <a:ext cx="6475809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0" b="83762"/>
          <a:stretch>
            <a:fillRect/>
          </a:stretch>
        </p:blipFill>
        <p:spPr bwMode="auto">
          <a:xfrm>
            <a:off x="1584724" y="30165"/>
            <a:ext cx="600194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5" name="AutoShape 9"/>
          <p:cNvSpPr>
            <a:spLocks noChangeAspect="1" noChangeArrowheads="1"/>
          </p:cNvSpPr>
          <p:nvPr/>
        </p:nvSpPr>
        <p:spPr bwMode="auto">
          <a:xfrm>
            <a:off x="1925242" y="1985965"/>
            <a:ext cx="5293519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40968" name="Group 60"/>
          <p:cNvGrpSpPr>
            <a:grpSpLocks/>
          </p:cNvGrpSpPr>
          <p:nvPr/>
        </p:nvGrpSpPr>
        <p:grpSpPr bwMode="auto">
          <a:xfrm>
            <a:off x="4383314" y="1794707"/>
            <a:ext cx="4508165" cy="3488494"/>
            <a:chOff x="726819" y="1938338"/>
            <a:chExt cx="7053519" cy="3769873"/>
          </a:xfrm>
          <a:solidFill>
            <a:schemeClr val="bg2"/>
          </a:solidFill>
        </p:grpSpPr>
        <p:sp>
          <p:nvSpPr>
            <p:cNvPr id="40969" name="AutoShape 2"/>
            <p:cNvSpPr>
              <a:spLocks noChangeAspect="1" noChangeArrowheads="1"/>
            </p:cNvSpPr>
            <p:nvPr/>
          </p:nvSpPr>
          <p:spPr bwMode="auto">
            <a:xfrm>
              <a:off x="1084263" y="1938338"/>
              <a:ext cx="6696075" cy="34591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grpSp>
          <p:nvGrpSpPr>
            <p:cNvPr id="40970" name="Group 9"/>
            <p:cNvGrpSpPr>
              <a:grpSpLocks noChangeAspect="1"/>
            </p:cNvGrpSpPr>
            <p:nvPr/>
          </p:nvGrpSpPr>
          <p:grpSpPr bwMode="auto">
            <a:xfrm>
              <a:off x="1560514" y="2005014"/>
              <a:ext cx="5920897" cy="3134122"/>
              <a:chOff x="1655763" y="1062038"/>
              <a:chExt cx="6232525" cy="3299076"/>
            </a:xfrm>
            <a:grpFill/>
          </p:grpSpPr>
          <p:sp>
            <p:nvSpPr>
              <p:cNvPr id="40977" name="Text Box 11"/>
              <p:cNvSpPr txBox="1">
                <a:spLocks noChangeArrowheads="1"/>
              </p:cNvSpPr>
              <p:nvPr/>
            </p:nvSpPr>
            <p:spPr bwMode="auto">
              <a:xfrm>
                <a:off x="1905001" y="4122738"/>
                <a:ext cx="365126" cy="2240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0978" name="Text Box 21"/>
              <p:cNvSpPr txBox="1">
                <a:spLocks noChangeAspect="1" noChangeArrowheads="1"/>
              </p:cNvSpPr>
              <p:nvPr/>
            </p:nvSpPr>
            <p:spPr bwMode="auto">
              <a:xfrm>
                <a:off x="1660526" y="2195513"/>
                <a:ext cx="284164" cy="44817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0.6</a:t>
                </a:r>
              </a:p>
            </p:txBody>
          </p:sp>
          <p:sp>
            <p:nvSpPr>
              <p:cNvPr id="40979" name="Text Box 32"/>
              <p:cNvSpPr txBox="1">
                <a:spLocks noChangeAspect="1" noChangeArrowheads="1"/>
              </p:cNvSpPr>
              <p:nvPr/>
            </p:nvSpPr>
            <p:spPr bwMode="auto">
              <a:xfrm>
                <a:off x="1660526" y="1624013"/>
                <a:ext cx="284164" cy="44817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0.8</a:t>
                </a:r>
              </a:p>
            </p:txBody>
          </p:sp>
          <p:sp>
            <p:nvSpPr>
              <p:cNvPr id="40980" name="Text Box 34"/>
              <p:cNvSpPr txBox="1">
                <a:spLocks noChangeAspect="1" noChangeArrowheads="1"/>
              </p:cNvSpPr>
              <p:nvPr/>
            </p:nvSpPr>
            <p:spPr bwMode="auto">
              <a:xfrm>
                <a:off x="1660526" y="1333500"/>
                <a:ext cx="284164" cy="44817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n-US" sz="1300" b="1" dirty="0">
                    <a:latin typeface="Arial" pitchFamily="34" charset="0"/>
                    <a:cs typeface="Arial" pitchFamily="34" charset="0"/>
                  </a:rPr>
                  <a:t>0.9</a:t>
                </a:r>
              </a:p>
            </p:txBody>
          </p:sp>
          <p:sp>
            <p:nvSpPr>
              <p:cNvPr id="40981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1660526" y="3924299"/>
                <a:ext cx="284164" cy="2240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0982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1657351" y="3632200"/>
                <a:ext cx="284164" cy="44817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0.1</a:t>
                </a:r>
              </a:p>
            </p:txBody>
          </p:sp>
          <p:sp>
            <p:nvSpPr>
              <p:cNvPr id="40983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1655763" y="3343275"/>
                <a:ext cx="284163" cy="44817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0.2</a:t>
                </a:r>
              </a:p>
            </p:txBody>
          </p:sp>
          <p:sp>
            <p:nvSpPr>
              <p:cNvPr id="40984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1660526" y="3054350"/>
                <a:ext cx="284164" cy="44817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0.3</a:t>
                </a:r>
              </a:p>
            </p:txBody>
          </p:sp>
          <p:sp>
            <p:nvSpPr>
              <p:cNvPr id="40985" name="Text Box 19"/>
              <p:cNvSpPr txBox="1">
                <a:spLocks noChangeAspect="1" noChangeArrowheads="1"/>
              </p:cNvSpPr>
              <p:nvPr/>
            </p:nvSpPr>
            <p:spPr bwMode="auto">
              <a:xfrm>
                <a:off x="1660526" y="2774950"/>
                <a:ext cx="284164" cy="44817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0.4</a:t>
                </a:r>
              </a:p>
            </p:txBody>
          </p:sp>
          <p:sp>
            <p:nvSpPr>
              <p:cNvPr id="40986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1660526" y="2481263"/>
                <a:ext cx="284164" cy="44817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0.5</a:t>
                </a:r>
              </a:p>
            </p:txBody>
          </p:sp>
          <p:sp>
            <p:nvSpPr>
              <p:cNvPr id="40987" name="Text Box 22"/>
              <p:cNvSpPr txBox="1">
                <a:spLocks noChangeAspect="1" noChangeArrowheads="1"/>
              </p:cNvSpPr>
              <p:nvPr/>
            </p:nvSpPr>
            <p:spPr bwMode="auto">
              <a:xfrm>
                <a:off x="1660526" y="1908175"/>
                <a:ext cx="284164" cy="44817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0.7</a:t>
                </a:r>
              </a:p>
            </p:txBody>
          </p:sp>
          <p:sp>
            <p:nvSpPr>
              <p:cNvPr id="40988" name="Text Box 25"/>
              <p:cNvSpPr txBox="1">
                <a:spLocks noChangeAspect="1" noChangeArrowheads="1"/>
              </p:cNvSpPr>
              <p:nvPr/>
            </p:nvSpPr>
            <p:spPr bwMode="auto">
              <a:xfrm>
                <a:off x="1660526" y="1062038"/>
                <a:ext cx="284164" cy="44817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1.0</a:t>
                </a:r>
              </a:p>
            </p:txBody>
          </p:sp>
          <p:sp>
            <p:nvSpPr>
              <p:cNvPr id="40989" name="Text Box 26"/>
              <p:cNvSpPr txBox="1">
                <a:spLocks noChangeArrowheads="1"/>
              </p:cNvSpPr>
              <p:nvPr/>
            </p:nvSpPr>
            <p:spPr bwMode="auto">
              <a:xfrm>
                <a:off x="2833689" y="4137025"/>
                <a:ext cx="366712" cy="2240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40990" name="Text Box 28"/>
              <p:cNvSpPr txBox="1">
                <a:spLocks noChangeArrowheads="1"/>
              </p:cNvSpPr>
              <p:nvPr/>
            </p:nvSpPr>
            <p:spPr bwMode="auto">
              <a:xfrm>
                <a:off x="3775076" y="4137025"/>
                <a:ext cx="365126" cy="2240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6</a:t>
                </a:r>
              </a:p>
            </p:txBody>
          </p:sp>
          <p:sp>
            <p:nvSpPr>
              <p:cNvPr id="40991" name="Text Box 30"/>
              <p:cNvSpPr txBox="1">
                <a:spLocks noChangeArrowheads="1"/>
              </p:cNvSpPr>
              <p:nvPr/>
            </p:nvSpPr>
            <p:spPr bwMode="auto">
              <a:xfrm>
                <a:off x="4714875" y="4137025"/>
                <a:ext cx="365126" cy="2240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9</a:t>
                </a:r>
              </a:p>
            </p:txBody>
          </p:sp>
          <p:sp>
            <p:nvSpPr>
              <p:cNvPr id="40992" name="Text Box 32"/>
              <p:cNvSpPr txBox="1">
                <a:spLocks noChangeArrowheads="1"/>
              </p:cNvSpPr>
              <p:nvPr/>
            </p:nvSpPr>
            <p:spPr bwMode="auto">
              <a:xfrm>
                <a:off x="5654675" y="4137025"/>
                <a:ext cx="366713" cy="2240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12</a:t>
                </a:r>
              </a:p>
            </p:txBody>
          </p:sp>
          <p:sp>
            <p:nvSpPr>
              <p:cNvPr id="40993" name="Text Box 34"/>
              <p:cNvSpPr txBox="1">
                <a:spLocks noChangeArrowheads="1"/>
              </p:cNvSpPr>
              <p:nvPr/>
            </p:nvSpPr>
            <p:spPr bwMode="auto">
              <a:xfrm>
                <a:off x="6596063" y="4137025"/>
                <a:ext cx="365126" cy="2240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15</a:t>
                </a:r>
              </a:p>
            </p:txBody>
          </p:sp>
          <p:sp>
            <p:nvSpPr>
              <p:cNvPr id="40994" name="Text Box 38"/>
              <p:cNvSpPr txBox="1">
                <a:spLocks noChangeArrowheads="1"/>
              </p:cNvSpPr>
              <p:nvPr/>
            </p:nvSpPr>
            <p:spPr bwMode="auto">
              <a:xfrm>
                <a:off x="7523162" y="4137025"/>
                <a:ext cx="365126" cy="2240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18</a:t>
                </a:r>
              </a:p>
            </p:txBody>
          </p:sp>
          <p:grpSp>
            <p:nvGrpSpPr>
              <p:cNvPr id="40995" name="Group 49"/>
              <p:cNvGrpSpPr>
                <a:grpSpLocks/>
              </p:cNvGrpSpPr>
              <p:nvPr/>
            </p:nvGrpSpPr>
            <p:grpSpPr bwMode="auto">
              <a:xfrm>
                <a:off x="2005013" y="4002088"/>
                <a:ext cx="5695950" cy="85725"/>
                <a:chOff x="1020" y="3064"/>
                <a:chExt cx="4173" cy="62"/>
              </a:xfrm>
              <a:grpFill/>
            </p:grpSpPr>
            <p:sp>
              <p:nvSpPr>
                <p:cNvPr id="41013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1020" y="3067"/>
                  <a:ext cx="4173" cy="0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14" name="Line 27"/>
                <p:cNvSpPr>
                  <a:spLocks noChangeShapeType="1"/>
                </p:cNvSpPr>
                <p:nvPr/>
              </p:nvSpPr>
              <p:spPr bwMode="auto">
                <a:xfrm>
                  <a:off x="1760" y="3069"/>
                  <a:ext cx="0" cy="57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15" name="Line 29"/>
                <p:cNvSpPr>
                  <a:spLocks noChangeShapeType="1"/>
                </p:cNvSpPr>
                <p:nvPr/>
              </p:nvSpPr>
              <p:spPr bwMode="auto">
                <a:xfrm>
                  <a:off x="2449" y="3069"/>
                  <a:ext cx="0" cy="57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16" name="Line 31"/>
                <p:cNvSpPr>
                  <a:spLocks noChangeShapeType="1"/>
                </p:cNvSpPr>
                <p:nvPr/>
              </p:nvSpPr>
              <p:spPr bwMode="auto">
                <a:xfrm>
                  <a:off x="3137" y="3069"/>
                  <a:ext cx="0" cy="57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17" name="Line 33"/>
                <p:cNvSpPr>
                  <a:spLocks noChangeShapeType="1"/>
                </p:cNvSpPr>
                <p:nvPr/>
              </p:nvSpPr>
              <p:spPr bwMode="auto">
                <a:xfrm>
                  <a:off x="3826" y="3069"/>
                  <a:ext cx="0" cy="57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18" name="Line 35"/>
                <p:cNvSpPr>
                  <a:spLocks noChangeShapeType="1"/>
                </p:cNvSpPr>
                <p:nvPr/>
              </p:nvSpPr>
              <p:spPr bwMode="auto">
                <a:xfrm>
                  <a:off x="4514" y="3069"/>
                  <a:ext cx="0" cy="57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19" name="Line 39"/>
                <p:cNvSpPr>
                  <a:spLocks noChangeShapeType="1"/>
                </p:cNvSpPr>
                <p:nvPr/>
              </p:nvSpPr>
              <p:spPr bwMode="auto">
                <a:xfrm>
                  <a:off x="5190" y="3064"/>
                  <a:ext cx="0" cy="57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</p:grpSp>
          <p:grpSp>
            <p:nvGrpSpPr>
              <p:cNvPr id="40996" name="Group 57"/>
              <p:cNvGrpSpPr>
                <a:grpSpLocks/>
              </p:cNvGrpSpPr>
              <p:nvPr/>
            </p:nvGrpSpPr>
            <p:grpSpPr bwMode="auto">
              <a:xfrm>
                <a:off x="1998663" y="1157288"/>
                <a:ext cx="82550" cy="2940050"/>
                <a:chOff x="1015" y="979"/>
                <a:chExt cx="61" cy="2154"/>
              </a:xfrm>
              <a:grpFill/>
            </p:grpSpPr>
            <p:sp>
              <p:nvSpPr>
                <p:cNvPr id="41001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1072" y="981"/>
                  <a:ext cx="0" cy="2096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02" name="Line 59"/>
                <p:cNvSpPr>
                  <a:spLocks noChangeShapeType="1"/>
                </p:cNvSpPr>
                <p:nvPr/>
              </p:nvSpPr>
              <p:spPr bwMode="auto">
                <a:xfrm flipH="1">
                  <a:off x="1015" y="1186"/>
                  <a:ext cx="57" cy="0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03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019" y="979"/>
                  <a:ext cx="57" cy="0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04" name="Line 15"/>
                <p:cNvSpPr>
                  <a:spLocks noChangeShapeType="1"/>
                </p:cNvSpPr>
                <p:nvPr/>
              </p:nvSpPr>
              <p:spPr bwMode="auto">
                <a:xfrm>
                  <a:off x="1072" y="3076"/>
                  <a:ext cx="0" cy="57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05" name="Line 66"/>
                <p:cNvSpPr>
                  <a:spLocks noChangeShapeType="1"/>
                </p:cNvSpPr>
                <p:nvPr/>
              </p:nvSpPr>
              <p:spPr bwMode="auto">
                <a:xfrm flipH="1">
                  <a:off x="1019" y="2863"/>
                  <a:ext cx="57" cy="0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06" name="Line 67"/>
                <p:cNvSpPr>
                  <a:spLocks noChangeShapeType="1"/>
                </p:cNvSpPr>
                <p:nvPr/>
              </p:nvSpPr>
              <p:spPr bwMode="auto">
                <a:xfrm flipH="1">
                  <a:off x="1019" y="2654"/>
                  <a:ext cx="57" cy="0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07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1019" y="2444"/>
                  <a:ext cx="57" cy="0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08" name="Line 69"/>
                <p:cNvSpPr>
                  <a:spLocks noChangeShapeType="1"/>
                </p:cNvSpPr>
                <p:nvPr/>
              </p:nvSpPr>
              <p:spPr bwMode="auto">
                <a:xfrm flipH="1">
                  <a:off x="1019" y="2235"/>
                  <a:ext cx="57" cy="0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09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1019" y="2026"/>
                  <a:ext cx="57" cy="0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10" name="Line 71"/>
                <p:cNvSpPr>
                  <a:spLocks noChangeShapeType="1"/>
                </p:cNvSpPr>
                <p:nvPr/>
              </p:nvSpPr>
              <p:spPr bwMode="auto">
                <a:xfrm flipH="1">
                  <a:off x="1019" y="1816"/>
                  <a:ext cx="57" cy="0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11" name="Line 72"/>
                <p:cNvSpPr>
                  <a:spLocks noChangeShapeType="1"/>
                </p:cNvSpPr>
                <p:nvPr/>
              </p:nvSpPr>
              <p:spPr bwMode="auto">
                <a:xfrm flipH="1">
                  <a:off x="1019" y="1607"/>
                  <a:ext cx="57" cy="0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12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1019" y="1397"/>
                  <a:ext cx="57" cy="0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</p:grpSp>
          <p:sp>
            <p:nvSpPr>
              <p:cNvPr id="40997" name="Freeform 133"/>
              <p:cNvSpPr>
                <a:spLocks/>
              </p:cNvSpPr>
              <p:nvPr/>
            </p:nvSpPr>
            <p:spPr bwMode="auto">
              <a:xfrm>
                <a:off x="2085975" y="1157288"/>
                <a:ext cx="4092575" cy="2835275"/>
              </a:xfrm>
              <a:custGeom>
                <a:avLst/>
                <a:gdLst>
                  <a:gd name="T0" fmla="*/ 2147483647 w 1663"/>
                  <a:gd name="T1" fmla="*/ 0 h 1030"/>
                  <a:gd name="T2" fmla="*/ 2147483647 w 1663"/>
                  <a:gd name="T3" fmla="*/ 2147483647 h 1030"/>
                  <a:gd name="T4" fmla="*/ 2147483647 w 1663"/>
                  <a:gd name="T5" fmla="*/ 2147483647 h 1030"/>
                  <a:gd name="T6" fmla="*/ 2147483647 w 1663"/>
                  <a:gd name="T7" fmla="*/ 2147483647 h 1030"/>
                  <a:gd name="T8" fmla="*/ 2147483647 w 1663"/>
                  <a:gd name="T9" fmla="*/ 2147483647 h 1030"/>
                  <a:gd name="T10" fmla="*/ 2147483647 w 1663"/>
                  <a:gd name="T11" fmla="*/ 2147483647 h 1030"/>
                  <a:gd name="T12" fmla="*/ 2147483647 w 1663"/>
                  <a:gd name="T13" fmla="*/ 2147483647 h 1030"/>
                  <a:gd name="T14" fmla="*/ 2147483647 w 1663"/>
                  <a:gd name="T15" fmla="*/ 2147483647 h 1030"/>
                  <a:gd name="T16" fmla="*/ 2147483647 w 1663"/>
                  <a:gd name="T17" fmla="*/ 2147483647 h 1030"/>
                  <a:gd name="T18" fmla="*/ 2147483647 w 1663"/>
                  <a:gd name="T19" fmla="*/ 2147483647 h 1030"/>
                  <a:gd name="T20" fmla="*/ 2147483647 w 1663"/>
                  <a:gd name="T21" fmla="*/ 2147483647 h 1030"/>
                  <a:gd name="T22" fmla="*/ 2147483647 w 1663"/>
                  <a:gd name="T23" fmla="*/ 2147483647 h 1030"/>
                  <a:gd name="T24" fmla="*/ 2147483647 w 1663"/>
                  <a:gd name="T25" fmla="*/ 2147483647 h 1030"/>
                  <a:gd name="T26" fmla="*/ 2147483647 w 1663"/>
                  <a:gd name="T27" fmla="*/ 2147483647 h 1030"/>
                  <a:gd name="T28" fmla="*/ 2147483647 w 1663"/>
                  <a:gd name="T29" fmla="*/ 2147483647 h 1030"/>
                  <a:gd name="T30" fmla="*/ 2147483647 w 1663"/>
                  <a:gd name="T31" fmla="*/ 2147483647 h 1030"/>
                  <a:gd name="T32" fmla="*/ 2147483647 w 1663"/>
                  <a:gd name="T33" fmla="*/ 2147483647 h 1030"/>
                  <a:gd name="T34" fmla="*/ 2147483647 w 1663"/>
                  <a:gd name="T35" fmla="*/ 2147483647 h 1030"/>
                  <a:gd name="T36" fmla="*/ 2147483647 w 1663"/>
                  <a:gd name="T37" fmla="*/ 2147483647 h 1030"/>
                  <a:gd name="T38" fmla="*/ 2147483647 w 1663"/>
                  <a:gd name="T39" fmla="*/ 2147483647 h 1030"/>
                  <a:gd name="T40" fmla="*/ 2147483647 w 1663"/>
                  <a:gd name="T41" fmla="*/ 2147483647 h 1030"/>
                  <a:gd name="T42" fmla="*/ 2147483647 w 1663"/>
                  <a:gd name="T43" fmla="*/ 2147483647 h 1030"/>
                  <a:gd name="T44" fmla="*/ 2147483647 w 1663"/>
                  <a:gd name="T45" fmla="*/ 2147483647 h 1030"/>
                  <a:gd name="T46" fmla="*/ 2147483647 w 1663"/>
                  <a:gd name="T47" fmla="*/ 2147483647 h 1030"/>
                  <a:gd name="T48" fmla="*/ 2147483647 w 1663"/>
                  <a:gd name="T49" fmla="*/ 2147483647 h 1030"/>
                  <a:gd name="T50" fmla="*/ 2147483647 w 1663"/>
                  <a:gd name="T51" fmla="*/ 2147483647 h 1030"/>
                  <a:gd name="T52" fmla="*/ 2147483647 w 1663"/>
                  <a:gd name="T53" fmla="*/ 2147483647 h 1030"/>
                  <a:gd name="T54" fmla="*/ 2147483647 w 1663"/>
                  <a:gd name="T55" fmla="*/ 2147483647 h 1030"/>
                  <a:gd name="T56" fmla="*/ 2147483647 w 1663"/>
                  <a:gd name="T57" fmla="*/ 2147483647 h 1030"/>
                  <a:gd name="T58" fmla="*/ 2147483647 w 1663"/>
                  <a:gd name="T59" fmla="*/ 2147483647 h 1030"/>
                  <a:gd name="T60" fmla="*/ 2147483647 w 1663"/>
                  <a:gd name="T61" fmla="*/ 2147483647 h 1030"/>
                  <a:gd name="T62" fmla="*/ 2147483647 w 1663"/>
                  <a:gd name="T63" fmla="*/ 2147483647 h 1030"/>
                  <a:gd name="T64" fmla="*/ 2147483647 w 1663"/>
                  <a:gd name="T65" fmla="*/ 2147483647 h 1030"/>
                  <a:gd name="T66" fmla="*/ 2147483647 w 1663"/>
                  <a:gd name="T67" fmla="*/ 2147483647 h 1030"/>
                  <a:gd name="T68" fmla="*/ 2147483647 w 1663"/>
                  <a:gd name="T69" fmla="*/ 2147483647 h 1030"/>
                  <a:gd name="T70" fmla="*/ 2147483647 w 1663"/>
                  <a:gd name="T71" fmla="*/ 2147483647 h 1030"/>
                  <a:gd name="T72" fmla="*/ 2147483647 w 1663"/>
                  <a:gd name="T73" fmla="*/ 2147483647 h 1030"/>
                  <a:gd name="T74" fmla="*/ 2147483647 w 1663"/>
                  <a:gd name="T75" fmla="*/ 2147483647 h 1030"/>
                  <a:gd name="T76" fmla="*/ 2147483647 w 1663"/>
                  <a:gd name="T77" fmla="*/ 2147483647 h 1030"/>
                  <a:gd name="T78" fmla="*/ 2147483647 w 1663"/>
                  <a:gd name="T79" fmla="*/ 2147483647 h 1030"/>
                  <a:gd name="T80" fmla="*/ 2147483647 w 1663"/>
                  <a:gd name="T81" fmla="*/ 2147483647 h 1030"/>
                  <a:gd name="T82" fmla="*/ 2147483647 w 1663"/>
                  <a:gd name="T83" fmla="*/ 2147483647 h 1030"/>
                  <a:gd name="T84" fmla="*/ 2147483647 w 1663"/>
                  <a:gd name="T85" fmla="*/ 2147483647 h 1030"/>
                  <a:gd name="T86" fmla="*/ 2147483647 w 1663"/>
                  <a:gd name="T87" fmla="*/ 2147483647 h 1030"/>
                  <a:gd name="T88" fmla="*/ 2147483647 w 1663"/>
                  <a:gd name="T89" fmla="*/ 2147483647 h 1030"/>
                  <a:gd name="T90" fmla="*/ 2147483647 w 1663"/>
                  <a:gd name="T91" fmla="*/ 2147483647 h 1030"/>
                  <a:gd name="T92" fmla="*/ 2147483647 w 1663"/>
                  <a:gd name="T93" fmla="*/ 2147483647 h 1030"/>
                  <a:gd name="T94" fmla="*/ 2147483647 w 1663"/>
                  <a:gd name="T95" fmla="*/ 2147483647 h 1030"/>
                  <a:gd name="T96" fmla="*/ 2147483647 w 1663"/>
                  <a:gd name="T97" fmla="*/ 2147483647 h 1030"/>
                  <a:gd name="T98" fmla="*/ 2147483647 w 1663"/>
                  <a:gd name="T99" fmla="*/ 2147483647 h 1030"/>
                  <a:gd name="T100" fmla="*/ 2147483647 w 1663"/>
                  <a:gd name="T101" fmla="*/ 2147483647 h 1030"/>
                  <a:gd name="T102" fmla="*/ 2147483647 w 1663"/>
                  <a:gd name="T103" fmla="*/ 2147483647 h 1030"/>
                  <a:gd name="T104" fmla="*/ 2147483647 w 1663"/>
                  <a:gd name="T105" fmla="*/ 2147483647 h 1030"/>
                  <a:gd name="T106" fmla="*/ 2147483647 w 1663"/>
                  <a:gd name="T107" fmla="*/ 2147483647 h 1030"/>
                  <a:gd name="T108" fmla="*/ 2147483647 w 1663"/>
                  <a:gd name="T109" fmla="*/ 2147483647 h 1030"/>
                  <a:gd name="T110" fmla="*/ 2147483647 w 1663"/>
                  <a:gd name="T111" fmla="*/ 2147483647 h 1030"/>
                  <a:gd name="T112" fmla="*/ 2147483647 w 1663"/>
                  <a:gd name="T113" fmla="*/ 2147483647 h 1030"/>
                  <a:gd name="T114" fmla="*/ 2147483647 w 1663"/>
                  <a:gd name="T115" fmla="*/ 2147483647 h 1030"/>
                  <a:gd name="T116" fmla="*/ 2147483647 w 1663"/>
                  <a:gd name="T117" fmla="*/ 2147483647 h 1030"/>
                  <a:gd name="T118" fmla="*/ 2147483647 w 1663"/>
                  <a:gd name="T119" fmla="*/ 2147483647 h 1030"/>
                  <a:gd name="T120" fmla="*/ 2147483647 w 1663"/>
                  <a:gd name="T121" fmla="*/ 2147483647 h 103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663"/>
                  <a:gd name="T184" fmla="*/ 0 h 1030"/>
                  <a:gd name="T185" fmla="*/ 1663 w 1663"/>
                  <a:gd name="T186" fmla="*/ 1030 h 103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663" h="1030">
                    <a:moveTo>
                      <a:pt x="0" y="0"/>
                    </a:moveTo>
                    <a:lnTo>
                      <a:pt x="142" y="0"/>
                    </a:lnTo>
                    <a:lnTo>
                      <a:pt x="142" y="10"/>
                    </a:lnTo>
                    <a:lnTo>
                      <a:pt x="148" y="10"/>
                    </a:lnTo>
                    <a:lnTo>
                      <a:pt x="148" y="20"/>
                    </a:lnTo>
                    <a:lnTo>
                      <a:pt x="152" y="20"/>
                    </a:lnTo>
                    <a:lnTo>
                      <a:pt x="152" y="28"/>
                    </a:lnTo>
                    <a:lnTo>
                      <a:pt x="158" y="28"/>
                    </a:lnTo>
                    <a:lnTo>
                      <a:pt x="158" y="40"/>
                    </a:lnTo>
                    <a:lnTo>
                      <a:pt x="158" y="54"/>
                    </a:lnTo>
                    <a:lnTo>
                      <a:pt x="178" y="54"/>
                    </a:lnTo>
                    <a:lnTo>
                      <a:pt x="178" y="58"/>
                    </a:lnTo>
                    <a:lnTo>
                      <a:pt x="206" y="58"/>
                    </a:lnTo>
                    <a:lnTo>
                      <a:pt x="206" y="66"/>
                    </a:lnTo>
                    <a:lnTo>
                      <a:pt x="212" y="66"/>
                    </a:lnTo>
                    <a:lnTo>
                      <a:pt x="212" y="76"/>
                    </a:lnTo>
                    <a:lnTo>
                      <a:pt x="212" y="80"/>
                    </a:lnTo>
                    <a:lnTo>
                      <a:pt x="218" y="80"/>
                    </a:lnTo>
                    <a:lnTo>
                      <a:pt x="218" y="84"/>
                    </a:lnTo>
                    <a:lnTo>
                      <a:pt x="222" y="84"/>
                    </a:lnTo>
                    <a:lnTo>
                      <a:pt x="222" y="90"/>
                    </a:lnTo>
                    <a:lnTo>
                      <a:pt x="264" y="90"/>
                    </a:lnTo>
                    <a:lnTo>
                      <a:pt x="264" y="98"/>
                    </a:lnTo>
                    <a:lnTo>
                      <a:pt x="272" y="98"/>
                    </a:lnTo>
                    <a:lnTo>
                      <a:pt x="272" y="106"/>
                    </a:lnTo>
                    <a:lnTo>
                      <a:pt x="278" y="106"/>
                    </a:lnTo>
                    <a:lnTo>
                      <a:pt x="278" y="110"/>
                    </a:lnTo>
                    <a:lnTo>
                      <a:pt x="282" y="110"/>
                    </a:lnTo>
                    <a:lnTo>
                      <a:pt x="282" y="114"/>
                    </a:lnTo>
                    <a:lnTo>
                      <a:pt x="292" y="114"/>
                    </a:lnTo>
                    <a:lnTo>
                      <a:pt x="292" y="122"/>
                    </a:lnTo>
                    <a:lnTo>
                      <a:pt x="298" y="122"/>
                    </a:lnTo>
                    <a:lnTo>
                      <a:pt x="314" y="122"/>
                    </a:lnTo>
                    <a:lnTo>
                      <a:pt x="314" y="148"/>
                    </a:lnTo>
                    <a:lnTo>
                      <a:pt x="324" y="148"/>
                    </a:lnTo>
                    <a:lnTo>
                      <a:pt x="324" y="178"/>
                    </a:lnTo>
                    <a:lnTo>
                      <a:pt x="330" y="178"/>
                    </a:lnTo>
                    <a:lnTo>
                      <a:pt x="330" y="222"/>
                    </a:lnTo>
                    <a:lnTo>
                      <a:pt x="330" y="236"/>
                    </a:lnTo>
                    <a:lnTo>
                      <a:pt x="340" y="236"/>
                    </a:lnTo>
                    <a:lnTo>
                      <a:pt x="340" y="252"/>
                    </a:lnTo>
                    <a:lnTo>
                      <a:pt x="346" y="252"/>
                    </a:lnTo>
                    <a:lnTo>
                      <a:pt x="346" y="283"/>
                    </a:lnTo>
                    <a:lnTo>
                      <a:pt x="354" y="283"/>
                    </a:lnTo>
                    <a:lnTo>
                      <a:pt x="354" y="333"/>
                    </a:lnTo>
                    <a:lnTo>
                      <a:pt x="354" y="355"/>
                    </a:lnTo>
                    <a:lnTo>
                      <a:pt x="364" y="355"/>
                    </a:lnTo>
                    <a:lnTo>
                      <a:pt x="364" y="369"/>
                    </a:lnTo>
                    <a:lnTo>
                      <a:pt x="378" y="369"/>
                    </a:lnTo>
                    <a:lnTo>
                      <a:pt x="378" y="383"/>
                    </a:lnTo>
                    <a:lnTo>
                      <a:pt x="390" y="383"/>
                    </a:lnTo>
                    <a:lnTo>
                      <a:pt x="390" y="395"/>
                    </a:lnTo>
                    <a:lnTo>
                      <a:pt x="464" y="395"/>
                    </a:lnTo>
                    <a:lnTo>
                      <a:pt x="464" y="405"/>
                    </a:lnTo>
                    <a:lnTo>
                      <a:pt x="474" y="405"/>
                    </a:lnTo>
                    <a:lnTo>
                      <a:pt x="474" y="411"/>
                    </a:lnTo>
                    <a:lnTo>
                      <a:pt x="480" y="411"/>
                    </a:lnTo>
                    <a:lnTo>
                      <a:pt x="498" y="411"/>
                    </a:lnTo>
                    <a:lnTo>
                      <a:pt x="498" y="421"/>
                    </a:lnTo>
                    <a:lnTo>
                      <a:pt x="512" y="421"/>
                    </a:lnTo>
                    <a:lnTo>
                      <a:pt x="512" y="429"/>
                    </a:lnTo>
                    <a:lnTo>
                      <a:pt x="524" y="429"/>
                    </a:lnTo>
                    <a:lnTo>
                      <a:pt x="524" y="437"/>
                    </a:lnTo>
                    <a:lnTo>
                      <a:pt x="530" y="437"/>
                    </a:lnTo>
                    <a:lnTo>
                      <a:pt x="530" y="445"/>
                    </a:lnTo>
                    <a:lnTo>
                      <a:pt x="530" y="457"/>
                    </a:lnTo>
                    <a:lnTo>
                      <a:pt x="540" y="457"/>
                    </a:lnTo>
                    <a:lnTo>
                      <a:pt x="540" y="465"/>
                    </a:lnTo>
                    <a:lnTo>
                      <a:pt x="552" y="465"/>
                    </a:lnTo>
                    <a:lnTo>
                      <a:pt x="552" y="477"/>
                    </a:lnTo>
                    <a:lnTo>
                      <a:pt x="552" y="483"/>
                    </a:lnTo>
                    <a:lnTo>
                      <a:pt x="558" y="483"/>
                    </a:lnTo>
                    <a:lnTo>
                      <a:pt x="558" y="491"/>
                    </a:lnTo>
                    <a:lnTo>
                      <a:pt x="577" y="491"/>
                    </a:lnTo>
                    <a:lnTo>
                      <a:pt x="577" y="513"/>
                    </a:lnTo>
                    <a:lnTo>
                      <a:pt x="613" y="513"/>
                    </a:lnTo>
                    <a:lnTo>
                      <a:pt x="613" y="521"/>
                    </a:lnTo>
                    <a:lnTo>
                      <a:pt x="619" y="521"/>
                    </a:lnTo>
                    <a:lnTo>
                      <a:pt x="619" y="533"/>
                    </a:lnTo>
                    <a:lnTo>
                      <a:pt x="635" y="533"/>
                    </a:lnTo>
                    <a:lnTo>
                      <a:pt x="635" y="541"/>
                    </a:lnTo>
                    <a:lnTo>
                      <a:pt x="643" y="541"/>
                    </a:lnTo>
                    <a:lnTo>
                      <a:pt x="643" y="553"/>
                    </a:lnTo>
                    <a:lnTo>
                      <a:pt x="647" y="553"/>
                    </a:lnTo>
                    <a:lnTo>
                      <a:pt x="647" y="559"/>
                    </a:lnTo>
                    <a:lnTo>
                      <a:pt x="673" y="559"/>
                    </a:lnTo>
                    <a:lnTo>
                      <a:pt x="673" y="575"/>
                    </a:lnTo>
                    <a:lnTo>
                      <a:pt x="681" y="575"/>
                    </a:lnTo>
                    <a:lnTo>
                      <a:pt x="681" y="581"/>
                    </a:lnTo>
                    <a:lnTo>
                      <a:pt x="693" y="581"/>
                    </a:lnTo>
                    <a:lnTo>
                      <a:pt x="693" y="619"/>
                    </a:lnTo>
                    <a:lnTo>
                      <a:pt x="701" y="619"/>
                    </a:lnTo>
                    <a:lnTo>
                      <a:pt x="701" y="671"/>
                    </a:lnTo>
                    <a:lnTo>
                      <a:pt x="709" y="671"/>
                    </a:lnTo>
                    <a:lnTo>
                      <a:pt x="709" y="681"/>
                    </a:lnTo>
                    <a:lnTo>
                      <a:pt x="715" y="681"/>
                    </a:lnTo>
                    <a:lnTo>
                      <a:pt x="715" y="689"/>
                    </a:lnTo>
                    <a:lnTo>
                      <a:pt x="721" y="689"/>
                    </a:lnTo>
                    <a:lnTo>
                      <a:pt x="721" y="703"/>
                    </a:lnTo>
                    <a:lnTo>
                      <a:pt x="745" y="703"/>
                    </a:lnTo>
                    <a:lnTo>
                      <a:pt x="745" y="713"/>
                    </a:lnTo>
                    <a:lnTo>
                      <a:pt x="753" y="713"/>
                    </a:lnTo>
                    <a:lnTo>
                      <a:pt x="753" y="729"/>
                    </a:lnTo>
                    <a:lnTo>
                      <a:pt x="787" y="729"/>
                    </a:lnTo>
                    <a:lnTo>
                      <a:pt x="787" y="745"/>
                    </a:lnTo>
                    <a:lnTo>
                      <a:pt x="809" y="745"/>
                    </a:lnTo>
                    <a:lnTo>
                      <a:pt x="809" y="753"/>
                    </a:lnTo>
                    <a:lnTo>
                      <a:pt x="917" y="753"/>
                    </a:lnTo>
                    <a:lnTo>
                      <a:pt x="917" y="771"/>
                    </a:lnTo>
                    <a:lnTo>
                      <a:pt x="971" y="771"/>
                    </a:lnTo>
                    <a:lnTo>
                      <a:pt x="971" y="782"/>
                    </a:lnTo>
                    <a:lnTo>
                      <a:pt x="1021" y="782"/>
                    </a:lnTo>
                    <a:lnTo>
                      <a:pt x="1021" y="806"/>
                    </a:lnTo>
                    <a:lnTo>
                      <a:pt x="1047" y="806"/>
                    </a:lnTo>
                    <a:lnTo>
                      <a:pt x="1047" y="834"/>
                    </a:lnTo>
                    <a:lnTo>
                      <a:pt x="1053" y="834"/>
                    </a:lnTo>
                    <a:lnTo>
                      <a:pt x="1053" y="854"/>
                    </a:lnTo>
                    <a:lnTo>
                      <a:pt x="1057" y="854"/>
                    </a:lnTo>
                    <a:lnTo>
                      <a:pt x="1057" y="880"/>
                    </a:lnTo>
                    <a:lnTo>
                      <a:pt x="1099" y="880"/>
                    </a:lnTo>
                    <a:lnTo>
                      <a:pt x="1099" y="896"/>
                    </a:lnTo>
                    <a:lnTo>
                      <a:pt x="1663" y="896"/>
                    </a:lnTo>
                    <a:lnTo>
                      <a:pt x="1663" y="1030"/>
                    </a:lnTo>
                  </a:path>
                </a:pathLst>
              </a:custGeom>
              <a:grpFill/>
              <a:ln w="25400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0998" name="Freeform 134"/>
              <p:cNvSpPr>
                <a:spLocks/>
              </p:cNvSpPr>
              <p:nvPr/>
            </p:nvSpPr>
            <p:spPr bwMode="auto">
              <a:xfrm>
                <a:off x="2085975" y="1157288"/>
                <a:ext cx="4337050" cy="2044700"/>
              </a:xfrm>
              <a:custGeom>
                <a:avLst/>
                <a:gdLst>
                  <a:gd name="T0" fmla="*/ 2147483647 w 1762"/>
                  <a:gd name="T1" fmla="*/ 0 h 743"/>
                  <a:gd name="T2" fmla="*/ 2147483647 w 1762"/>
                  <a:gd name="T3" fmla="*/ 2147483647 h 743"/>
                  <a:gd name="T4" fmla="*/ 2147483647 w 1762"/>
                  <a:gd name="T5" fmla="*/ 2147483647 h 743"/>
                  <a:gd name="T6" fmla="*/ 2147483647 w 1762"/>
                  <a:gd name="T7" fmla="*/ 2147483647 h 743"/>
                  <a:gd name="T8" fmla="*/ 2147483647 w 1762"/>
                  <a:gd name="T9" fmla="*/ 2147483647 h 743"/>
                  <a:gd name="T10" fmla="*/ 2147483647 w 1762"/>
                  <a:gd name="T11" fmla="*/ 2147483647 h 743"/>
                  <a:gd name="T12" fmla="*/ 2147483647 w 1762"/>
                  <a:gd name="T13" fmla="*/ 2147483647 h 743"/>
                  <a:gd name="T14" fmla="*/ 2147483647 w 1762"/>
                  <a:gd name="T15" fmla="*/ 2147483647 h 743"/>
                  <a:gd name="T16" fmla="*/ 2147483647 w 1762"/>
                  <a:gd name="T17" fmla="*/ 2147483647 h 743"/>
                  <a:gd name="T18" fmla="*/ 2147483647 w 1762"/>
                  <a:gd name="T19" fmla="*/ 2147483647 h 743"/>
                  <a:gd name="T20" fmla="*/ 2147483647 w 1762"/>
                  <a:gd name="T21" fmla="*/ 2147483647 h 743"/>
                  <a:gd name="T22" fmla="*/ 2147483647 w 1762"/>
                  <a:gd name="T23" fmla="*/ 2147483647 h 743"/>
                  <a:gd name="T24" fmla="*/ 2147483647 w 1762"/>
                  <a:gd name="T25" fmla="*/ 2147483647 h 743"/>
                  <a:gd name="T26" fmla="*/ 2147483647 w 1762"/>
                  <a:gd name="T27" fmla="*/ 2147483647 h 743"/>
                  <a:gd name="T28" fmla="*/ 2147483647 w 1762"/>
                  <a:gd name="T29" fmla="*/ 2147483647 h 743"/>
                  <a:gd name="T30" fmla="*/ 2147483647 w 1762"/>
                  <a:gd name="T31" fmla="*/ 2147483647 h 743"/>
                  <a:gd name="T32" fmla="*/ 2147483647 w 1762"/>
                  <a:gd name="T33" fmla="*/ 2147483647 h 743"/>
                  <a:gd name="T34" fmla="*/ 2147483647 w 1762"/>
                  <a:gd name="T35" fmla="*/ 2147483647 h 743"/>
                  <a:gd name="T36" fmla="*/ 2147483647 w 1762"/>
                  <a:gd name="T37" fmla="*/ 2147483647 h 743"/>
                  <a:gd name="T38" fmla="*/ 2147483647 w 1762"/>
                  <a:gd name="T39" fmla="*/ 2147483647 h 743"/>
                  <a:gd name="T40" fmla="*/ 2147483647 w 1762"/>
                  <a:gd name="T41" fmla="*/ 2147483647 h 743"/>
                  <a:gd name="T42" fmla="*/ 2147483647 w 1762"/>
                  <a:gd name="T43" fmla="*/ 2147483647 h 743"/>
                  <a:gd name="T44" fmla="*/ 2147483647 w 1762"/>
                  <a:gd name="T45" fmla="*/ 2147483647 h 743"/>
                  <a:gd name="T46" fmla="*/ 2147483647 w 1762"/>
                  <a:gd name="T47" fmla="*/ 2147483647 h 743"/>
                  <a:gd name="T48" fmla="*/ 2147483647 w 1762"/>
                  <a:gd name="T49" fmla="*/ 2147483647 h 743"/>
                  <a:gd name="T50" fmla="*/ 2147483647 w 1762"/>
                  <a:gd name="T51" fmla="*/ 2147483647 h 743"/>
                  <a:gd name="T52" fmla="*/ 2147483647 w 1762"/>
                  <a:gd name="T53" fmla="*/ 2147483647 h 743"/>
                  <a:gd name="T54" fmla="*/ 2147483647 w 1762"/>
                  <a:gd name="T55" fmla="*/ 2147483647 h 743"/>
                  <a:gd name="T56" fmla="*/ 2147483647 w 1762"/>
                  <a:gd name="T57" fmla="*/ 2147483647 h 743"/>
                  <a:gd name="T58" fmla="*/ 2147483647 w 1762"/>
                  <a:gd name="T59" fmla="*/ 2147483647 h 743"/>
                  <a:gd name="T60" fmla="*/ 2147483647 w 1762"/>
                  <a:gd name="T61" fmla="*/ 2147483647 h 743"/>
                  <a:gd name="T62" fmla="*/ 2147483647 w 1762"/>
                  <a:gd name="T63" fmla="*/ 2147483647 h 743"/>
                  <a:gd name="T64" fmla="*/ 2147483647 w 1762"/>
                  <a:gd name="T65" fmla="*/ 2147483647 h 743"/>
                  <a:gd name="T66" fmla="*/ 2147483647 w 1762"/>
                  <a:gd name="T67" fmla="*/ 2147483647 h 743"/>
                  <a:gd name="T68" fmla="*/ 2147483647 w 1762"/>
                  <a:gd name="T69" fmla="*/ 2147483647 h 743"/>
                  <a:gd name="T70" fmla="*/ 2147483647 w 1762"/>
                  <a:gd name="T71" fmla="*/ 2147483647 h 743"/>
                  <a:gd name="T72" fmla="*/ 2147483647 w 1762"/>
                  <a:gd name="T73" fmla="*/ 2147483647 h 743"/>
                  <a:gd name="T74" fmla="*/ 2147483647 w 1762"/>
                  <a:gd name="T75" fmla="*/ 2147483647 h 743"/>
                  <a:gd name="T76" fmla="*/ 2147483647 w 1762"/>
                  <a:gd name="T77" fmla="*/ 2147483647 h 743"/>
                  <a:gd name="T78" fmla="*/ 2147483647 w 1762"/>
                  <a:gd name="T79" fmla="*/ 2147483647 h 743"/>
                  <a:gd name="T80" fmla="*/ 2147483647 w 1762"/>
                  <a:gd name="T81" fmla="*/ 2147483647 h 74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762"/>
                  <a:gd name="T124" fmla="*/ 0 h 743"/>
                  <a:gd name="T125" fmla="*/ 1762 w 1762"/>
                  <a:gd name="T126" fmla="*/ 743 h 74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762" h="743">
                    <a:moveTo>
                      <a:pt x="0" y="0"/>
                    </a:moveTo>
                    <a:lnTo>
                      <a:pt x="142" y="0"/>
                    </a:lnTo>
                    <a:lnTo>
                      <a:pt x="142" y="6"/>
                    </a:lnTo>
                    <a:lnTo>
                      <a:pt x="164" y="6"/>
                    </a:lnTo>
                    <a:lnTo>
                      <a:pt x="164" y="18"/>
                    </a:lnTo>
                    <a:lnTo>
                      <a:pt x="178" y="18"/>
                    </a:lnTo>
                    <a:lnTo>
                      <a:pt x="178" y="24"/>
                    </a:lnTo>
                    <a:lnTo>
                      <a:pt x="208" y="24"/>
                    </a:lnTo>
                    <a:lnTo>
                      <a:pt x="208" y="32"/>
                    </a:lnTo>
                    <a:lnTo>
                      <a:pt x="274" y="32"/>
                    </a:lnTo>
                    <a:lnTo>
                      <a:pt x="274" y="38"/>
                    </a:lnTo>
                    <a:lnTo>
                      <a:pt x="306" y="38"/>
                    </a:lnTo>
                    <a:lnTo>
                      <a:pt x="306" y="48"/>
                    </a:lnTo>
                    <a:lnTo>
                      <a:pt x="324" y="48"/>
                    </a:lnTo>
                    <a:lnTo>
                      <a:pt x="324" y="64"/>
                    </a:lnTo>
                    <a:lnTo>
                      <a:pt x="348" y="64"/>
                    </a:lnTo>
                    <a:lnTo>
                      <a:pt x="348" y="96"/>
                    </a:lnTo>
                    <a:lnTo>
                      <a:pt x="354" y="96"/>
                    </a:lnTo>
                    <a:lnTo>
                      <a:pt x="354" y="114"/>
                    </a:lnTo>
                    <a:lnTo>
                      <a:pt x="358" y="114"/>
                    </a:lnTo>
                    <a:lnTo>
                      <a:pt x="358" y="132"/>
                    </a:lnTo>
                    <a:lnTo>
                      <a:pt x="364" y="132"/>
                    </a:lnTo>
                    <a:lnTo>
                      <a:pt x="364" y="148"/>
                    </a:lnTo>
                    <a:lnTo>
                      <a:pt x="466" y="148"/>
                    </a:lnTo>
                    <a:lnTo>
                      <a:pt x="466" y="162"/>
                    </a:lnTo>
                    <a:lnTo>
                      <a:pt x="490" y="162"/>
                    </a:lnTo>
                    <a:lnTo>
                      <a:pt x="490" y="166"/>
                    </a:lnTo>
                    <a:lnTo>
                      <a:pt x="502" y="166"/>
                    </a:lnTo>
                    <a:lnTo>
                      <a:pt x="502" y="174"/>
                    </a:lnTo>
                    <a:lnTo>
                      <a:pt x="558" y="174"/>
                    </a:lnTo>
                    <a:lnTo>
                      <a:pt x="558" y="182"/>
                    </a:lnTo>
                    <a:lnTo>
                      <a:pt x="570" y="182"/>
                    </a:lnTo>
                    <a:lnTo>
                      <a:pt x="570" y="188"/>
                    </a:lnTo>
                    <a:lnTo>
                      <a:pt x="603" y="188"/>
                    </a:lnTo>
                    <a:lnTo>
                      <a:pt x="607" y="194"/>
                    </a:lnTo>
                    <a:lnTo>
                      <a:pt x="627" y="194"/>
                    </a:lnTo>
                    <a:lnTo>
                      <a:pt x="627" y="210"/>
                    </a:lnTo>
                    <a:lnTo>
                      <a:pt x="639" y="210"/>
                    </a:lnTo>
                    <a:lnTo>
                      <a:pt x="639" y="228"/>
                    </a:lnTo>
                    <a:lnTo>
                      <a:pt x="673" y="228"/>
                    </a:lnTo>
                    <a:lnTo>
                      <a:pt x="673" y="256"/>
                    </a:lnTo>
                    <a:lnTo>
                      <a:pt x="673" y="263"/>
                    </a:lnTo>
                    <a:lnTo>
                      <a:pt x="681" y="263"/>
                    </a:lnTo>
                    <a:lnTo>
                      <a:pt x="681" y="279"/>
                    </a:lnTo>
                    <a:lnTo>
                      <a:pt x="691" y="279"/>
                    </a:lnTo>
                    <a:lnTo>
                      <a:pt x="691" y="295"/>
                    </a:lnTo>
                    <a:lnTo>
                      <a:pt x="697" y="295"/>
                    </a:lnTo>
                    <a:lnTo>
                      <a:pt x="697" y="309"/>
                    </a:lnTo>
                    <a:lnTo>
                      <a:pt x="701" y="309"/>
                    </a:lnTo>
                    <a:lnTo>
                      <a:pt x="701" y="395"/>
                    </a:lnTo>
                    <a:lnTo>
                      <a:pt x="719" y="395"/>
                    </a:lnTo>
                    <a:lnTo>
                      <a:pt x="719" y="401"/>
                    </a:lnTo>
                    <a:lnTo>
                      <a:pt x="799" y="401"/>
                    </a:lnTo>
                    <a:lnTo>
                      <a:pt x="799" y="413"/>
                    </a:lnTo>
                    <a:lnTo>
                      <a:pt x="929" y="413"/>
                    </a:lnTo>
                    <a:lnTo>
                      <a:pt x="929" y="429"/>
                    </a:lnTo>
                    <a:lnTo>
                      <a:pt x="951" y="429"/>
                    </a:lnTo>
                    <a:lnTo>
                      <a:pt x="951" y="439"/>
                    </a:lnTo>
                    <a:lnTo>
                      <a:pt x="1021" y="439"/>
                    </a:lnTo>
                    <a:lnTo>
                      <a:pt x="1021" y="451"/>
                    </a:lnTo>
                    <a:lnTo>
                      <a:pt x="1027" y="451"/>
                    </a:lnTo>
                    <a:lnTo>
                      <a:pt x="1027" y="465"/>
                    </a:lnTo>
                    <a:lnTo>
                      <a:pt x="1051" y="465"/>
                    </a:lnTo>
                    <a:lnTo>
                      <a:pt x="1051" y="509"/>
                    </a:lnTo>
                    <a:lnTo>
                      <a:pt x="1061" y="509"/>
                    </a:lnTo>
                    <a:lnTo>
                      <a:pt x="1061" y="517"/>
                    </a:lnTo>
                    <a:lnTo>
                      <a:pt x="1069" y="517"/>
                    </a:lnTo>
                    <a:lnTo>
                      <a:pt x="1069" y="525"/>
                    </a:lnTo>
                    <a:lnTo>
                      <a:pt x="1069" y="531"/>
                    </a:lnTo>
                    <a:lnTo>
                      <a:pt x="1271" y="531"/>
                    </a:lnTo>
                    <a:lnTo>
                      <a:pt x="1271" y="549"/>
                    </a:lnTo>
                    <a:lnTo>
                      <a:pt x="1299" y="549"/>
                    </a:lnTo>
                    <a:lnTo>
                      <a:pt x="1299" y="569"/>
                    </a:lnTo>
                    <a:lnTo>
                      <a:pt x="1369" y="569"/>
                    </a:lnTo>
                    <a:lnTo>
                      <a:pt x="1369" y="593"/>
                    </a:lnTo>
                    <a:lnTo>
                      <a:pt x="1419" y="593"/>
                    </a:lnTo>
                    <a:lnTo>
                      <a:pt x="1419" y="633"/>
                    </a:lnTo>
                    <a:lnTo>
                      <a:pt x="1455" y="633"/>
                    </a:lnTo>
                    <a:lnTo>
                      <a:pt x="1455" y="687"/>
                    </a:lnTo>
                    <a:lnTo>
                      <a:pt x="1571" y="687"/>
                    </a:lnTo>
                    <a:lnTo>
                      <a:pt x="1571" y="743"/>
                    </a:lnTo>
                    <a:lnTo>
                      <a:pt x="1762" y="743"/>
                    </a:lnTo>
                  </a:path>
                </a:pathLst>
              </a:custGeom>
              <a:grpFill/>
              <a:ln w="254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0999" name="Line 37"/>
              <p:cNvSpPr>
                <a:spLocks noChangeShapeType="1"/>
              </p:cNvSpPr>
              <p:nvPr/>
            </p:nvSpPr>
            <p:spPr bwMode="auto">
              <a:xfrm flipH="1">
                <a:off x="2182813" y="3894138"/>
                <a:ext cx="169862" cy="0"/>
              </a:xfrm>
              <a:prstGeom prst="line">
                <a:avLst/>
              </a:prstGeom>
              <a:grpFill/>
              <a:ln w="254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00" name="Line 38"/>
              <p:cNvSpPr>
                <a:spLocks noChangeShapeType="1"/>
              </p:cNvSpPr>
              <p:nvPr/>
            </p:nvSpPr>
            <p:spPr bwMode="auto">
              <a:xfrm flipH="1">
                <a:off x="2182813" y="3689350"/>
                <a:ext cx="169862" cy="0"/>
              </a:xfrm>
              <a:prstGeom prst="line">
                <a:avLst/>
              </a:prstGeom>
              <a:grpFill/>
              <a:ln w="25400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sp>
          <p:nvSpPr>
            <p:cNvPr id="40971" name="TextBox 53"/>
            <p:cNvSpPr txBox="1">
              <a:spLocks noChangeArrowheads="1"/>
            </p:cNvSpPr>
            <p:nvPr/>
          </p:nvSpPr>
          <p:spPr bwMode="auto">
            <a:xfrm rot="16200000">
              <a:off x="-261937" y="2957544"/>
              <a:ext cx="2876550" cy="8990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defRPr/>
              </a:pPr>
              <a:r>
                <a:rPr lang="en-GB" sz="1600" b="1">
                  <a:latin typeface="Arial" pitchFamily="34" charset="0"/>
                  <a:cs typeface="Arial" pitchFamily="34" charset="0"/>
                </a:rPr>
                <a:t>Probability of </a:t>
              </a:r>
              <a:br>
                <a:rPr lang="en-GB" sz="1600" b="1">
                  <a:latin typeface="Arial" pitchFamily="34" charset="0"/>
                  <a:cs typeface="Arial" pitchFamily="34" charset="0"/>
                </a:rPr>
              </a:br>
              <a:r>
                <a:rPr lang="en-GB" sz="1600" b="1">
                  <a:latin typeface="Arial" pitchFamily="34" charset="0"/>
                  <a:cs typeface="Arial" pitchFamily="34" charset="0"/>
                </a:rPr>
                <a:t>progression-free survival</a:t>
              </a:r>
              <a:endParaRPr lang="en-US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972" name="TextBox 54"/>
            <p:cNvSpPr txBox="1">
              <a:spLocks/>
            </p:cNvSpPr>
            <p:nvPr/>
          </p:nvSpPr>
          <p:spPr bwMode="auto">
            <a:xfrm>
              <a:off x="2341563" y="5085934"/>
              <a:ext cx="4591050" cy="62227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defRPr/>
              </a:pPr>
              <a:r>
                <a:rPr lang="en-GB" sz="1600" b="1">
                  <a:latin typeface="Arial" pitchFamily="34" charset="0"/>
                  <a:cs typeface="Arial" pitchFamily="34" charset="0"/>
                </a:rPr>
                <a:t>Time from randomization (months)</a:t>
              </a:r>
              <a:endParaRPr lang="en-US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973" name="TextBox 55"/>
            <p:cNvSpPr txBox="1">
              <a:spLocks/>
            </p:cNvSpPr>
            <p:nvPr/>
          </p:nvSpPr>
          <p:spPr bwMode="auto">
            <a:xfrm>
              <a:off x="4921239" y="2313714"/>
              <a:ext cx="2859099" cy="62227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defRPr/>
              </a:pPr>
              <a:r>
                <a:rPr lang="en-GB" sz="1600" b="1" dirty="0">
                  <a:latin typeface="Arial" pitchFamily="34" charset="0"/>
                  <a:cs typeface="Arial" pitchFamily="34" charset="0"/>
                </a:rPr>
                <a:t>Hazard ratio 0.35</a:t>
              </a:r>
            </a:p>
            <a:p>
              <a:pPr>
                <a:defRPr/>
              </a:pPr>
              <a:r>
                <a:rPr lang="en-GB" sz="1600" b="1" dirty="0">
                  <a:latin typeface="Arial" pitchFamily="34" charset="0"/>
                  <a:cs typeface="Arial" pitchFamily="34" charset="0"/>
                </a:rPr>
                <a:t>(</a:t>
              </a:r>
              <a:r>
                <a:rPr lang="en-GB" sz="1600" b="1" i="1" dirty="0">
                  <a:latin typeface="Arial" pitchFamily="34" charset="0"/>
                  <a:cs typeface="Arial" pitchFamily="34" charset="0"/>
                </a:rPr>
                <a:t>P</a:t>
              </a:r>
              <a:r>
                <a:rPr lang="en-GB" sz="1600" b="1" dirty="0">
                  <a:latin typeface="Arial" pitchFamily="34" charset="0"/>
                  <a:cs typeface="Arial" pitchFamily="34" charset="0"/>
                </a:rPr>
                <a:t>&lt;0.00001)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975" name="TextBox 58"/>
            <p:cNvSpPr txBox="1">
              <a:spLocks/>
            </p:cNvSpPr>
            <p:nvPr/>
          </p:nvSpPr>
          <p:spPr bwMode="auto">
            <a:xfrm>
              <a:off x="2251434" y="4235186"/>
              <a:ext cx="2015488" cy="2947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defRPr/>
              </a:pPr>
              <a:r>
                <a:rPr lang="en-GB" sz="1200" b="1" dirty="0">
                  <a:latin typeface="Arial" pitchFamily="34" charset="0"/>
                  <a:cs typeface="Arial" pitchFamily="34" charset="0"/>
                </a:rPr>
                <a:t>Placebo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976" name="TextBox 59"/>
            <p:cNvSpPr txBox="1">
              <a:spLocks/>
            </p:cNvSpPr>
            <p:nvPr/>
          </p:nvSpPr>
          <p:spPr bwMode="auto">
            <a:xfrm>
              <a:off x="2322833" y="4480910"/>
              <a:ext cx="1399976" cy="2947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defRPr/>
              </a:pPr>
              <a:r>
                <a:rPr lang="en-GB" sz="1200" b="1" dirty="0" err="1">
                  <a:latin typeface="Arial" pitchFamily="34" charset="0"/>
                  <a:cs typeface="Arial" pitchFamily="34" charset="0"/>
                </a:rPr>
                <a:t>Olaparib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0" name="Line 25"/>
          <p:cNvSpPr>
            <a:spLocks noChangeShapeType="1"/>
          </p:cNvSpPr>
          <p:nvPr/>
        </p:nvSpPr>
        <p:spPr bwMode="auto">
          <a:xfrm flipV="1">
            <a:off x="1223963" y="2670177"/>
            <a:ext cx="283369" cy="377825"/>
          </a:xfrm>
          <a:prstGeom prst="line">
            <a:avLst/>
          </a:prstGeom>
          <a:noFill/>
          <a:ln w="38100">
            <a:solidFill>
              <a:srgbClr val="FF66CC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Line 26"/>
          <p:cNvSpPr>
            <a:spLocks noChangeShapeType="1"/>
          </p:cNvSpPr>
          <p:nvPr/>
        </p:nvSpPr>
        <p:spPr bwMode="auto">
          <a:xfrm>
            <a:off x="1216820" y="3557589"/>
            <a:ext cx="283369" cy="377825"/>
          </a:xfrm>
          <a:prstGeom prst="line">
            <a:avLst/>
          </a:prstGeom>
          <a:noFill/>
          <a:ln w="38100">
            <a:solidFill>
              <a:srgbClr val="FF66CC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Rectangle 5"/>
          <p:cNvSpPr>
            <a:spLocks noChangeArrowheads="1"/>
          </p:cNvSpPr>
          <p:nvPr/>
        </p:nvSpPr>
        <p:spPr bwMode="auto">
          <a:xfrm>
            <a:off x="1507332" y="2043113"/>
            <a:ext cx="1532335" cy="868362"/>
          </a:xfrm>
          <a:prstGeom prst="rect">
            <a:avLst/>
          </a:prstGeom>
          <a:solidFill>
            <a:srgbClr val="FFCC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" rIns="180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 dirty="0" err="1">
                <a:solidFill>
                  <a:srgbClr val="000066"/>
                </a:solidFill>
              </a:rPr>
              <a:t>Olaparib</a:t>
            </a:r>
            <a:r>
              <a:rPr lang="en-GB" altLang="en-US" sz="1600" b="1" dirty="0">
                <a:solidFill>
                  <a:srgbClr val="000066"/>
                </a:solidFill>
              </a:rPr>
              <a:t> </a:t>
            </a:r>
            <a:br>
              <a:rPr lang="en-GB" altLang="en-US" sz="1600" b="1" dirty="0">
                <a:solidFill>
                  <a:srgbClr val="000066"/>
                </a:solidFill>
              </a:rPr>
            </a:br>
            <a:r>
              <a:rPr lang="en-GB" altLang="en-US" sz="1600" b="1" dirty="0">
                <a:solidFill>
                  <a:srgbClr val="000066"/>
                </a:solidFill>
              </a:rPr>
              <a:t>400 mg </a:t>
            </a:r>
            <a:r>
              <a:rPr lang="en-GB" altLang="en-US" sz="1600" b="1" dirty="0" err="1">
                <a:solidFill>
                  <a:srgbClr val="000066"/>
                </a:solidFill>
              </a:rPr>
              <a:t>po</a:t>
            </a:r>
            <a:r>
              <a:rPr lang="en-GB" altLang="en-US" sz="1600" b="1" dirty="0">
                <a:solidFill>
                  <a:srgbClr val="000066"/>
                </a:solidFill>
              </a:rPr>
              <a:t> bid</a:t>
            </a:r>
          </a:p>
        </p:txBody>
      </p:sp>
      <p:sp>
        <p:nvSpPr>
          <p:cNvPr id="63" name="Rectangle 5"/>
          <p:cNvSpPr>
            <a:spLocks noChangeArrowheads="1"/>
          </p:cNvSpPr>
          <p:nvPr/>
        </p:nvSpPr>
        <p:spPr bwMode="auto">
          <a:xfrm>
            <a:off x="1527572" y="3629026"/>
            <a:ext cx="1532334" cy="817563"/>
          </a:xfrm>
          <a:prstGeom prst="rect">
            <a:avLst/>
          </a:prstGeom>
          <a:solidFill>
            <a:srgbClr val="93FFFF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" rIns="180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rgbClr val="000066"/>
                </a:solidFill>
              </a:rPr>
              <a:t>Placebo</a:t>
            </a:r>
            <a:br>
              <a:rPr lang="en-GB" altLang="en-US" sz="1600" b="1">
                <a:solidFill>
                  <a:srgbClr val="000066"/>
                </a:solidFill>
              </a:rPr>
            </a:br>
            <a:r>
              <a:rPr lang="en-GB" altLang="en-US" sz="1600" b="1">
                <a:solidFill>
                  <a:srgbClr val="000066"/>
                </a:solidFill>
              </a:rPr>
              <a:t>po bid</a:t>
            </a:r>
          </a:p>
        </p:txBody>
      </p:sp>
      <p:sp>
        <p:nvSpPr>
          <p:cNvPr id="64" name="Text Box 39"/>
          <p:cNvSpPr txBox="1">
            <a:spLocks noChangeArrowheads="1"/>
          </p:cNvSpPr>
          <p:nvPr/>
        </p:nvSpPr>
        <p:spPr bwMode="auto">
          <a:xfrm>
            <a:off x="3112294" y="2840038"/>
            <a:ext cx="1157288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600" b="1" dirty="0">
                <a:latin typeface="Arial" charset="0"/>
              </a:rPr>
              <a:t>Treatment until disease progression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344" y="2904506"/>
            <a:ext cx="1754732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Platinum </a:t>
            </a:r>
          </a:p>
          <a:p>
            <a:r>
              <a:rPr lang="en-US" b="1" dirty="0"/>
              <a:t>based therapy</a:t>
            </a:r>
          </a:p>
        </p:txBody>
      </p:sp>
    </p:spTree>
    <p:extLst>
      <p:ext uri="{BB962C8B-B14F-4D97-AF65-F5344CB8AC3E}">
        <p14:creationId xmlns:p14="http://schemas.microsoft.com/office/powerpoint/2010/main" val="2757522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1534716" y="324759"/>
            <a:ext cx="5657850" cy="812799"/>
          </a:xfrm>
        </p:spPr>
        <p:txBody>
          <a:bodyPr>
            <a:normAutofit fontScale="90000"/>
          </a:bodyPr>
          <a:lstStyle/>
          <a:p>
            <a:r>
              <a:rPr lang="en-GB" altLang="en-US" sz="3200" b="1" dirty="0">
                <a:ea typeface="ＭＳ Ｐゴシック" pitchFamily="34" charset="-128"/>
              </a:rPr>
              <a:t>Survival by BRCA mutated status</a:t>
            </a:r>
          </a:p>
        </p:txBody>
      </p:sp>
      <p:sp>
        <p:nvSpPr>
          <p:cNvPr id="7168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03056" y="5820455"/>
            <a:ext cx="3685665" cy="4572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dirty="0"/>
              <a:t>Lederman, NEMJ, 2014</a:t>
            </a:r>
          </a:p>
          <a:p>
            <a:pPr algn="l" eaLnBrk="1" hangingPunct="1"/>
            <a:r>
              <a:rPr lang="en-US" altLang="en-US" dirty="0"/>
              <a:t>Lederman, Lancet Oncology 2016</a:t>
            </a:r>
          </a:p>
        </p:txBody>
      </p:sp>
      <p:sp>
        <p:nvSpPr>
          <p:cNvPr id="71684" name="Text Box 11"/>
          <p:cNvSpPr txBox="1">
            <a:spLocks noChangeArrowheads="1"/>
          </p:cNvSpPr>
          <p:nvPr/>
        </p:nvSpPr>
        <p:spPr bwMode="auto">
          <a:xfrm>
            <a:off x="2152651" y="4365625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cs typeface="Arial" pitchFamily="34" charset="0"/>
              </a:rPr>
              <a:t>0</a:t>
            </a:r>
          </a:p>
        </p:txBody>
      </p:sp>
      <p:sp>
        <p:nvSpPr>
          <p:cNvPr id="71685" name="Line 12"/>
          <p:cNvSpPr>
            <a:spLocks noChangeShapeType="1"/>
          </p:cNvSpPr>
          <p:nvPr/>
        </p:nvSpPr>
        <p:spPr bwMode="auto">
          <a:xfrm flipV="1">
            <a:off x="2263380" y="4300538"/>
            <a:ext cx="3921919" cy="0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6" name="Line 8"/>
          <p:cNvSpPr>
            <a:spLocks noChangeAspect="1" noChangeShapeType="1"/>
          </p:cNvSpPr>
          <p:nvPr/>
        </p:nvSpPr>
        <p:spPr bwMode="auto">
          <a:xfrm>
            <a:off x="2263379" y="1665288"/>
            <a:ext cx="0" cy="2635250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7" name="Line 15"/>
          <p:cNvSpPr>
            <a:spLocks noChangeShapeType="1"/>
          </p:cNvSpPr>
          <p:nvPr/>
        </p:nvSpPr>
        <p:spPr bwMode="auto">
          <a:xfrm>
            <a:off x="2263379" y="4300540"/>
            <a:ext cx="0" cy="53975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688" name="TextBox 54"/>
          <p:cNvSpPr txBox="1">
            <a:spLocks/>
          </p:cNvSpPr>
          <p:nvPr/>
        </p:nvSpPr>
        <p:spPr bwMode="auto">
          <a:xfrm>
            <a:off x="2263380" y="4559300"/>
            <a:ext cx="392191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205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205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205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b="1">
                <a:cs typeface="Arial" pitchFamily="34" charset="0"/>
              </a:rPr>
              <a:t>Time from randomization (months)</a:t>
            </a:r>
            <a:endParaRPr lang="en-US" altLang="en-US" sz="1400" b="1">
              <a:cs typeface="Arial" pitchFamily="34" charset="0"/>
            </a:endParaRPr>
          </a:p>
        </p:txBody>
      </p:sp>
      <p:sp>
        <p:nvSpPr>
          <p:cNvPr id="71689" name="Line 15"/>
          <p:cNvSpPr>
            <a:spLocks noChangeShapeType="1"/>
          </p:cNvSpPr>
          <p:nvPr/>
        </p:nvSpPr>
        <p:spPr bwMode="auto">
          <a:xfrm rot="-5400000">
            <a:off x="2242543" y="4279703"/>
            <a:ext cx="0" cy="41672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690" name="Text Box 11"/>
          <p:cNvSpPr txBox="1">
            <a:spLocks noChangeArrowheads="1"/>
          </p:cNvSpPr>
          <p:nvPr/>
        </p:nvSpPr>
        <p:spPr bwMode="auto">
          <a:xfrm>
            <a:off x="1951435" y="4198938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0</a:t>
            </a:r>
          </a:p>
        </p:txBody>
      </p:sp>
      <p:sp>
        <p:nvSpPr>
          <p:cNvPr id="71691" name="Line 15"/>
          <p:cNvSpPr>
            <a:spLocks noChangeShapeType="1"/>
          </p:cNvSpPr>
          <p:nvPr/>
        </p:nvSpPr>
        <p:spPr bwMode="auto">
          <a:xfrm rot="-5400000">
            <a:off x="2242543" y="1644453"/>
            <a:ext cx="0" cy="41672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692" name="Text Box 11"/>
          <p:cNvSpPr txBox="1">
            <a:spLocks noChangeArrowheads="1"/>
          </p:cNvSpPr>
          <p:nvPr/>
        </p:nvSpPr>
        <p:spPr bwMode="auto">
          <a:xfrm>
            <a:off x="1951435" y="1565275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1.0</a:t>
            </a:r>
          </a:p>
        </p:txBody>
      </p:sp>
      <p:sp>
        <p:nvSpPr>
          <p:cNvPr id="71693" name="TextBox 54"/>
          <p:cNvSpPr txBox="1">
            <a:spLocks/>
          </p:cNvSpPr>
          <p:nvPr/>
        </p:nvSpPr>
        <p:spPr bwMode="auto">
          <a:xfrm rot="-5400000">
            <a:off x="446088" y="2794458"/>
            <a:ext cx="26892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205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205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205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b="1">
                <a:cs typeface="Arial" pitchFamily="34" charset="0"/>
              </a:rPr>
              <a:t>Proportion of patients progression-free</a:t>
            </a:r>
            <a:endParaRPr lang="en-US" altLang="en-US" sz="1400" b="1">
              <a:cs typeface="Arial" pitchFamily="34" charset="0"/>
            </a:endParaRPr>
          </a:p>
        </p:txBody>
      </p:sp>
      <p:sp>
        <p:nvSpPr>
          <p:cNvPr id="71694" name="Text Box 11"/>
          <p:cNvSpPr txBox="1">
            <a:spLocks noChangeArrowheads="1"/>
          </p:cNvSpPr>
          <p:nvPr/>
        </p:nvSpPr>
        <p:spPr bwMode="auto">
          <a:xfrm>
            <a:off x="2937272" y="4365625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3</a:t>
            </a:r>
          </a:p>
        </p:txBody>
      </p:sp>
      <p:sp>
        <p:nvSpPr>
          <p:cNvPr id="71695" name="Line 15"/>
          <p:cNvSpPr>
            <a:spLocks noChangeShapeType="1"/>
          </p:cNvSpPr>
          <p:nvPr/>
        </p:nvSpPr>
        <p:spPr bwMode="auto">
          <a:xfrm>
            <a:off x="3048000" y="4300540"/>
            <a:ext cx="0" cy="53975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696" name="Text Box 11"/>
          <p:cNvSpPr txBox="1">
            <a:spLocks noChangeArrowheads="1"/>
          </p:cNvSpPr>
          <p:nvPr/>
        </p:nvSpPr>
        <p:spPr bwMode="auto">
          <a:xfrm>
            <a:off x="3721895" y="4365625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6</a:t>
            </a:r>
          </a:p>
        </p:txBody>
      </p:sp>
      <p:sp>
        <p:nvSpPr>
          <p:cNvPr id="71697" name="Line 15"/>
          <p:cNvSpPr>
            <a:spLocks noChangeShapeType="1"/>
          </p:cNvSpPr>
          <p:nvPr/>
        </p:nvSpPr>
        <p:spPr bwMode="auto">
          <a:xfrm>
            <a:off x="3833813" y="4300540"/>
            <a:ext cx="0" cy="53975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698" name="Text Box 11"/>
          <p:cNvSpPr txBox="1">
            <a:spLocks noChangeArrowheads="1"/>
          </p:cNvSpPr>
          <p:nvPr/>
        </p:nvSpPr>
        <p:spPr bwMode="auto">
          <a:xfrm>
            <a:off x="4507708" y="4365625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9</a:t>
            </a:r>
          </a:p>
        </p:txBody>
      </p:sp>
      <p:sp>
        <p:nvSpPr>
          <p:cNvPr id="71699" name="Line 15"/>
          <p:cNvSpPr>
            <a:spLocks noChangeShapeType="1"/>
          </p:cNvSpPr>
          <p:nvPr/>
        </p:nvSpPr>
        <p:spPr bwMode="auto">
          <a:xfrm>
            <a:off x="4618435" y="4300540"/>
            <a:ext cx="0" cy="53975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00" name="Text Box 11"/>
          <p:cNvSpPr txBox="1">
            <a:spLocks noChangeArrowheads="1"/>
          </p:cNvSpPr>
          <p:nvPr/>
        </p:nvSpPr>
        <p:spPr bwMode="auto">
          <a:xfrm>
            <a:off x="5292328" y="4365625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12</a:t>
            </a:r>
          </a:p>
        </p:txBody>
      </p:sp>
      <p:sp>
        <p:nvSpPr>
          <p:cNvPr id="71701" name="Line 15"/>
          <p:cNvSpPr>
            <a:spLocks noChangeShapeType="1"/>
          </p:cNvSpPr>
          <p:nvPr/>
        </p:nvSpPr>
        <p:spPr bwMode="auto">
          <a:xfrm>
            <a:off x="5403056" y="4300540"/>
            <a:ext cx="0" cy="53975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02" name="Text Box 11"/>
          <p:cNvSpPr txBox="1">
            <a:spLocks noChangeArrowheads="1"/>
          </p:cNvSpPr>
          <p:nvPr/>
        </p:nvSpPr>
        <p:spPr bwMode="auto">
          <a:xfrm>
            <a:off x="6076951" y="4365625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15</a:t>
            </a:r>
          </a:p>
        </p:txBody>
      </p:sp>
      <p:sp>
        <p:nvSpPr>
          <p:cNvPr id="71703" name="Line 15"/>
          <p:cNvSpPr>
            <a:spLocks noChangeShapeType="1"/>
          </p:cNvSpPr>
          <p:nvPr/>
        </p:nvSpPr>
        <p:spPr bwMode="auto">
          <a:xfrm>
            <a:off x="6188869" y="4300540"/>
            <a:ext cx="0" cy="53975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04" name="Line 15"/>
          <p:cNvSpPr>
            <a:spLocks noChangeShapeType="1"/>
          </p:cNvSpPr>
          <p:nvPr/>
        </p:nvSpPr>
        <p:spPr bwMode="auto">
          <a:xfrm rot="-5400000">
            <a:off x="2242543" y="1907978"/>
            <a:ext cx="0" cy="41672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05" name="Text Box 11"/>
          <p:cNvSpPr txBox="1">
            <a:spLocks noChangeArrowheads="1"/>
          </p:cNvSpPr>
          <p:nvPr/>
        </p:nvSpPr>
        <p:spPr bwMode="auto">
          <a:xfrm>
            <a:off x="1951435" y="1828800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0.9</a:t>
            </a:r>
          </a:p>
        </p:txBody>
      </p:sp>
      <p:sp>
        <p:nvSpPr>
          <p:cNvPr id="71706" name="Line 15"/>
          <p:cNvSpPr>
            <a:spLocks noChangeShapeType="1"/>
          </p:cNvSpPr>
          <p:nvPr/>
        </p:nvSpPr>
        <p:spPr bwMode="auto">
          <a:xfrm rot="-5400000">
            <a:off x="2242543" y="2171503"/>
            <a:ext cx="0" cy="41672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07" name="Text Box 11"/>
          <p:cNvSpPr txBox="1">
            <a:spLocks noChangeArrowheads="1"/>
          </p:cNvSpPr>
          <p:nvPr/>
        </p:nvSpPr>
        <p:spPr bwMode="auto">
          <a:xfrm>
            <a:off x="1951435" y="2092325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0.8</a:t>
            </a:r>
          </a:p>
        </p:txBody>
      </p:sp>
      <p:sp>
        <p:nvSpPr>
          <p:cNvPr id="71708" name="Line 15"/>
          <p:cNvSpPr>
            <a:spLocks noChangeShapeType="1"/>
          </p:cNvSpPr>
          <p:nvPr/>
        </p:nvSpPr>
        <p:spPr bwMode="auto">
          <a:xfrm rot="-5400000">
            <a:off x="2242543" y="2435028"/>
            <a:ext cx="0" cy="41672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09" name="Text Box 11"/>
          <p:cNvSpPr txBox="1">
            <a:spLocks noChangeArrowheads="1"/>
          </p:cNvSpPr>
          <p:nvPr/>
        </p:nvSpPr>
        <p:spPr bwMode="auto">
          <a:xfrm>
            <a:off x="1951435" y="2355850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0.7</a:t>
            </a:r>
          </a:p>
        </p:txBody>
      </p:sp>
      <p:sp>
        <p:nvSpPr>
          <p:cNvPr id="71710" name="Line 15"/>
          <p:cNvSpPr>
            <a:spLocks noChangeShapeType="1"/>
          </p:cNvSpPr>
          <p:nvPr/>
        </p:nvSpPr>
        <p:spPr bwMode="auto">
          <a:xfrm rot="-5400000">
            <a:off x="2242543" y="2698553"/>
            <a:ext cx="0" cy="41672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11" name="Text Box 11"/>
          <p:cNvSpPr txBox="1">
            <a:spLocks noChangeArrowheads="1"/>
          </p:cNvSpPr>
          <p:nvPr/>
        </p:nvSpPr>
        <p:spPr bwMode="auto">
          <a:xfrm>
            <a:off x="1951435" y="2619375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0.6</a:t>
            </a:r>
          </a:p>
        </p:txBody>
      </p:sp>
      <p:sp>
        <p:nvSpPr>
          <p:cNvPr id="71712" name="Line 15"/>
          <p:cNvSpPr>
            <a:spLocks noChangeShapeType="1"/>
          </p:cNvSpPr>
          <p:nvPr/>
        </p:nvSpPr>
        <p:spPr bwMode="auto">
          <a:xfrm rot="-5400000">
            <a:off x="2242543" y="2962078"/>
            <a:ext cx="0" cy="41672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13" name="Text Box 11"/>
          <p:cNvSpPr txBox="1">
            <a:spLocks noChangeArrowheads="1"/>
          </p:cNvSpPr>
          <p:nvPr/>
        </p:nvSpPr>
        <p:spPr bwMode="auto">
          <a:xfrm>
            <a:off x="1951435" y="2882900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0.5</a:t>
            </a:r>
          </a:p>
        </p:txBody>
      </p:sp>
      <p:sp>
        <p:nvSpPr>
          <p:cNvPr id="71714" name="Line 15"/>
          <p:cNvSpPr>
            <a:spLocks noChangeShapeType="1"/>
          </p:cNvSpPr>
          <p:nvPr/>
        </p:nvSpPr>
        <p:spPr bwMode="auto">
          <a:xfrm rot="-5400000">
            <a:off x="2242543" y="3225603"/>
            <a:ext cx="0" cy="41672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15" name="Text Box 11"/>
          <p:cNvSpPr txBox="1">
            <a:spLocks noChangeArrowheads="1"/>
          </p:cNvSpPr>
          <p:nvPr/>
        </p:nvSpPr>
        <p:spPr bwMode="auto">
          <a:xfrm>
            <a:off x="1951435" y="3146425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0.4</a:t>
            </a:r>
          </a:p>
        </p:txBody>
      </p:sp>
      <p:sp>
        <p:nvSpPr>
          <p:cNvPr id="71716" name="Line 15"/>
          <p:cNvSpPr>
            <a:spLocks noChangeShapeType="1"/>
          </p:cNvSpPr>
          <p:nvPr/>
        </p:nvSpPr>
        <p:spPr bwMode="auto">
          <a:xfrm rot="-5400000">
            <a:off x="2242543" y="3489128"/>
            <a:ext cx="0" cy="41672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17" name="Text Box 11"/>
          <p:cNvSpPr txBox="1">
            <a:spLocks noChangeArrowheads="1"/>
          </p:cNvSpPr>
          <p:nvPr/>
        </p:nvSpPr>
        <p:spPr bwMode="auto">
          <a:xfrm>
            <a:off x="1951435" y="3409950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0.3</a:t>
            </a:r>
          </a:p>
        </p:txBody>
      </p:sp>
      <p:sp>
        <p:nvSpPr>
          <p:cNvPr id="71718" name="Line 15"/>
          <p:cNvSpPr>
            <a:spLocks noChangeShapeType="1"/>
          </p:cNvSpPr>
          <p:nvPr/>
        </p:nvSpPr>
        <p:spPr bwMode="auto">
          <a:xfrm rot="-5400000">
            <a:off x="2242543" y="3752653"/>
            <a:ext cx="0" cy="41672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19" name="Text Box 11"/>
          <p:cNvSpPr txBox="1">
            <a:spLocks noChangeArrowheads="1"/>
          </p:cNvSpPr>
          <p:nvPr/>
        </p:nvSpPr>
        <p:spPr bwMode="auto">
          <a:xfrm>
            <a:off x="1951435" y="3673475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0.2</a:t>
            </a:r>
          </a:p>
        </p:txBody>
      </p:sp>
      <p:sp>
        <p:nvSpPr>
          <p:cNvPr id="71720" name="Line 15"/>
          <p:cNvSpPr>
            <a:spLocks noChangeShapeType="1"/>
          </p:cNvSpPr>
          <p:nvPr/>
        </p:nvSpPr>
        <p:spPr bwMode="auto">
          <a:xfrm rot="-5400000">
            <a:off x="2242543" y="4016178"/>
            <a:ext cx="0" cy="41672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21" name="Text Box 11"/>
          <p:cNvSpPr txBox="1">
            <a:spLocks noChangeArrowheads="1"/>
          </p:cNvSpPr>
          <p:nvPr/>
        </p:nvSpPr>
        <p:spPr bwMode="auto">
          <a:xfrm>
            <a:off x="1951435" y="3937000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0.1</a:t>
            </a:r>
          </a:p>
        </p:txBody>
      </p:sp>
      <p:grpSp>
        <p:nvGrpSpPr>
          <p:cNvPr id="71722" name="Group 4"/>
          <p:cNvGrpSpPr>
            <a:grpSpLocks/>
          </p:cNvGrpSpPr>
          <p:nvPr/>
        </p:nvGrpSpPr>
        <p:grpSpPr bwMode="auto">
          <a:xfrm>
            <a:off x="2231231" y="1628775"/>
            <a:ext cx="3682604" cy="1868488"/>
            <a:chOff x="1450924" y="1933239"/>
            <a:chExt cx="4909495" cy="1868366"/>
          </a:xfrm>
        </p:grpSpPr>
        <p:sp>
          <p:nvSpPr>
            <p:cNvPr id="89" name="AutoShape 2"/>
            <p:cNvSpPr>
              <a:spLocks/>
            </p:cNvSpPr>
            <p:nvPr/>
          </p:nvSpPr>
          <p:spPr bwMode="auto">
            <a:xfrm>
              <a:off x="1487432" y="1969750"/>
              <a:ext cx="4836479" cy="17953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1886" y="0"/>
                  </a:lnTo>
                  <a:lnTo>
                    <a:pt x="1886" y="536"/>
                  </a:lnTo>
                  <a:lnTo>
                    <a:pt x="1999" y="536"/>
                  </a:lnTo>
                  <a:lnTo>
                    <a:pt x="1999" y="919"/>
                  </a:lnTo>
                  <a:lnTo>
                    <a:pt x="4268" y="919"/>
                  </a:lnTo>
                  <a:lnTo>
                    <a:pt x="4268" y="1448"/>
                  </a:lnTo>
                  <a:lnTo>
                    <a:pt x="4310" y="1448"/>
                  </a:lnTo>
                  <a:lnTo>
                    <a:pt x="4310" y="1996"/>
                  </a:lnTo>
                  <a:lnTo>
                    <a:pt x="4419" y="1996"/>
                  </a:lnTo>
                  <a:lnTo>
                    <a:pt x="4419" y="2360"/>
                  </a:lnTo>
                  <a:lnTo>
                    <a:pt x="4452" y="2360"/>
                  </a:lnTo>
                  <a:lnTo>
                    <a:pt x="4452" y="2895"/>
                  </a:lnTo>
                  <a:lnTo>
                    <a:pt x="6159" y="2895"/>
                  </a:lnTo>
                  <a:lnTo>
                    <a:pt x="6159" y="3399"/>
                  </a:lnTo>
                  <a:lnTo>
                    <a:pt x="6988" y="3399"/>
                  </a:lnTo>
                  <a:lnTo>
                    <a:pt x="6988" y="3941"/>
                  </a:lnTo>
                  <a:lnTo>
                    <a:pt x="7474" y="3941"/>
                  </a:lnTo>
                  <a:lnTo>
                    <a:pt x="7474" y="4432"/>
                  </a:lnTo>
                  <a:lnTo>
                    <a:pt x="7744" y="4432"/>
                  </a:lnTo>
                  <a:lnTo>
                    <a:pt x="7744" y="4993"/>
                  </a:lnTo>
                  <a:lnTo>
                    <a:pt x="8314" y="4993"/>
                  </a:lnTo>
                  <a:lnTo>
                    <a:pt x="8314" y="5509"/>
                  </a:lnTo>
                  <a:lnTo>
                    <a:pt x="8345" y="5509"/>
                  </a:lnTo>
                  <a:lnTo>
                    <a:pt x="8345" y="6044"/>
                  </a:lnTo>
                  <a:lnTo>
                    <a:pt x="8463" y="6044"/>
                  </a:lnTo>
                  <a:lnTo>
                    <a:pt x="8463" y="6676"/>
                  </a:lnTo>
                  <a:lnTo>
                    <a:pt x="8613" y="6676"/>
                  </a:lnTo>
                  <a:lnTo>
                    <a:pt x="8613" y="7868"/>
                  </a:lnTo>
                  <a:lnTo>
                    <a:pt x="8648" y="7868"/>
                  </a:lnTo>
                  <a:lnTo>
                    <a:pt x="8648" y="9041"/>
                  </a:lnTo>
                  <a:lnTo>
                    <a:pt x="9815" y="9041"/>
                  </a:lnTo>
                  <a:lnTo>
                    <a:pt x="9815" y="9838"/>
                  </a:lnTo>
                  <a:lnTo>
                    <a:pt x="12531" y="9838"/>
                  </a:lnTo>
                  <a:lnTo>
                    <a:pt x="12531" y="10463"/>
                  </a:lnTo>
                  <a:lnTo>
                    <a:pt x="12652" y="10463"/>
                  </a:lnTo>
                  <a:lnTo>
                    <a:pt x="12652" y="11259"/>
                  </a:lnTo>
                  <a:lnTo>
                    <a:pt x="12917" y="11259"/>
                  </a:lnTo>
                  <a:lnTo>
                    <a:pt x="12917" y="12828"/>
                  </a:lnTo>
                  <a:lnTo>
                    <a:pt x="13104" y="12828"/>
                  </a:lnTo>
                  <a:lnTo>
                    <a:pt x="13104" y="14014"/>
                  </a:lnTo>
                  <a:lnTo>
                    <a:pt x="16838" y="14014"/>
                  </a:lnTo>
                  <a:lnTo>
                    <a:pt x="16838" y="15454"/>
                  </a:lnTo>
                  <a:lnTo>
                    <a:pt x="17407" y="15454"/>
                  </a:lnTo>
                  <a:lnTo>
                    <a:pt x="17407" y="18202"/>
                  </a:lnTo>
                  <a:lnTo>
                    <a:pt x="19370" y="18202"/>
                  </a:lnTo>
                  <a:lnTo>
                    <a:pt x="19370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 cmpd="sng">
              <a:solidFill>
                <a:schemeClr val="accent4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eaLnBrk="0" hangingPunct="0">
                <a:defRPr/>
              </a:pPr>
              <a:endParaRPr lang="en-US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71795" name="Group 89"/>
            <p:cNvGrpSpPr>
              <a:grpSpLocks/>
            </p:cNvGrpSpPr>
            <p:nvPr/>
          </p:nvGrpSpPr>
          <p:grpSpPr bwMode="auto">
            <a:xfrm>
              <a:off x="1450924" y="1933239"/>
              <a:ext cx="4909495" cy="1868366"/>
              <a:chOff x="1520825" y="1819275"/>
              <a:chExt cx="7350125" cy="2797175"/>
            </a:xfrm>
          </p:grpSpPr>
          <p:sp>
            <p:nvSpPr>
              <p:cNvPr id="91" name="Line 3"/>
              <p:cNvSpPr>
                <a:spLocks noChangeShapeType="1"/>
              </p:cNvSpPr>
              <p:nvPr/>
            </p:nvSpPr>
            <p:spPr bwMode="auto">
              <a:xfrm rot="10800000" flipH="1">
                <a:off x="1575482" y="1819275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92" name="Line 4"/>
              <p:cNvSpPr>
                <a:spLocks noChangeShapeType="1"/>
              </p:cNvSpPr>
              <p:nvPr/>
            </p:nvSpPr>
            <p:spPr bwMode="auto">
              <a:xfrm>
                <a:off x="1520825" y="1873936"/>
                <a:ext cx="106938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93" name="Line 5"/>
              <p:cNvSpPr>
                <a:spLocks noChangeShapeType="1"/>
              </p:cNvSpPr>
              <p:nvPr/>
            </p:nvSpPr>
            <p:spPr bwMode="auto">
              <a:xfrm rot="10800000" flipH="1">
                <a:off x="1867776" y="1819275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94" name="Line 6"/>
              <p:cNvSpPr>
                <a:spLocks noChangeShapeType="1"/>
              </p:cNvSpPr>
              <p:nvPr/>
            </p:nvSpPr>
            <p:spPr bwMode="auto">
              <a:xfrm>
                <a:off x="1813120" y="1873936"/>
                <a:ext cx="106936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95" name="Line 7"/>
              <p:cNvSpPr>
                <a:spLocks noChangeShapeType="1"/>
              </p:cNvSpPr>
              <p:nvPr/>
            </p:nvSpPr>
            <p:spPr bwMode="auto">
              <a:xfrm rot="10800000" flipH="1">
                <a:off x="2728023" y="1933348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96" name="Line 8"/>
              <p:cNvSpPr>
                <a:spLocks noChangeShapeType="1"/>
              </p:cNvSpPr>
              <p:nvPr/>
            </p:nvSpPr>
            <p:spPr bwMode="auto">
              <a:xfrm>
                <a:off x="2675743" y="1988009"/>
                <a:ext cx="106938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97" name="Line 9"/>
              <p:cNvSpPr>
                <a:spLocks noChangeShapeType="1"/>
              </p:cNvSpPr>
              <p:nvPr/>
            </p:nvSpPr>
            <p:spPr bwMode="auto">
              <a:xfrm rot="10800000" flipH="1">
                <a:off x="2880111" y="1933348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98" name="Line 10"/>
              <p:cNvSpPr>
                <a:spLocks noChangeShapeType="1"/>
              </p:cNvSpPr>
              <p:nvPr/>
            </p:nvSpPr>
            <p:spPr bwMode="auto">
              <a:xfrm>
                <a:off x="2825455" y="1988009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99" name="Line 11"/>
              <p:cNvSpPr>
                <a:spLocks noChangeShapeType="1"/>
              </p:cNvSpPr>
              <p:nvPr/>
            </p:nvSpPr>
            <p:spPr bwMode="auto">
              <a:xfrm rot="10800000" flipH="1">
                <a:off x="2906252" y="1933348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0" name="Line 12"/>
              <p:cNvSpPr>
                <a:spLocks noChangeShapeType="1"/>
              </p:cNvSpPr>
              <p:nvPr/>
            </p:nvSpPr>
            <p:spPr bwMode="auto">
              <a:xfrm>
                <a:off x="2851594" y="1988009"/>
                <a:ext cx="106938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1" name="Line 13"/>
              <p:cNvSpPr>
                <a:spLocks noChangeShapeType="1"/>
              </p:cNvSpPr>
              <p:nvPr/>
            </p:nvSpPr>
            <p:spPr bwMode="auto">
              <a:xfrm rot="10800000" flipH="1">
                <a:off x="3436182" y="2180507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2" name="Line 14"/>
              <p:cNvSpPr>
                <a:spLocks noChangeShapeType="1"/>
              </p:cNvSpPr>
              <p:nvPr/>
            </p:nvSpPr>
            <p:spPr bwMode="auto">
              <a:xfrm>
                <a:off x="3383902" y="2232791"/>
                <a:ext cx="106938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3" name="Line 15"/>
              <p:cNvSpPr>
                <a:spLocks noChangeShapeType="1"/>
              </p:cNvSpPr>
              <p:nvPr/>
            </p:nvSpPr>
            <p:spPr bwMode="auto">
              <a:xfrm rot="10800000" flipH="1">
                <a:off x="3445688" y="2180507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4" name="Line 16"/>
              <p:cNvSpPr>
                <a:spLocks noChangeShapeType="1"/>
              </p:cNvSpPr>
              <p:nvPr/>
            </p:nvSpPr>
            <p:spPr bwMode="auto">
              <a:xfrm>
                <a:off x="3393408" y="2232791"/>
                <a:ext cx="106938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" name="Line 17"/>
              <p:cNvSpPr>
                <a:spLocks noChangeShapeType="1"/>
              </p:cNvSpPr>
              <p:nvPr/>
            </p:nvSpPr>
            <p:spPr bwMode="auto">
              <a:xfrm rot="10800000" flipH="1">
                <a:off x="3752241" y="2242297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6" name="Line 18"/>
              <p:cNvSpPr>
                <a:spLocks noChangeShapeType="1"/>
              </p:cNvSpPr>
              <p:nvPr/>
            </p:nvSpPr>
            <p:spPr bwMode="auto">
              <a:xfrm>
                <a:off x="3699961" y="2296958"/>
                <a:ext cx="106936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7" name="Line 19"/>
              <p:cNvSpPr>
                <a:spLocks noChangeShapeType="1"/>
              </p:cNvSpPr>
              <p:nvPr/>
            </p:nvSpPr>
            <p:spPr bwMode="auto">
              <a:xfrm rot="10800000" flipH="1">
                <a:off x="3980373" y="2308840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8" name="Line 20"/>
              <p:cNvSpPr>
                <a:spLocks noChangeShapeType="1"/>
              </p:cNvSpPr>
              <p:nvPr/>
            </p:nvSpPr>
            <p:spPr bwMode="auto">
              <a:xfrm>
                <a:off x="3928092" y="2363501"/>
                <a:ext cx="106936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9" name="Line 21"/>
              <p:cNvSpPr>
                <a:spLocks noChangeShapeType="1"/>
              </p:cNvSpPr>
              <p:nvPr/>
            </p:nvSpPr>
            <p:spPr bwMode="auto">
              <a:xfrm rot="10800000" flipH="1">
                <a:off x="3989878" y="2308840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0" name="Line 22"/>
              <p:cNvSpPr>
                <a:spLocks noChangeShapeType="1"/>
              </p:cNvSpPr>
              <p:nvPr/>
            </p:nvSpPr>
            <p:spPr bwMode="auto">
              <a:xfrm>
                <a:off x="3937598" y="2363501"/>
                <a:ext cx="106936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1" name="Line 23"/>
              <p:cNvSpPr>
                <a:spLocks noChangeShapeType="1"/>
              </p:cNvSpPr>
              <p:nvPr/>
            </p:nvSpPr>
            <p:spPr bwMode="auto">
              <a:xfrm rot="10800000" flipH="1">
                <a:off x="4210880" y="2439550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2" name="Line 24"/>
              <p:cNvSpPr>
                <a:spLocks noChangeShapeType="1"/>
              </p:cNvSpPr>
              <p:nvPr/>
            </p:nvSpPr>
            <p:spPr bwMode="auto">
              <a:xfrm>
                <a:off x="4153847" y="2496586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3" name="Line 25"/>
              <p:cNvSpPr>
                <a:spLocks noChangeShapeType="1"/>
              </p:cNvSpPr>
              <p:nvPr/>
            </p:nvSpPr>
            <p:spPr bwMode="auto">
              <a:xfrm rot="10800000" flipH="1">
                <a:off x="4372474" y="2572635"/>
                <a:ext cx="0" cy="106943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4" name="Line 26"/>
              <p:cNvSpPr>
                <a:spLocks noChangeShapeType="1"/>
              </p:cNvSpPr>
              <p:nvPr/>
            </p:nvSpPr>
            <p:spPr bwMode="auto">
              <a:xfrm>
                <a:off x="4317818" y="2624919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5" name="Line 27"/>
              <p:cNvSpPr>
                <a:spLocks noChangeShapeType="1"/>
              </p:cNvSpPr>
              <p:nvPr/>
            </p:nvSpPr>
            <p:spPr bwMode="auto">
              <a:xfrm rot="10800000" flipH="1">
                <a:off x="4424754" y="2648684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6" name="Line 28"/>
              <p:cNvSpPr>
                <a:spLocks noChangeShapeType="1"/>
              </p:cNvSpPr>
              <p:nvPr/>
            </p:nvSpPr>
            <p:spPr bwMode="auto">
              <a:xfrm>
                <a:off x="4367721" y="2705721"/>
                <a:ext cx="111690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7" name="Line 29"/>
              <p:cNvSpPr>
                <a:spLocks noChangeShapeType="1"/>
              </p:cNvSpPr>
              <p:nvPr/>
            </p:nvSpPr>
            <p:spPr bwMode="auto">
              <a:xfrm rot="10800000" flipH="1">
                <a:off x="4450895" y="2648684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8" name="Line 30"/>
              <p:cNvSpPr>
                <a:spLocks noChangeShapeType="1"/>
              </p:cNvSpPr>
              <p:nvPr/>
            </p:nvSpPr>
            <p:spPr bwMode="auto">
              <a:xfrm>
                <a:off x="4396237" y="2705721"/>
                <a:ext cx="106938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9" name="Line 31"/>
              <p:cNvSpPr>
                <a:spLocks noChangeShapeType="1"/>
              </p:cNvSpPr>
              <p:nvPr/>
            </p:nvSpPr>
            <p:spPr bwMode="auto">
              <a:xfrm rot="10800000" flipH="1">
                <a:off x="4462776" y="2798405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0" name="Line 32"/>
              <p:cNvSpPr>
                <a:spLocks noChangeShapeType="1"/>
              </p:cNvSpPr>
              <p:nvPr/>
            </p:nvSpPr>
            <p:spPr bwMode="auto">
              <a:xfrm>
                <a:off x="4408120" y="2853066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1" name="Line 33"/>
              <p:cNvSpPr>
                <a:spLocks noChangeShapeType="1"/>
              </p:cNvSpPr>
              <p:nvPr/>
            </p:nvSpPr>
            <p:spPr bwMode="auto">
              <a:xfrm rot="10800000" flipH="1">
                <a:off x="4474658" y="2945750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2" name="Line 34"/>
              <p:cNvSpPr>
                <a:spLocks noChangeShapeType="1"/>
              </p:cNvSpPr>
              <p:nvPr/>
            </p:nvSpPr>
            <p:spPr bwMode="auto">
              <a:xfrm>
                <a:off x="4420001" y="2998033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3" name="Line 35"/>
              <p:cNvSpPr>
                <a:spLocks noChangeShapeType="1"/>
              </p:cNvSpPr>
              <p:nvPr/>
            </p:nvSpPr>
            <p:spPr bwMode="auto">
              <a:xfrm rot="10800000" flipH="1">
                <a:off x="4524562" y="2945750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4" name="Line 36"/>
              <p:cNvSpPr>
                <a:spLocks noChangeShapeType="1"/>
              </p:cNvSpPr>
              <p:nvPr/>
            </p:nvSpPr>
            <p:spPr bwMode="auto">
              <a:xfrm>
                <a:off x="4469906" y="2998033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5" name="Line 37"/>
              <p:cNvSpPr>
                <a:spLocks noChangeShapeType="1"/>
              </p:cNvSpPr>
              <p:nvPr/>
            </p:nvSpPr>
            <p:spPr bwMode="auto">
              <a:xfrm rot="10800000" flipH="1">
                <a:off x="4602983" y="2945750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6" name="Line 38"/>
              <p:cNvSpPr>
                <a:spLocks noChangeShapeType="1"/>
              </p:cNvSpPr>
              <p:nvPr/>
            </p:nvSpPr>
            <p:spPr bwMode="auto">
              <a:xfrm>
                <a:off x="4545950" y="2998033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7" name="Line 39"/>
              <p:cNvSpPr>
                <a:spLocks noChangeShapeType="1"/>
              </p:cNvSpPr>
              <p:nvPr/>
            </p:nvSpPr>
            <p:spPr bwMode="auto">
              <a:xfrm rot="10800000" flipH="1">
                <a:off x="4816856" y="2945750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8" name="Line 40"/>
              <p:cNvSpPr>
                <a:spLocks noChangeShapeType="1"/>
              </p:cNvSpPr>
              <p:nvPr/>
            </p:nvSpPr>
            <p:spPr bwMode="auto">
              <a:xfrm>
                <a:off x="4762199" y="2998033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9" name="Line 41"/>
              <p:cNvSpPr>
                <a:spLocks noChangeShapeType="1"/>
              </p:cNvSpPr>
              <p:nvPr/>
            </p:nvSpPr>
            <p:spPr bwMode="auto">
              <a:xfrm rot="10800000" flipH="1">
                <a:off x="5776911" y="3121613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0" name="Line 42"/>
              <p:cNvSpPr>
                <a:spLocks noChangeShapeType="1"/>
              </p:cNvSpPr>
              <p:nvPr/>
            </p:nvSpPr>
            <p:spPr bwMode="auto">
              <a:xfrm>
                <a:off x="5722254" y="3176274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1" name="Line 43"/>
              <p:cNvSpPr>
                <a:spLocks noChangeShapeType="1"/>
              </p:cNvSpPr>
              <p:nvPr/>
            </p:nvSpPr>
            <p:spPr bwMode="auto">
              <a:xfrm rot="10800000" flipH="1">
                <a:off x="5817309" y="3221427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2" name="Line 44"/>
              <p:cNvSpPr>
                <a:spLocks noChangeShapeType="1"/>
              </p:cNvSpPr>
              <p:nvPr/>
            </p:nvSpPr>
            <p:spPr bwMode="auto">
              <a:xfrm>
                <a:off x="5762653" y="3276088"/>
                <a:ext cx="106936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3" name="Line 45"/>
              <p:cNvSpPr>
                <a:spLocks noChangeShapeType="1"/>
              </p:cNvSpPr>
              <p:nvPr/>
            </p:nvSpPr>
            <p:spPr bwMode="auto">
              <a:xfrm rot="10800000" flipH="1">
                <a:off x="5855331" y="3221427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4" name="Line 46"/>
              <p:cNvSpPr>
                <a:spLocks noChangeShapeType="1"/>
              </p:cNvSpPr>
              <p:nvPr/>
            </p:nvSpPr>
            <p:spPr bwMode="auto">
              <a:xfrm>
                <a:off x="5800675" y="3276088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5" name="Line 47"/>
              <p:cNvSpPr>
                <a:spLocks noChangeShapeType="1"/>
              </p:cNvSpPr>
              <p:nvPr/>
            </p:nvSpPr>
            <p:spPr bwMode="auto">
              <a:xfrm rot="10800000" flipH="1">
                <a:off x="5864836" y="3221427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6" name="Line 48"/>
              <p:cNvSpPr>
                <a:spLocks noChangeShapeType="1"/>
              </p:cNvSpPr>
              <p:nvPr/>
            </p:nvSpPr>
            <p:spPr bwMode="auto">
              <a:xfrm>
                <a:off x="5810181" y="3276088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7" name="Line 49"/>
              <p:cNvSpPr>
                <a:spLocks noChangeShapeType="1"/>
              </p:cNvSpPr>
              <p:nvPr/>
            </p:nvSpPr>
            <p:spPr bwMode="auto">
              <a:xfrm rot="10800000" flipH="1">
                <a:off x="5905235" y="3416302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8" name="Line 50"/>
              <p:cNvSpPr>
                <a:spLocks noChangeShapeType="1"/>
              </p:cNvSpPr>
              <p:nvPr/>
            </p:nvSpPr>
            <p:spPr bwMode="auto">
              <a:xfrm>
                <a:off x="5850578" y="3470963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9" name="Line 51"/>
              <p:cNvSpPr>
                <a:spLocks noChangeShapeType="1"/>
              </p:cNvSpPr>
              <p:nvPr/>
            </p:nvSpPr>
            <p:spPr bwMode="auto">
              <a:xfrm rot="10800000" flipH="1">
                <a:off x="5917117" y="3416302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0" name="Line 52"/>
              <p:cNvSpPr>
                <a:spLocks noChangeShapeType="1"/>
              </p:cNvSpPr>
              <p:nvPr/>
            </p:nvSpPr>
            <p:spPr bwMode="auto">
              <a:xfrm>
                <a:off x="5860084" y="3470963"/>
                <a:ext cx="111690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1" name="Line 53"/>
              <p:cNvSpPr>
                <a:spLocks noChangeShapeType="1"/>
              </p:cNvSpPr>
              <p:nvPr/>
            </p:nvSpPr>
            <p:spPr bwMode="auto">
              <a:xfrm rot="10800000" flipH="1">
                <a:off x="6157131" y="3563647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2" name="Line 54"/>
              <p:cNvSpPr>
                <a:spLocks noChangeShapeType="1"/>
              </p:cNvSpPr>
              <p:nvPr/>
            </p:nvSpPr>
            <p:spPr bwMode="auto">
              <a:xfrm>
                <a:off x="6104851" y="3618308"/>
                <a:ext cx="106936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3" name="Line 55"/>
              <p:cNvSpPr>
                <a:spLocks noChangeShapeType="1"/>
              </p:cNvSpPr>
              <p:nvPr/>
            </p:nvSpPr>
            <p:spPr bwMode="auto">
              <a:xfrm rot="10800000" flipH="1">
                <a:off x="6195153" y="3563647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4" name="Line 56"/>
              <p:cNvSpPr>
                <a:spLocks noChangeShapeType="1"/>
              </p:cNvSpPr>
              <p:nvPr/>
            </p:nvSpPr>
            <p:spPr bwMode="auto">
              <a:xfrm>
                <a:off x="6140496" y="3618308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5" name="Line 57"/>
              <p:cNvSpPr>
                <a:spLocks noChangeShapeType="1"/>
              </p:cNvSpPr>
              <p:nvPr/>
            </p:nvSpPr>
            <p:spPr bwMode="auto">
              <a:xfrm rot="10800000" flipH="1">
                <a:off x="6387639" y="3563647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6" name="Line 58"/>
              <p:cNvSpPr>
                <a:spLocks noChangeShapeType="1"/>
              </p:cNvSpPr>
              <p:nvPr/>
            </p:nvSpPr>
            <p:spPr bwMode="auto">
              <a:xfrm>
                <a:off x="6332983" y="3618308"/>
                <a:ext cx="106936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7" name="Line 59"/>
              <p:cNvSpPr>
                <a:spLocks noChangeShapeType="1"/>
              </p:cNvSpPr>
              <p:nvPr/>
            </p:nvSpPr>
            <p:spPr bwMode="auto">
              <a:xfrm rot="10800000" flipH="1">
                <a:off x="6979356" y="3563647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8" name="Line 60"/>
              <p:cNvSpPr>
                <a:spLocks noChangeShapeType="1"/>
              </p:cNvSpPr>
              <p:nvPr/>
            </p:nvSpPr>
            <p:spPr bwMode="auto">
              <a:xfrm>
                <a:off x="6927076" y="3618308"/>
                <a:ext cx="106936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9" name="Line 61"/>
              <p:cNvSpPr>
                <a:spLocks noChangeShapeType="1"/>
              </p:cNvSpPr>
              <p:nvPr/>
            </p:nvSpPr>
            <p:spPr bwMode="auto">
              <a:xfrm rot="10800000" flipH="1">
                <a:off x="7297791" y="3744263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0" name="Line 62"/>
              <p:cNvSpPr>
                <a:spLocks noChangeShapeType="1"/>
              </p:cNvSpPr>
              <p:nvPr/>
            </p:nvSpPr>
            <p:spPr bwMode="auto">
              <a:xfrm>
                <a:off x="7243133" y="3796547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1" name="Line 63"/>
              <p:cNvSpPr>
                <a:spLocks noChangeShapeType="1"/>
              </p:cNvSpPr>
              <p:nvPr/>
            </p:nvSpPr>
            <p:spPr bwMode="auto">
              <a:xfrm rot="10800000" flipH="1">
                <a:off x="7309672" y="3744263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2" name="Line 64"/>
              <p:cNvSpPr>
                <a:spLocks noChangeShapeType="1"/>
              </p:cNvSpPr>
              <p:nvPr/>
            </p:nvSpPr>
            <p:spPr bwMode="auto">
              <a:xfrm>
                <a:off x="7252639" y="3796547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3" name="Line 65"/>
              <p:cNvSpPr>
                <a:spLocks noChangeShapeType="1"/>
              </p:cNvSpPr>
              <p:nvPr/>
            </p:nvSpPr>
            <p:spPr bwMode="auto">
              <a:xfrm rot="10800000" flipH="1">
                <a:off x="7352446" y="3744263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4" name="Line 66"/>
              <p:cNvSpPr>
                <a:spLocks noChangeShapeType="1"/>
              </p:cNvSpPr>
              <p:nvPr/>
            </p:nvSpPr>
            <p:spPr bwMode="auto">
              <a:xfrm>
                <a:off x="7297791" y="3796547"/>
                <a:ext cx="106936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5" name="Line 67"/>
              <p:cNvSpPr>
                <a:spLocks noChangeShapeType="1"/>
              </p:cNvSpPr>
              <p:nvPr/>
            </p:nvSpPr>
            <p:spPr bwMode="auto">
              <a:xfrm rot="10800000" flipH="1">
                <a:off x="7361952" y="3744263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6" name="Line 68"/>
              <p:cNvSpPr>
                <a:spLocks noChangeShapeType="1"/>
              </p:cNvSpPr>
              <p:nvPr/>
            </p:nvSpPr>
            <p:spPr bwMode="auto">
              <a:xfrm>
                <a:off x="7309672" y="3796547"/>
                <a:ext cx="106938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7" name="Line 69"/>
              <p:cNvSpPr>
                <a:spLocks noChangeShapeType="1"/>
              </p:cNvSpPr>
              <p:nvPr/>
            </p:nvSpPr>
            <p:spPr bwMode="auto">
              <a:xfrm rot="10800000" flipH="1">
                <a:off x="7461760" y="4084108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8" name="Line 70"/>
              <p:cNvSpPr>
                <a:spLocks noChangeShapeType="1"/>
              </p:cNvSpPr>
              <p:nvPr/>
            </p:nvSpPr>
            <p:spPr bwMode="auto">
              <a:xfrm>
                <a:off x="7407104" y="4141144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9" name="Line 71"/>
              <p:cNvSpPr>
                <a:spLocks noChangeShapeType="1"/>
              </p:cNvSpPr>
              <p:nvPr/>
            </p:nvSpPr>
            <p:spPr bwMode="auto">
              <a:xfrm rot="10800000" flipH="1">
                <a:off x="8676087" y="4509505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60" name="Line 72"/>
              <p:cNvSpPr>
                <a:spLocks noChangeShapeType="1"/>
              </p:cNvSpPr>
              <p:nvPr/>
            </p:nvSpPr>
            <p:spPr bwMode="auto">
              <a:xfrm>
                <a:off x="8621430" y="4561789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61" name="Line 73"/>
              <p:cNvSpPr>
                <a:spLocks noChangeShapeType="1"/>
              </p:cNvSpPr>
              <p:nvPr/>
            </p:nvSpPr>
            <p:spPr bwMode="auto">
              <a:xfrm rot="10800000" flipH="1">
                <a:off x="8766390" y="4509505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62" name="Line 74"/>
              <p:cNvSpPr>
                <a:spLocks noChangeShapeType="1"/>
              </p:cNvSpPr>
              <p:nvPr/>
            </p:nvSpPr>
            <p:spPr bwMode="auto">
              <a:xfrm>
                <a:off x="8711732" y="4561789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63" name="Line 75"/>
              <p:cNvSpPr>
                <a:spLocks noChangeShapeType="1"/>
              </p:cNvSpPr>
              <p:nvPr/>
            </p:nvSpPr>
            <p:spPr bwMode="auto">
              <a:xfrm rot="10800000" flipH="1">
                <a:off x="8816293" y="4509505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64" name="Line 76"/>
              <p:cNvSpPr>
                <a:spLocks noChangeShapeType="1"/>
              </p:cNvSpPr>
              <p:nvPr/>
            </p:nvSpPr>
            <p:spPr bwMode="auto">
              <a:xfrm>
                <a:off x="8761637" y="4561789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</p:grpSp>
      <p:grpSp>
        <p:nvGrpSpPr>
          <p:cNvPr id="71723" name="Group 7"/>
          <p:cNvGrpSpPr>
            <a:grpSpLocks/>
          </p:cNvGrpSpPr>
          <p:nvPr/>
        </p:nvGrpSpPr>
        <p:grpSpPr bwMode="auto">
          <a:xfrm>
            <a:off x="2258617" y="1663700"/>
            <a:ext cx="2925365" cy="2400300"/>
            <a:chOff x="1486976" y="1969291"/>
            <a:chExt cx="3901087" cy="2399609"/>
          </a:xfrm>
        </p:grpSpPr>
        <p:sp>
          <p:nvSpPr>
            <p:cNvPr id="71764" name="AutoShape 116"/>
            <p:cNvSpPr>
              <a:spLocks/>
            </p:cNvSpPr>
            <p:nvPr/>
          </p:nvSpPr>
          <p:spPr bwMode="auto">
            <a:xfrm>
              <a:off x="1486976" y="1969291"/>
              <a:ext cx="3863974" cy="2362496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2147483647 w 21600"/>
                <a:gd name="T17" fmla="*/ 2147483647 h 21600"/>
                <a:gd name="T18" fmla="*/ 2147483647 w 21600"/>
                <a:gd name="T19" fmla="*/ 2147483647 h 21600"/>
                <a:gd name="T20" fmla="*/ 2147483647 w 21600"/>
                <a:gd name="T21" fmla="*/ 2147483647 h 21600"/>
                <a:gd name="T22" fmla="*/ 2147483647 w 21600"/>
                <a:gd name="T23" fmla="*/ 2147483647 h 21600"/>
                <a:gd name="T24" fmla="*/ 2147483647 w 21600"/>
                <a:gd name="T25" fmla="*/ 2147483647 h 21600"/>
                <a:gd name="T26" fmla="*/ 2147483647 w 21600"/>
                <a:gd name="T27" fmla="*/ 2147483647 h 21600"/>
                <a:gd name="T28" fmla="*/ 2147483647 w 21600"/>
                <a:gd name="T29" fmla="*/ 2147483647 h 21600"/>
                <a:gd name="T30" fmla="*/ 2147483647 w 21600"/>
                <a:gd name="T31" fmla="*/ 2147483647 h 21600"/>
                <a:gd name="T32" fmla="*/ 2147483647 w 21600"/>
                <a:gd name="T33" fmla="*/ 2147483647 h 21600"/>
                <a:gd name="T34" fmla="*/ 2147483647 w 21600"/>
                <a:gd name="T35" fmla="*/ 2147483647 h 21600"/>
                <a:gd name="T36" fmla="*/ 2147483647 w 21600"/>
                <a:gd name="T37" fmla="*/ 2147483647 h 21600"/>
                <a:gd name="T38" fmla="*/ 2147483647 w 21600"/>
                <a:gd name="T39" fmla="*/ 2147483647 h 21600"/>
                <a:gd name="T40" fmla="*/ 2147483647 w 21600"/>
                <a:gd name="T41" fmla="*/ 2147483647 h 21600"/>
                <a:gd name="T42" fmla="*/ 2147483647 w 21600"/>
                <a:gd name="T43" fmla="*/ 2147483647 h 21600"/>
                <a:gd name="T44" fmla="*/ 2147483647 w 21600"/>
                <a:gd name="T45" fmla="*/ 2147483647 h 21600"/>
                <a:gd name="T46" fmla="*/ 2147483647 w 21600"/>
                <a:gd name="T47" fmla="*/ 2147483647 h 21600"/>
                <a:gd name="T48" fmla="*/ 2147483647 w 21600"/>
                <a:gd name="T49" fmla="*/ 2147483647 h 21600"/>
                <a:gd name="T50" fmla="*/ 2147483647 w 21600"/>
                <a:gd name="T51" fmla="*/ 2147483647 h 21600"/>
                <a:gd name="T52" fmla="*/ 2147483647 w 21600"/>
                <a:gd name="T53" fmla="*/ 2147483647 h 21600"/>
                <a:gd name="T54" fmla="*/ 2147483647 w 21600"/>
                <a:gd name="T55" fmla="*/ 2147483647 h 21600"/>
                <a:gd name="T56" fmla="*/ 2147483647 w 21600"/>
                <a:gd name="T57" fmla="*/ 2147483647 h 21600"/>
                <a:gd name="T58" fmla="*/ 2147483647 w 21600"/>
                <a:gd name="T59" fmla="*/ 2147483647 h 21600"/>
                <a:gd name="T60" fmla="*/ 2147483647 w 21600"/>
                <a:gd name="T61" fmla="*/ 2147483647 h 21600"/>
                <a:gd name="T62" fmla="*/ 2147483647 w 21600"/>
                <a:gd name="T63" fmla="*/ 2147483647 h 21600"/>
                <a:gd name="T64" fmla="*/ 2147483647 w 21600"/>
                <a:gd name="T65" fmla="*/ 2147483647 h 21600"/>
                <a:gd name="T66" fmla="*/ 2147483647 w 21600"/>
                <a:gd name="T67" fmla="*/ 2147483647 h 21600"/>
                <a:gd name="T68" fmla="*/ 2147483647 w 21600"/>
                <a:gd name="T69" fmla="*/ 2147483647 h 21600"/>
                <a:gd name="T70" fmla="*/ 2147483647 w 21600"/>
                <a:gd name="T71" fmla="*/ 2147483647 h 21600"/>
                <a:gd name="T72" fmla="*/ 2147483647 w 21600"/>
                <a:gd name="T73" fmla="*/ 2147483647 h 21600"/>
                <a:gd name="T74" fmla="*/ 2147483647 w 21600"/>
                <a:gd name="T75" fmla="*/ 2147483647 h 21600"/>
                <a:gd name="T76" fmla="*/ 2147483647 w 21600"/>
                <a:gd name="T77" fmla="*/ 2147483647 h 21600"/>
                <a:gd name="T78" fmla="*/ 2147483647 w 21600"/>
                <a:gd name="T79" fmla="*/ 2147483647 h 21600"/>
                <a:gd name="T80" fmla="*/ 2147483647 w 21600"/>
                <a:gd name="T81" fmla="*/ 2147483647 h 216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1600"/>
                <a:gd name="T124" fmla="*/ 0 h 21600"/>
                <a:gd name="T125" fmla="*/ 21600 w 21600"/>
                <a:gd name="T126" fmla="*/ 21600 h 2160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1600" h="21600">
                  <a:moveTo>
                    <a:pt x="0" y="0"/>
                  </a:moveTo>
                  <a:lnTo>
                    <a:pt x="2270" y="0"/>
                  </a:lnTo>
                  <a:lnTo>
                    <a:pt x="2270" y="411"/>
                  </a:lnTo>
                  <a:lnTo>
                    <a:pt x="2737" y="411"/>
                  </a:lnTo>
                  <a:lnTo>
                    <a:pt x="2737" y="803"/>
                  </a:lnTo>
                  <a:lnTo>
                    <a:pt x="3216" y="803"/>
                  </a:lnTo>
                  <a:lnTo>
                    <a:pt x="3216" y="1588"/>
                  </a:lnTo>
                  <a:lnTo>
                    <a:pt x="3355" y="1588"/>
                  </a:lnTo>
                  <a:lnTo>
                    <a:pt x="3355" y="2004"/>
                  </a:lnTo>
                  <a:lnTo>
                    <a:pt x="4070" y="2004"/>
                  </a:lnTo>
                  <a:lnTo>
                    <a:pt x="4070" y="2509"/>
                  </a:lnTo>
                  <a:lnTo>
                    <a:pt x="4161" y="2509"/>
                  </a:lnTo>
                  <a:lnTo>
                    <a:pt x="4161" y="2792"/>
                  </a:lnTo>
                  <a:lnTo>
                    <a:pt x="4298" y="2792"/>
                  </a:lnTo>
                  <a:lnTo>
                    <a:pt x="4298" y="3193"/>
                  </a:lnTo>
                  <a:lnTo>
                    <a:pt x="4820" y="3193"/>
                  </a:lnTo>
                  <a:lnTo>
                    <a:pt x="4820" y="4084"/>
                  </a:lnTo>
                  <a:lnTo>
                    <a:pt x="5006" y="4084"/>
                  </a:lnTo>
                  <a:lnTo>
                    <a:pt x="5006" y="4883"/>
                  </a:lnTo>
                  <a:lnTo>
                    <a:pt x="5202" y="4883"/>
                  </a:lnTo>
                  <a:lnTo>
                    <a:pt x="5202" y="5281"/>
                  </a:lnTo>
                  <a:lnTo>
                    <a:pt x="5339" y="5281"/>
                  </a:lnTo>
                  <a:lnTo>
                    <a:pt x="5339" y="5674"/>
                  </a:lnTo>
                  <a:lnTo>
                    <a:pt x="5391" y="5674"/>
                  </a:lnTo>
                  <a:lnTo>
                    <a:pt x="5391" y="6971"/>
                  </a:lnTo>
                  <a:lnTo>
                    <a:pt x="5442" y="6971"/>
                  </a:lnTo>
                  <a:lnTo>
                    <a:pt x="5442" y="7770"/>
                  </a:lnTo>
                  <a:lnTo>
                    <a:pt x="5580" y="7770"/>
                  </a:lnTo>
                  <a:lnTo>
                    <a:pt x="5580" y="8266"/>
                  </a:lnTo>
                  <a:lnTo>
                    <a:pt x="5769" y="8266"/>
                  </a:lnTo>
                  <a:lnTo>
                    <a:pt x="5769" y="9052"/>
                  </a:lnTo>
                  <a:lnTo>
                    <a:pt x="7187" y="9052"/>
                  </a:lnTo>
                  <a:lnTo>
                    <a:pt x="7187" y="9460"/>
                  </a:lnTo>
                  <a:lnTo>
                    <a:pt x="7613" y="9460"/>
                  </a:lnTo>
                  <a:lnTo>
                    <a:pt x="7613" y="9960"/>
                  </a:lnTo>
                  <a:lnTo>
                    <a:pt x="8087" y="9960"/>
                  </a:lnTo>
                  <a:lnTo>
                    <a:pt x="8087" y="10512"/>
                  </a:lnTo>
                  <a:lnTo>
                    <a:pt x="8128" y="10512"/>
                  </a:lnTo>
                  <a:lnTo>
                    <a:pt x="8128" y="10746"/>
                  </a:lnTo>
                  <a:lnTo>
                    <a:pt x="8323" y="10746"/>
                  </a:lnTo>
                  <a:lnTo>
                    <a:pt x="8323" y="11249"/>
                  </a:lnTo>
                  <a:lnTo>
                    <a:pt x="8463" y="11249"/>
                  </a:lnTo>
                  <a:lnTo>
                    <a:pt x="8463" y="12041"/>
                  </a:lnTo>
                  <a:lnTo>
                    <a:pt x="8604" y="12041"/>
                  </a:lnTo>
                  <a:lnTo>
                    <a:pt x="8604" y="12544"/>
                  </a:lnTo>
                  <a:lnTo>
                    <a:pt x="8837" y="12544"/>
                  </a:lnTo>
                  <a:lnTo>
                    <a:pt x="8837" y="12946"/>
                  </a:lnTo>
                  <a:lnTo>
                    <a:pt x="9410" y="12946"/>
                  </a:lnTo>
                  <a:lnTo>
                    <a:pt x="9410" y="13439"/>
                  </a:lnTo>
                  <a:lnTo>
                    <a:pt x="9835" y="13439"/>
                  </a:lnTo>
                  <a:lnTo>
                    <a:pt x="9835" y="13939"/>
                  </a:lnTo>
                  <a:lnTo>
                    <a:pt x="9879" y="13939"/>
                  </a:lnTo>
                  <a:lnTo>
                    <a:pt x="9879" y="14484"/>
                  </a:lnTo>
                  <a:lnTo>
                    <a:pt x="9925" y="14484"/>
                  </a:lnTo>
                  <a:lnTo>
                    <a:pt x="9925" y="14941"/>
                  </a:lnTo>
                  <a:lnTo>
                    <a:pt x="10580" y="14941"/>
                  </a:lnTo>
                  <a:lnTo>
                    <a:pt x="10580" y="15428"/>
                  </a:lnTo>
                  <a:lnTo>
                    <a:pt x="10776" y="15428"/>
                  </a:lnTo>
                  <a:lnTo>
                    <a:pt x="10776" y="15836"/>
                  </a:lnTo>
                  <a:lnTo>
                    <a:pt x="10822" y="15836"/>
                  </a:lnTo>
                  <a:lnTo>
                    <a:pt x="10822" y="16420"/>
                  </a:lnTo>
                  <a:lnTo>
                    <a:pt x="12100" y="16420"/>
                  </a:lnTo>
                  <a:lnTo>
                    <a:pt x="12100" y="17023"/>
                  </a:lnTo>
                  <a:lnTo>
                    <a:pt x="13335" y="17023"/>
                  </a:lnTo>
                  <a:lnTo>
                    <a:pt x="13335" y="17621"/>
                  </a:lnTo>
                  <a:lnTo>
                    <a:pt x="14181" y="17621"/>
                  </a:lnTo>
                  <a:lnTo>
                    <a:pt x="14181" y="18210"/>
                  </a:lnTo>
                  <a:lnTo>
                    <a:pt x="14937" y="18210"/>
                  </a:lnTo>
                  <a:lnTo>
                    <a:pt x="14937" y="18815"/>
                  </a:lnTo>
                  <a:lnTo>
                    <a:pt x="15788" y="18815"/>
                  </a:lnTo>
                  <a:lnTo>
                    <a:pt x="15788" y="19015"/>
                  </a:lnTo>
                  <a:lnTo>
                    <a:pt x="15880" y="19015"/>
                  </a:lnTo>
                  <a:lnTo>
                    <a:pt x="15880" y="19410"/>
                  </a:lnTo>
                  <a:lnTo>
                    <a:pt x="16172" y="19410"/>
                  </a:lnTo>
                  <a:lnTo>
                    <a:pt x="16172" y="20104"/>
                  </a:lnTo>
                  <a:lnTo>
                    <a:pt x="16308" y="20104"/>
                  </a:lnTo>
                  <a:lnTo>
                    <a:pt x="16308" y="20712"/>
                  </a:lnTo>
                  <a:lnTo>
                    <a:pt x="16920" y="20712"/>
                  </a:lnTo>
                  <a:lnTo>
                    <a:pt x="16920" y="20909"/>
                  </a:lnTo>
                  <a:lnTo>
                    <a:pt x="16968" y="20909"/>
                  </a:lnTo>
                  <a:lnTo>
                    <a:pt x="16968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71765" name="Group 207"/>
            <p:cNvGrpSpPr>
              <a:grpSpLocks/>
            </p:cNvGrpSpPr>
            <p:nvPr/>
          </p:nvGrpSpPr>
          <p:grpSpPr bwMode="auto">
            <a:xfrm>
              <a:off x="2288613" y="2282099"/>
              <a:ext cx="3099450" cy="2086801"/>
              <a:chOff x="2774950" y="2341563"/>
              <a:chExt cx="4640263" cy="3124200"/>
            </a:xfrm>
          </p:grpSpPr>
          <p:sp>
            <p:nvSpPr>
              <p:cNvPr id="71766" name="Line 117"/>
              <p:cNvSpPr>
                <a:spLocks noChangeShapeType="1"/>
              </p:cNvSpPr>
              <p:nvPr/>
            </p:nvSpPr>
            <p:spPr bwMode="auto">
              <a:xfrm rot="10800000" flipH="1">
                <a:off x="2830513" y="2341563"/>
                <a:ext cx="0" cy="107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67" name="Line 118"/>
              <p:cNvSpPr>
                <a:spLocks noChangeShapeType="1"/>
              </p:cNvSpPr>
              <p:nvPr/>
            </p:nvSpPr>
            <p:spPr bwMode="auto">
              <a:xfrm>
                <a:off x="2774950" y="2395538"/>
                <a:ext cx="10953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68" name="Line 119"/>
              <p:cNvSpPr>
                <a:spLocks noChangeShapeType="1"/>
              </p:cNvSpPr>
              <p:nvPr/>
            </p:nvSpPr>
            <p:spPr bwMode="auto">
              <a:xfrm rot="10800000" flipH="1">
                <a:off x="3005138" y="2747963"/>
                <a:ext cx="0" cy="107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69" name="Line 120"/>
              <p:cNvSpPr>
                <a:spLocks noChangeShapeType="1"/>
              </p:cNvSpPr>
              <p:nvPr/>
            </p:nvSpPr>
            <p:spPr bwMode="auto">
              <a:xfrm>
                <a:off x="2951163" y="2801938"/>
                <a:ext cx="10795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70" name="Line 121"/>
              <p:cNvSpPr>
                <a:spLocks noChangeShapeType="1"/>
              </p:cNvSpPr>
              <p:nvPr/>
            </p:nvSpPr>
            <p:spPr bwMode="auto">
              <a:xfrm rot="10800000" flipH="1">
                <a:off x="3033713" y="3092450"/>
                <a:ext cx="0" cy="107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71" name="Line 122"/>
              <p:cNvSpPr>
                <a:spLocks noChangeShapeType="1"/>
              </p:cNvSpPr>
              <p:nvPr/>
            </p:nvSpPr>
            <p:spPr bwMode="auto">
              <a:xfrm>
                <a:off x="2978150" y="3146425"/>
                <a:ext cx="10953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72" name="Line 123"/>
              <p:cNvSpPr>
                <a:spLocks noChangeShapeType="1"/>
              </p:cNvSpPr>
              <p:nvPr/>
            </p:nvSpPr>
            <p:spPr bwMode="auto">
              <a:xfrm rot="10800000" flipH="1">
                <a:off x="3930650" y="3873500"/>
                <a:ext cx="0" cy="107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73" name="Line 124"/>
              <p:cNvSpPr>
                <a:spLocks noChangeShapeType="1"/>
              </p:cNvSpPr>
              <p:nvPr/>
            </p:nvSpPr>
            <p:spPr bwMode="auto">
              <a:xfrm>
                <a:off x="3876675" y="3927475"/>
                <a:ext cx="10795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74" name="Line 125"/>
              <p:cNvSpPr>
                <a:spLocks noChangeShapeType="1"/>
              </p:cNvSpPr>
              <p:nvPr/>
            </p:nvSpPr>
            <p:spPr bwMode="auto">
              <a:xfrm rot="10800000" flipH="1">
                <a:off x="3943350" y="3940175"/>
                <a:ext cx="0" cy="107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75" name="Line 126"/>
              <p:cNvSpPr>
                <a:spLocks noChangeShapeType="1"/>
              </p:cNvSpPr>
              <p:nvPr/>
            </p:nvSpPr>
            <p:spPr bwMode="auto">
              <a:xfrm>
                <a:off x="3887788" y="3994150"/>
                <a:ext cx="109537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76" name="Line 127"/>
              <p:cNvSpPr>
                <a:spLocks noChangeShapeType="1"/>
              </p:cNvSpPr>
              <p:nvPr/>
            </p:nvSpPr>
            <p:spPr bwMode="auto">
              <a:xfrm rot="10800000" flipH="1">
                <a:off x="4081463" y="3940175"/>
                <a:ext cx="0" cy="107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77" name="Line 128"/>
              <p:cNvSpPr>
                <a:spLocks noChangeShapeType="1"/>
              </p:cNvSpPr>
              <p:nvPr/>
            </p:nvSpPr>
            <p:spPr bwMode="auto">
              <a:xfrm>
                <a:off x="4027488" y="3994150"/>
                <a:ext cx="10795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78" name="Line 129"/>
              <p:cNvSpPr>
                <a:spLocks noChangeShapeType="1"/>
              </p:cNvSpPr>
              <p:nvPr/>
            </p:nvSpPr>
            <p:spPr bwMode="auto">
              <a:xfrm rot="10800000" flipH="1">
                <a:off x="4449763" y="4346575"/>
                <a:ext cx="0" cy="107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79" name="Line 130"/>
              <p:cNvSpPr>
                <a:spLocks noChangeShapeType="1"/>
              </p:cNvSpPr>
              <p:nvPr/>
            </p:nvSpPr>
            <p:spPr bwMode="auto">
              <a:xfrm>
                <a:off x="4395788" y="4400550"/>
                <a:ext cx="10795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80" name="Line 131"/>
              <p:cNvSpPr>
                <a:spLocks noChangeShapeType="1"/>
              </p:cNvSpPr>
              <p:nvPr/>
            </p:nvSpPr>
            <p:spPr bwMode="auto">
              <a:xfrm rot="10800000" flipH="1">
                <a:off x="4473575" y="4508500"/>
                <a:ext cx="0" cy="107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81" name="Line 132"/>
              <p:cNvSpPr>
                <a:spLocks noChangeShapeType="1"/>
              </p:cNvSpPr>
              <p:nvPr/>
            </p:nvSpPr>
            <p:spPr bwMode="auto">
              <a:xfrm>
                <a:off x="4419600" y="4562475"/>
                <a:ext cx="10795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82" name="Line 133"/>
              <p:cNvSpPr>
                <a:spLocks noChangeShapeType="1"/>
              </p:cNvSpPr>
              <p:nvPr/>
            </p:nvSpPr>
            <p:spPr bwMode="auto">
              <a:xfrm rot="10800000" flipH="1">
                <a:off x="4500563" y="4508500"/>
                <a:ext cx="0" cy="107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83" name="Line 134"/>
              <p:cNvSpPr>
                <a:spLocks noChangeShapeType="1"/>
              </p:cNvSpPr>
              <p:nvPr/>
            </p:nvSpPr>
            <p:spPr bwMode="auto">
              <a:xfrm>
                <a:off x="4446588" y="4562475"/>
                <a:ext cx="10795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84" name="Line 135"/>
              <p:cNvSpPr>
                <a:spLocks noChangeShapeType="1"/>
              </p:cNvSpPr>
              <p:nvPr/>
            </p:nvSpPr>
            <p:spPr bwMode="auto">
              <a:xfrm rot="10800000" flipH="1">
                <a:off x="5829300" y="4997450"/>
                <a:ext cx="0" cy="10953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85" name="Line 136"/>
              <p:cNvSpPr>
                <a:spLocks noChangeShapeType="1"/>
              </p:cNvSpPr>
              <p:nvPr/>
            </p:nvSpPr>
            <p:spPr bwMode="auto">
              <a:xfrm>
                <a:off x="5775325" y="5053013"/>
                <a:ext cx="10795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86" name="Line 137"/>
              <p:cNvSpPr>
                <a:spLocks noChangeShapeType="1"/>
              </p:cNvSpPr>
              <p:nvPr/>
            </p:nvSpPr>
            <p:spPr bwMode="auto">
              <a:xfrm rot="10800000" flipH="1">
                <a:off x="6107113" y="5211763"/>
                <a:ext cx="0" cy="107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87" name="Line 138"/>
              <p:cNvSpPr>
                <a:spLocks noChangeShapeType="1"/>
              </p:cNvSpPr>
              <p:nvPr/>
            </p:nvSpPr>
            <p:spPr bwMode="auto">
              <a:xfrm>
                <a:off x="6053138" y="5265738"/>
                <a:ext cx="10795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88" name="Line 139"/>
              <p:cNvSpPr>
                <a:spLocks noChangeShapeType="1"/>
              </p:cNvSpPr>
              <p:nvPr/>
            </p:nvSpPr>
            <p:spPr bwMode="auto">
              <a:xfrm rot="10800000" flipH="1">
                <a:off x="6259513" y="5356225"/>
                <a:ext cx="0" cy="10953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89" name="Line 140"/>
              <p:cNvSpPr>
                <a:spLocks noChangeShapeType="1"/>
              </p:cNvSpPr>
              <p:nvPr/>
            </p:nvSpPr>
            <p:spPr bwMode="auto">
              <a:xfrm>
                <a:off x="6203950" y="5410200"/>
                <a:ext cx="109538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90" name="Line 141"/>
              <p:cNvSpPr>
                <a:spLocks noChangeShapeType="1"/>
              </p:cNvSpPr>
              <p:nvPr/>
            </p:nvSpPr>
            <p:spPr bwMode="auto">
              <a:xfrm rot="10800000" flipH="1">
                <a:off x="6602413" y="5356225"/>
                <a:ext cx="0" cy="10953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91" name="Line 142"/>
              <p:cNvSpPr>
                <a:spLocks noChangeShapeType="1"/>
              </p:cNvSpPr>
              <p:nvPr/>
            </p:nvSpPr>
            <p:spPr bwMode="auto">
              <a:xfrm>
                <a:off x="6548438" y="5410200"/>
                <a:ext cx="107950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92" name="Line 143"/>
              <p:cNvSpPr>
                <a:spLocks noChangeShapeType="1"/>
              </p:cNvSpPr>
              <p:nvPr/>
            </p:nvSpPr>
            <p:spPr bwMode="auto">
              <a:xfrm rot="10800000" flipH="1">
                <a:off x="7361238" y="5356225"/>
                <a:ext cx="0" cy="10953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93" name="Line 144"/>
              <p:cNvSpPr>
                <a:spLocks noChangeShapeType="1"/>
              </p:cNvSpPr>
              <p:nvPr/>
            </p:nvSpPr>
            <p:spPr bwMode="auto">
              <a:xfrm>
                <a:off x="7307263" y="5416550"/>
                <a:ext cx="107950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71725" name="TextBox 54"/>
          <p:cNvSpPr txBox="1">
            <a:spLocks/>
          </p:cNvSpPr>
          <p:nvPr/>
        </p:nvSpPr>
        <p:spPr bwMode="auto">
          <a:xfrm>
            <a:off x="2512218" y="3479800"/>
            <a:ext cx="1320404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205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205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205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900" b="1" dirty="0" err="1">
                <a:cs typeface="Arial" pitchFamily="34" charset="0"/>
              </a:rPr>
              <a:t>Olaparib</a:t>
            </a:r>
            <a:r>
              <a:rPr lang="en-GB" altLang="en-US" sz="900" b="1" dirty="0">
                <a:cs typeface="Arial" pitchFamily="34" charset="0"/>
              </a:rPr>
              <a:t> </a:t>
            </a:r>
            <a:r>
              <a:rPr lang="en-GB" altLang="en-US" sz="900" b="1" dirty="0" err="1">
                <a:cs typeface="Arial" pitchFamily="34" charset="0"/>
              </a:rPr>
              <a:t>BRCAm</a:t>
            </a:r>
            <a:endParaRPr lang="en-US" altLang="en-US" sz="900" b="1" dirty="0">
              <a:cs typeface="Arial" pitchFamily="34" charset="0"/>
            </a:endParaRPr>
          </a:p>
        </p:txBody>
      </p:sp>
      <p:sp>
        <p:nvSpPr>
          <p:cNvPr id="71726" name="TextBox 54"/>
          <p:cNvSpPr txBox="1">
            <a:spLocks/>
          </p:cNvSpPr>
          <p:nvPr/>
        </p:nvSpPr>
        <p:spPr bwMode="auto">
          <a:xfrm>
            <a:off x="2513411" y="3659188"/>
            <a:ext cx="1321594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205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205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205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900" b="1">
                <a:cs typeface="Arial" pitchFamily="34" charset="0"/>
              </a:rPr>
              <a:t>Placebo BRCAm</a:t>
            </a:r>
            <a:endParaRPr lang="en-US" altLang="en-US" sz="900" b="1">
              <a:cs typeface="Arial" pitchFamily="34" charset="0"/>
            </a:endParaRPr>
          </a:p>
        </p:txBody>
      </p:sp>
      <p:sp>
        <p:nvSpPr>
          <p:cNvPr id="71727" name="Line 38"/>
          <p:cNvSpPr>
            <a:spLocks noChangeShapeType="1"/>
          </p:cNvSpPr>
          <p:nvPr/>
        </p:nvSpPr>
        <p:spPr bwMode="auto">
          <a:xfrm flipH="1">
            <a:off x="2327672" y="3567113"/>
            <a:ext cx="132159" cy="0"/>
          </a:xfrm>
          <a:prstGeom prst="line">
            <a:avLst/>
          </a:prstGeom>
          <a:noFill/>
          <a:ln w="25400">
            <a:solidFill>
              <a:srgbClr val="CB366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28" name="Line 38"/>
          <p:cNvSpPr>
            <a:spLocks noChangeShapeType="1"/>
          </p:cNvSpPr>
          <p:nvPr/>
        </p:nvSpPr>
        <p:spPr bwMode="auto">
          <a:xfrm flipH="1">
            <a:off x="2322910" y="3743325"/>
            <a:ext cx="13215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02525" y="5204937"/>
            <a:ext cx="6267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Highest benefit in patients with BRCA mutated tumors</a:t>
            </a:r>
          </a:p>
        </p:txBody>
      </p:sp>
    </p:spTree>
    <p:extLst>
      <p:ext uri="{BB962C8B-B14F-4D97-AF65-F5344CB8AC3E}">
        <p14:creationId xmlns:p14="http://schemas.microsoft.com/office/powerpoint/2010/main" val="1245438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E0190-BF4E-E547-BBB6-E96A9EB5B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0805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PARP Inhibitors in BRCA Mutated Tumors </a:t>
            </a:r>
            <a:br>
              <a:rPr lang="en-US" sz="3200" dirty="0"/>
            </a:br>
            <a:r>
              <a:rPr lang="en-US" sz="3200" dirty="0"/>
              <a:t>FIRST LINE SOLO1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8FD32-9B78-FF4A-9F31-A9CBC8B7D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Line 25">
            <a:extLst>
              <a:ext uri="{FF2B5EF4-FFF2-40B4-BE49-F238E27FC236}">
                <a16:creationId xmlns:a16="http://schemas.microsoft.com/office/drawing/2014/main" id="{88E19609-7CB2-1D4C-9C47-D8E665E6EC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0421" y="2198882"/>
            <a:ext cx="700879" cy="858102"/>
          </a:xfrm>
          <a:prstGeom prst="line">
            <a:avLst/>
          </a:prstGeom>
          <a:noFill/>
          <a:ln w="38100">
            <a:solidFill>
              <a:srgbClr val="FF66CC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26">
            <a:extLst>
              <a:ext uri="{FF2B5EF4-FFF2-40B4-BE49-F238E27FC236}">
                <a16:creationId xmlns:a16="http://schemas.microsoft.com/office/drawing/2014/main" id="{CD13009D-3173-7948-832C-1371E62C07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0420" y="3738345"/>
            <a:ext cx="700880" cy="898221"/>
          </a:xfrm>
          <a:prstGeom prst="line">
            <a:avLst/>
          </a:prstGeom>
          <a:noFill/>
          <a:ln w="38100">
            <a:solidFill>
              <a:srgbClr val="FF66CC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1F425FE5-FF12-704E-874C-AA2486E1C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6795" y="1388140"/>
            <a:ext cx="1532335" cy="868362"/>
          </a:xfrm>
          <a:prstGeom prst="rect">
            <a:avLst/>
          </a:prstGeom>
          <a:solidFill>
            <a:srgbClr val="FFCC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" rIns="180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rgbClr val="000066"/>
                </a:solidFill>
              </a:rPr>
              <a:t>Olaparib </a:t>
            </a:r>
            <a:br>
              <a:rPr lang="en-GB" altLang="en-US" sz="1600" b="1" dirty="0">
                <a:solidFill>
                  <a:srgbClr val="000066"/>
                </a:solidFill>
              </a:rPr>
            </a:br>
            <a:r>
              <a:rPr lang="en-GB" altLang="en-US" sz="1600" b="1" dirty="0">
                <a:solidFill>
                  <a:srgbClr val="000066"/>
                </a:solidFill>
              </a:rPr>
              <a:t>300 mg po bid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41054869-B553-D04C-869A-D8D7F01CF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4039" y="4636566"/>
            <a:ext cx="1532334" cy="817563"/>
          </a:xfrm>
          <a:prstGeom prst="rect">
            <a:avLst/>
          </a:prstGeom>
          <a:solidFill>
            <a:srgbClr val="93FFFF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" rIns="180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rgbClr val="000066"/>
                </a:solidFill>
              </a:rPr>
              <a:t>Placebo</a:t>
            </a:r>
            <a:br>
              <a:rPr lang="en-GB" altLang="en-US" sz="1600" b="1" dirty="0">
                <a:solidFill>
                  <a:srgbClr val="000066"/>
                </a:solidFill>
              </a:rPr>
            </a:br>
            <a:r>
              <a:rPr lang="en-GB" altLang="en-US" sz="1600" b="1" dirty="0">
                <a:solidFill>
                  <a:srgbClr val="000066"/>
                </a:solidFill>
              </a:rPr>
              <a:t>po bid</a:t>
            </a:r>
          </a:p>
        </p:txBody>
      </p:sp>
      <p:sp>
        <p:nvSpPr>
          <p:cNvPr id="13" name="Text Box 39">
            <a:extLst>
              <a:ext uri="{FF2B5EF4-FFF2-40B4-BE49-F238E27FC236}">
                <a16:creationId xmlns:a16="http://schemas.microsoft.com/office/drawing/2014/main" id="{E678D2A3-B60C-C748-A00A-A5017AE3D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9130" y="2610217"/>
            <a:ext cx="1808140" cy="144655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GB" sz="1600" b="1" dirty="0">
              <a:solidFill>
                <a:schemeClr val="accent4">
                  <a:lumMod val="40000"/>
                  <a:lumOff val="60000"/>
                </a:schemeClr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GB" sz="1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charset="0"/>
              </a:rPr>
              <a:t>Treatment </a:t>
            </a:r>
          </a:p>
          <a:p>
            <a:pPr algn="ctr">
              <a:spcBef>
                <a:spcPct val="50000"/>
              </a:spcBef>
              <a:defRPr/>
            </a:pPr>
            <a:r>
              <a:rPr lang="en-GB" sz="1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charset="0"/>
              </a:rPr>
              <a:t>for 2 years</a:t>
            </a:r>
          </a:p>
          <a:p>
            <a:pPr algn="ctr">
              <a:spcBef>
                <a:spcPct val="50000"/>
              </a:spcBef>
              <a:defRPr/>
            </a:pPr>
            <a:endParaRPr lang="en-GB" sz="1600" b="1" dirty="0">
              <a:solidFill>
                <a:schemeClr val="accent4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748CED-2A54-F445-828F-C21DAD1BEE4B}"/>
              </a:ext>
            </a:extLst>
          </p:cNvPr>
          <p:cNvSpPr txBox="1"/>
          <p:nvPr/>
        </p:nvSpPr>
        <p:spPr>
          <a:xfrm>
            <a:off x="1946128" y="3092014"/>
            <a:ext cx="1754732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Platinum </a:t>
            </a:r>
          </a:p>
          <a:p>
            <a:r>
              <a:rPr lang="en-US" b="1" dirty="0"/>
              <a:t>based therapy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573CFB-A54B-E147-B992-9C81BB09AEF4}"/>
              </a:ext>
            </a:extLst>
          </p:cNvPr>
          <p:cNvSpPr txBox="1"/>
          <p:nvPr/>
        </p:nvSpPr>
        <p:spPr>
          <a:xfrm>
            <a:off x="136061" y="3230513"/>
            <a:ext cx="90986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Surgery</a:t>
            </a:r>
          </a:p>
        </p:txBody>
      </p:sp>
      <p:sp>
        <p:nvSpPr>
          <p:cNvPr id="16" name="Line 25">
            <a:extLst>
              <a:ext uri="{FF2B5EF4-FFF2-40B4-BE49-F238E27FC236}">
                <a16:creationId xmlns:a16="http://schemas.microsoft.com/office/drawing/2014/main" id="{6EC414E8-8778-1248-B359-181437167D7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0483" y="3429000"/>
            <a:ext cx="805645" cy="8235"/>
          </a:xfrm>
          <a:prstGeom prst="line">
            <a:avLst/>
          </a:prstGeom>
          <a:noFill/>
          <a:ln w="38100">
            <a:solidFill>
              <a:srgbClr val="FF66CC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1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F7C67-348B-F04C-BBC5-2216B1959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8300" y="160337"/>
            <a:ext cx="9880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PARP Inhibitors in BRCA Mutated Tumors </a:t>
            </a:r>
            <a:br>
              <a:rPr lang="en-US" sz="3200" dirty="0"/>
            </a:br>
            <a:r>
              <a:rPr lang="en-US" sz="3200" dirty="0"/>
              <a:t>FIRST LINE SOLO1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A2F46-3705-714A-AD41-015065DFD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C4A5D8-055C-7F4E-9094-667E4A772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584"/>
          <a:stretch/>
        </p:blipFill>
        <p:spPr>
          <a:xfrm>
            <a:off x="858571" y="1592396"/>
            <a:ext cx="7653174" cy="41610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95F7ED-6882-D647-B2CD-0B2DB035F135}"/>
              </a:ext>
            </a:extLst>
          </p:cNvPr>
          <p:cNvSpPr txBox="1"/>
          <p:nvPr/>
        </p:nvSpPr>
        <p:spPr>
          <a:xfrm>
            <a:off x="2590801" y="5753430"/>
            <a:ext cx="365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Is a cure possible?</a:t>
            </a:r>
          </a:p>
        </p:txBody>
      </p:sp>
    </p:spTree>
    <p:extLst>
      <p:ext uri="{BB962C8B-B14F-4D97-AF65-F5344CB8AC3E}">
        <p14:creationId xmlns:p14="http://schemas.microsoft.com/office/powerpoint/2010/main" val="519969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16506-A53C-F947-8B8B-63159DC3D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will respond to </a:t>
            </a:r>
            <a:r>
              <a:rPr lang="en-US" dirty="0" err="1"/>
              <a:t>PARPi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F7063-C832-9E4E-84D3-4530E64D6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1282700"/>
            <a:ext cx="8356600" cy="4525963"/>
          </a:xfrm>
        </p:spPr>
        <p:txBody>
          <a:bodyPr>
            <a:normAutofit/>
          </a:bodyPr>
          <a:lstStyle/>
          <a:p>
            <a:r>
              <a:rPr lang="en-US" dirty="0"/>
              <a:t>Tumors with BRCA 1,2 mutations</a:t>
            </a:r>
          </a:p>
          <a:p>
            <a:r>
              <a:rPr lang="en-US" dirty="0"/>
              <a:t>Other mutations in genes that regulate DNA damage response</a:t>
            </a:r>
          </a:p>
          <a:p>
            <a:r>
              <a:rPr lang="en-US" dirty="0"/>
              <a:t>Tumors with epigenetic changes in genes that control DNA repair (BRCA1, MLH1 methylation)</a:t>
            </a:r>
          </a:p>
          <a:p>
            <a:r>
              <a:rPr lang="en-US" dirty="0"/>
              <a:t>HR Deficient tumors</a:t>
            </a:r>
          </a:p>
          <a:p>
            <a:r>
              <a:rPr lang="en-US" dirty="0"/>
              <a:t>Platinum sensitive tumors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CA4F9-C6E9-764D-99D5-65E618B8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15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2807B-2007-B54C-9BAD-5037F2B36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mutations (BRCA, RAD51) that make tumors resistant</a:t>
            </a:r>
          </a:p>
          <a:p>
            <a:r>
              <a:rPr lang="en-US" dirty="0"/>
              <a:t>Upregulation of growth pathways that stimulate cancer cell growth (e.g. </a:t>
            </a:r>
            <a:r>
              <a:rPr lang="en-US" dirty="0" err="1"/>
              <a:t>Wnt</a:t>
            </a:r>
            <a:r>
              <a:rPr lang="en-US" dirty="0"/>
              <a:t>)</a:t>
            </a:r>
          </a:p>
          <a:p>
            <a:r>
              <a:rPr lang="en-US" dirty="0"/>
              <a:t>Loss of DNA repair mechanisms (</a:t>
            </a:r>
            <a:r>
              <a:rPr lang="en-US" dirty="0" err="1"/>
              <a:t>Sheldin</a:t>
            </a:r>
            <a:r>
              <a:rPr lang="en-US" dirty="0"/>
              <a:t>, PTIP).</a:t>
            </a:r>
          </a:p>
          <a:p>
            <a:r>
              <a:rPr lang="en-US" dirty="0"/>
              <a:t>Drug efflux</a:t>
            </a:r>
          </a:p>
          <a:p>
            <a:r>
              <a:rPr lang="en-US" dirty="0">
                <a:highlight>
                  <a:srgbClr val="00FFFF"/>
                </a:highlight>
              </a:rPr>
              <a:t>Area of outmost interest for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FCBCB-AE44-C148-9FEA-4A8E27B9D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0B55CD-926F-D445-9A26-6BE2EE23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does not respond to PARP inhibitors?</a:t>
            </a:r>
          </a:p>
        </p:txBody>
      </p:sp>
    </p:spTree>
    <p:extLst>
      <p:ext uri="{BB962C8B-B14F-4D97-AF65-F5344CB8AC3E}">
        <p14:creationId xmlns:p14="http://schemas.microsoft.com/office/powerpoint/2010/main" val="1570778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65A54-A6A3-5044-B742-765F3E26B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does not respond to PARP inhibitors?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FF8952-3740-6F4E-A05B-26E3142C6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D5E54DF2-85A2-B043-8920-09E420E49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52" y="1438278"/>
            <a:ext cx="7547148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 Box 1">
            <a:extLst>
              <a:ext uri="{FF2B5EF4-FFF2-40B4-BE49-F238E27FC236}">
                <a16:creationId xmlns:a16="http://schemas.microsoft.com/office/drawing/2014/main" id="{99C5B75F-4906-744F-891A-FA6251B72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5564189"/>
            <a:ext cx="758507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n-GB" sz="1600" b="1" dirty="0">
                <a:latin typeface="Arial" charset="0"/>
              </a:rPr>
              <a:t>Samples from individual with germline BRCA2 5193delC mutation demonstrating a secondary somatic mutation restoring BRCA2 in ovarian carcinoma.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A39473E6-43EC-7549-9C9A-4D7CC1960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3562" y="6583362"/>
            <a:ext cx="3498850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n-GB" sz="1200" b="1" dirty="0">
                <a:solidFill>
                  <a:schemeClr val="bg1"/>
                </a:solidFill>
                <a:latin typeface="Arial" charset="0"/>
              </a:rPr>
              <a:t>Norquist B et al. JCO 2011;29:3008-3015</a:t>
            </a:r>
          </a:p>
        </p:txBody>
      </p:sp>
    </p:spTree>
    <p:extLst>
      <p:ext uri="{BB962C8B-B14F-4D97-AF65-F5344CB8AC3E}">
        <p14:creationId xmlns:p14="http://schemas.microsoft.com/office/powerpoint/2010/main" val="515517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97841"/>
          </a:xfrm>
        </p:spPr>
        <p:txBody>
          <a:bodyPr/>
          <a:lstStyle/>
          <a:p>
            <a:r>
              <a:rPr lang="en-US" b="1" dirty="0"/>
              <a:t>The news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750" y="1224400"/>
            <a:ext cx="8890000" cy="48208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Moment of celebration</a:t>
            </a:r>
            <a:r>
              <a:rPr lang="en-US" dirty="0"/>
              <a:t>!—these approvals follow a long drought period(&gt;20 years)</a:t>
            </a:r>
          </a:p>
          <a:p>
            <a:pPr marL="0" indent="0">
              <a:buNone/>
            </a:pPr>
            <a:r>
              <a:rPr lang="en-US" dirty="0"/>
              <a:t>	-1995: liposomal </a:t>
            </a:r>
            <a:r>
              <a:rPr lang="en-US" dirty="0" err="1"/>
              <a:t>doxorubycin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-1996: </a:t>
            </a:r>
            <a:r>
              <a:rPr lang="en-US" dirty="0" err="1"/>
              <a:t>topotecan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-2006: gemcitabine</a:t>
            </a:r>
          </a:p>
          <a:p>
            <a:r>
              <a:rPr lang="en-US" dirty="0"/>
              <a:t>The new drug approvals follow </a:t>
            </a:r>
            <a:r>
              <a:rPr lang="en-US" b="1" dirty="0"/>
              <a:t>decades of basic science and clinical research</a:t>
            </a:r>
            <a:r>
              <a:rPr lang="en-US" dirty="0"/>
              <a:t>.</a:t>
            </a:r>
          </a:p>
          <a:p>
            <a:r>
              <a:rPr lang="en-US" b="1" dirty="0"/>
              <a:t>Long way forward!</a:t>
            </a:r>
          </a:p>
          <a:p>
            <a:pPr marL="349250" lvl="1" indent="0">
              <a:buNone/>
            </a:pPr>
            <a:r>
              <a:rPr lang="en-US" b="1" dirty="0"/>
              <a:t>	-</a:t>
            </a:r>
            <a:r>
              <a:rPr lang="en-US" dirty="0"/>
              <a:t>Bring these discoveries to upfront treatment of ovarian cancer!</a:t>
            </a:r>
          </a:p>
          <a:p>
            <a:pPr marL="349250" lvl="1" indent="0">
              <a:buNone/>
            </a:pPr>
            <a:r>
              <a:rPr lang="en-US" dirty="0"/>
              <a:t>	-Find a cure.</a:t>
            </a:r>
          </a:p>
          <a:p>
            <a:pPr marL="349250" lvl="1" indent="0">
              <a:buNone/>
            </a:pPr>
            <a:r>
              <a:rPr lang="en-US" dirty="0"/>
              <a:t>	-Find new pathways to target refractory, resistant tumors.</a:t>
            </a:r>
          </a:p>
        </p:txBody>
      </p:sp>
    </p:spTree>
    <p:extLst>
      <p:ext uri="{BB962C8B-B14F-4D97-AF65-F5344CB8AC3E}">
        <p14:creationId xmlns:p14="http://schemas.microsoft.com/office/powerpoint/2010/main" val="1521747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3AE89-5EE4-FA60-7011-1D8F27B61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Folate receptor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C1120B-255F-6147-C5FE-75C6672D6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D3AA70-7C8F-0D6D-0D3D-2265600EB3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8" b="62534"/>
          <a:stretch/>
        </p:blipFill>
        <p:spPr>
          <a:xfrm>
            <a:off x="41486" y="1915885"/>
            <a:ext cx="9061027" cy="37156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E83185-C96F-82ED-86E7-65B4CEE0A5EF}"/>
              </a:ext>
            </a:extLst>
          </p:cNvPr>
          <p:cNvSpPr txBox="1"/>
          <p:nvPr/>
        </p:nvSpPr>
        <p:spPr>
          <a:xfrm>
            <a:off x="5965371" y="5945124"/>
            <a:ext cx="2860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Bax</a:t>
            </a:r>
            <a:r>
              <a:rPr lang="en-US" dirty="0"/>
              <a:t>, British J of Cancer, 2022</a:t>
            </a:r>
          </a:p>
        </p:txBody>
      </p:sp>
    </p:spTree>
    <p:extLst>
      <p:ext uri="{BB962C8B-B14F-4D97-AF65-F5344CB8AC3E}">
        <p14:creationId xmlns:p14="http://schemas.microsoft.com/office/powerpoint/2010/main" val="5737136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F9EE9-FA9A-AAC3-2B0C-6A9A07C8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3651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Folate receptor alpha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6B2C9-4A07-3657-C9C9-E3C479921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8F269-B1E8-82C4-D9EC-92F363D9D2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20" t="39655"/>
          <a:stretch/>
        </p:blipFill>
        <p:spPr>
          <a:xfrm>
            <a:off x="2931886" y="704144"/>
            <a:ext cx="3621314" cy="6017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EBF741-A055-FD4A-C315-940E24848D29}"/>
              </a:ext>
            </a:extLst>
          </p:cNvPr>
          <p:cNvSpPr txBox="1"/>
          <p:nvPr/>
        </p:nvSpPr>
        <p:spPr>
          <a:xfrm>
            <a:off x="6901543" y="5710019"/>
            <a:ext cx="2242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Bax</a:t>
            </a:r>
            <a:r>
              <a:rPr lang="en-US" dirty="0"/>
              <a:t>, British J of Cancer, 2022</a:t>
            </a:r>
          </a:p>
        </p:txBody>
      </p:sp>
    </p:spTree>
    <p:extLst>
      <p:ext uri="{BB962C8B-B14F-4D97-AF65-F5344CB8AC3E}">
        <p14:creationId xmlns:p14="http://schemas.microsoft.com/office/powerpoint/2010/main" val="895301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417D18-90EB-806A-50E2-0B7D318AF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026" name="Picture 2" descr="Illustration showing how Elahere works">
            <a:extLst>
              <a:ext uri="{FF2B5EF4-FFF2-40B4-BE49-F238E27FC236}">
                <a16:creationId xmlns:a16="http://schemas.microsoft.com/office/drawing/2014/main" id="{203792E9-BA44-4C91-3BA5-E8A669897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8450"/>
            <a:ext cx="9144000" cy="3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51E3EC-9EC9-72F0-02CE-8DD3FBFB6B7E}"/>
              </a:ext>
            </a:extLst>
          </p:cNvPr>
          <p:cNvSpPr txBox="1"/>
          <p:nvPr/>
        </p:nvSpPr>
        <p:spPr>
          <a:xfrm>
            <a:off x="1545370" y="136525"/>
            <a:ext cx="60532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0" dirty="0" err="1">
                <a:solidFill>
                  <a:srgbClr val="4A4A4A"/>
                </a:solidFill>
                <a:effectLst/>
                <a:latin typeface="Montserrat" pitchFamily="2" charset="77"/>
              </a:rPr>
              <a:t>Mirvetuximab</a:t>
            </a:r>
            <a:r>
              <a:rPr lang="en-US" sz="3200" b="1" i="0" dirty="0">
                <a:solidFill>
                  <a:srgbClr val="4A4A4A"/>
                </a:solidFill>
                <a:effectLst/>
                <a:latin typeface="Montserrat" pitchFamily="2" charset="77"/>
              </a:rPr>
              <a:t> </a:t>
            </a:r>
            <a:r>
              <a:rPr lang="en-US" sz="3200" b="1" i="0" dirty="0" err="1">
                <a:solidFill>
                  <a:srgbClr val="4A4A4A"/>
                </a:solidFill>
                <a:effectLst/>
                <a:latin typeface="Montserrat" pitchFamily="2" charset="77"/>
              </a:rPr>
              <a:t>soravtansine</a:t>
            </a:r>
            <a:endParaRPr lang="en-US" sz="3200" b="1" i="0" dirty="0">
              <a:solidFill>
                <a:srgbClr val="4A4A4A"/>
              </a:solidFill>
              <a:effectLst/>
              <a:latin typeface="Montserrat" pitchFamily="2" charset="77"/>
            </a:endParaRPr>
          </a:p>
          <a:p>
            <a:r>
              <a:rPr lang="en-US" sz="3200" b="1" dirty="0"/>
              <a:t>—Mechanism of action</a:t>
            </a:r>
          </a:p>
        </p:txBody>
      </p:sp>
    </p:spTree>
    <p:extLst>
      <p:ext uri="{BB962C8B-B14F-4D97-AF65-F5344CB8AC3E}">
        <p14:creationId xmlns:p14="http://schemas.microsoft.com/office/powerpoint/2010/main" val="34974434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D2D94C-4AAC-3A56-A749-120E40386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2E2980-2455-FA80-B3C6-24CF9019988D}"/>
              </a:ext>
            </a:extLst>
          </p:cNvPr>
          <p:cNvSpPr txBox="1"/>
          <p:nvPr/>
        </p:nvSpPr>
        <p:spPr>
          <a:xfrm>
            <a:off x="2184400" y="308206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 err="1">
                <a:solidFill>
                  <a:srgbClr val="4A4A4A"/>
                </a:solidFill>
                <a:effectLst/>
                <a:latin typeface="Montserrat" pitchFamily="2" charset="77"/>
              </a:rPr>
              <a:t>Mirvetuximab</a:t>
            </a:r>
            <a:r>
              <a:rPr lang="en-US" sz="2400" b="1" i="0" dirty="0">
                <a:solidFill>
                  <a:srgbClr val="4A4A4A"/>
                </a:solidFill>
                <a:effectLst/>
                <a:latin typeface="Montserrat" pitchFamily="2" charset="77"/>
              </a:rPr>
              <a:t> </a:t>
            </a:r>
            <a:r>
              <a:rPr lang="en-US" sz="2400" b="1" i="0" dirty="0" err="1">
                <a:solidFill>
                  <a:srgbClr val="4A4A4A"/>
                </a:solidFill>
                <a:effectLst/>
                <a:latin typeface="Montserrat" pitchFamily="2" charset="77"/>
              </a:rPr>
              <a:t>soravtansine</a:t>
            </a:r>
            <a:endParaRPr lang="en-US" sz="2400" b="1" i="0" dirty="0">
              <a:solidFill>
                <a:srgbClr val="4A4A4A"/>
              </a:solidFill>
              <a:effectLst/>
              <a:latin typeface="Montserrat" pitchFamily="2" charset="77"/>
            </a:endParaRPr>
          </a:p>
          <a:p>
            <a:pPr algn="ctr"/>
            <a:r>
              <a:rPr lang="en-US" sz="2400" b="1" dirty="0"/>
              <a:t>Clinical Activity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1E5F2FF-6F37-8036-410E-B79EE6798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8" y="1227084"/>
            <a:ext cx="8962463" cy="504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53974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60C91-7F01-C1CD-64C5-D210565D2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905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Cyclin E Overexpression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755364-D669-1988-898F-E7E588395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7BBC0DD5-F6C4-5CF7-0BB6-80EF83AF88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3" t="41419" r="58543" b="11074"/>
          <a:stretch/>
        </p:blipFill>
        <p:spPr>
          <a:xfrm>
            <a:off x="3164114" y="1520325"/>
            <a:ext cx="5522686" cy="4609487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360D523-C11B-C848-B663-87DECAE3C857}"/>
              </a:ext>
            </a:extLst>
          </p:cNvPr>
          <p:cNvSpPr/>
          <p:nvPr/>
        </p:nvSpPr>
        <p:spPr>
          <a:xfrm>
            <a:off x="6052457" y="4325257"/>
            <a:ext cx="2634343" cy="12337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937C66-5739-3760-E0AB-4CCCDA0647E0}"/>
              </a:ext>
            </a:extLst>
          </p:cNvPr>
          <p:cNvSpPr txBox="1"/>
          <p:nvPr/>
        </p:nvSpPr>
        <p:spPr>
          <a:xfrm>
            <a:off x="102680" y="1161597"/>
            <a:ext cx="3013967" cy="16312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Cyclin E overexpression</a:t>
            </a:r>
          </a:p>
          <a:p>
            <a:endParaRPr lang="en-US" sz="2000" dirty="0"/>
          </a:p>
          <a:p>
            <a:r>
              <a:rPr lang="en-US" sz="2000" dirty="0"/>
              <a:t>-in 10% of ovarian cancers</a:t>
            </a:r>
          </a:p>
          <a:p>
            <a:r>
              <a:rPr lang="en-US" sz="2000" dirty="0"/>
              <a:t>-aggressive cancers</a:t>
            </a:r>
          </a:p>
          <a:p>
            <a:r>
              <a:rPr lang="en-US" sz="2000" dirty="0"/>
              <a:t>-resistant to chemotherapy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AA8B72-2FB9-2FF7-B32D-2FF41BDD703D}"/>
              </a:ext>
            </a:extLst>
          </p:cNvPr>
          <p:cNvSpPr txBox="1"/>
          <p:nvPr/>
        </p:nvSpPr>
        <p:spPr>
          <a:xfrm>
            <a:off x="183047" y="3954696"/>
            <a:ext cx="2727607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Testing of new agents that block CDK2</a:t>
            </a: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3A6CD58C-6341-AEEE-B69F-43003F0A3DFD}"/>
              </a:ext>
            </a:extLst>
          </p:cNvPr>
          <p:cNvSpPr/>
          <p:nvPr/>
        </p:nvSpPr>
        <p:spPr>
          <a:xfrm>
            <a:off x="1233714" y="2902857"/>
            <a:ext cx="542863" cy="103051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3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Immunotherapy:</a:t>
            </a:r>
            <a:br>
              <a:rPr lang="en-US" sz="3600" dirty="0"/>
            </a:br>
            <a:r>
              <a:rPr lang="en-US" sz="3200" dirty="0"/>
              <a:t>How does the immune system work?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125" y="1756469"/>
            <a:ext cx="5877406" cy="409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341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does the immune system work?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4994" b="4994"/>
          <a:stretch>
            <a:fillRect/>
          </a:stretch>
        </p:blipFill>
        <p:spPr>
          <a:xfrm>
            <a:off x="443440" y="1862667"/>
            <a:ext cx="8222563" cy="4440768"/>
          </a:xfrm>
        </p:spPr>
      </p:pic>
    </p:spTree>
    <p:extLst>
      <p:ext uri="{BB962C8B-B14F-4D97-AF65-F5344CB8AC3E}">
        <p14:creationId xmlns:p14="http://schemas.microsoft.com/office/powerpoint/2010/main" val="30375444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488892" cy="1336956"/>
          </a:xfrm>
        </p:spPr>
        <p:txBody>
          <a:bodyPr/>
          <a:lstStyle/>
          <a:p>
            <a:r>
              <a:rPr lang="en-US" sz="3600" dirty="0"/>
              <a:t>Mechanism by which tumor cells evade the immune system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349" b="8349"/>
          <a:stretch>
            <a:fillRect/>
          </a:stretch>
        </p:blipFill>
        <p:spPr>
          <a:xfrm>
            <a:off x="1260934" y="2206171"/>
            <a:ext cx="7214200" cy="3896180"/>
          </a:xfrm>
        </p:spPr>
      </p:pic>
    </p:spTree>
    <p:extLst>
      <p:ext uri="{BB962C8B-B14F-4D97-AF65-F5344CB8AC3E}">
        <p14:creationId xmlns:p14="http://schemas.microsoft.com/office/powerpoint/2010/main" val="17867715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unblock anti-tumor immunity: </a:t>
            </a:r>
            <a:r>
              <a:rPr lang="en-US" b="1" dirty="0"/>
              <a:t>Anti-PD1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5081" r="5081"/>
          <a:stretch>
            <a:fillRect/>
          </a:stretch>
        </p:blipFill>
        <p:spPr>
          <a:xfrm>
            <a:off x="1143000" y="1619250"/>
            <a:ext cx="6887634" cy="3902902"/>
          </a:xfrm>
        </p:spPr>
      </p:pic>
      <p:sp>
        <p:nvSpPr>
          <p:cNvPr id="5" name="TextBox 4"/>
          <p:cNvSpPr txBox="1"/>
          <p:nvPr/>
        </p:nvSpPr>
        <p:spPr>
          <a:xfrm>
            <a:off x="208843" y="5680900"/>
            <a:ext cx="8733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Examples: </a:t>
            </a:r>
            <a:r>
              <a:rPr lang="en-US" dirty="0" err="1"/>
              <a:t>Pembrolizumab</a:t>
            </a:r>
            <a:r>
              <a:rPr lang="en-US" dirty="0"/>
              <a:t>  approved for lung cancer, melanoma, renal cancer,</a:t>
            </a:r>
          </a:p>
          <a:p>
            <a:r>
              <a:rPr lang="en-US" dirty="0"/>
              <a:t>                 </a:t>
            </a:r>
            <a:r>
              <a:rPr lang="en-US" dirty="0" err="1"/>
              <a:t>Nivolumab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8209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unblock anti-cancer immunity anti-PDL1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3212" r="3212"/>
          <a:stretch>
            <a:fillRect/>
          </a:stretch>
        </p:blipFill>
        <p:spPr>
          <a:xfrm>
            <a:off x="1068917" y="1673124"/>
            <a:ext cx="7289800" cy="3937009"/>
          </a:xfrm>
        </p:spPr>
      </p:pic>
      <p:sp>
        <p:nvSpPr>
          <p:cNvPr id="5" name="TextBox 4"/>
          <p:cNvSpPr txBox="1"/>
          <p:nvPr/>
        </p:nvSpPr>
        <p:spPr>
          <a:xfrm>
            <a:off x="1316415" y="5610133"/>
            <a:ext cx="7293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Examples: pembrolizumab or </a:t>
            </a:r>
            <a:r>
              <a:rPr lang="en-US" dirty="0" err="1"/>
              <a:t>dastalimab</a:t>
            </a:r>
            <a:r>
              <a:rPr lang="en-US" dirty="0"/>
              <a:t> —approved for endometrial cancer</a:t>
            </a:r>
          </a:p>
        </p:txBody>
      </p:sp>
    </p:spTree>
    <p:extLst>
      <p:ext uri="{BB962C8B-B14F-4D97-AF65-F5344CB8AC3E}">
        <p14:creationId xmlns:p14="http://schemas.microsoft.com/office/powerpoint/2010/main" val="3221252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141069"/>
            <a:ext cx="8594725" cy="1336956"/>
          </a:xfrm>
        </p:spPr>
        <p:txBody>
          <a:bodyPr>
            <a:normAutofit fontScale="90000"/>
          </a:bodyPr>
          <a:lstStyle/>
          <a:p>
            <a:r>
              <a:rPr lang="en-US" dirty="0"/>
              <a:t>A change in the course of the disease—longer survival!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992333"/>
            <a:ext cx="4157423" cy="3722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7" t="6788" b="13602"/>
          <a:stretch/>
        </p:blipFill>
        <p:spPr bwMode="auto">
          <a:xfrm>
            <a:off x="4589195" y="2249714"/>
            <a:ext cx="4392483" cy="3465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44343" y="2126343"/>
            <a:ext cx="2537334" cy="109582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CTX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78089" y="345116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CTX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91632" y="3297274"/>
            <a:ext cx="2069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CTX + Targeted agent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84401" y="2897870"/>
            <a:ext cx="1478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CTX1 vs. CTX2</a:t>
            </a:r>
          </a:p>
        </p:txBody>
      </p:sp>
    </p:spTree>
    <p:extLst>
      <p:ext uri="{BB962C8B-B14F-4D97-AF65-F5344CB8AC3E}">
        <p14:creationId xmlns:p14="http://schemas.microsoft.com/office/powerpoint/2010/main" val="26063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929" b="12929"/>
          <a:stretch>
            <a:fillRect/>
          </a:stretch>
        </p:blipFill>
        <p:spPr>
          <a:xfrm>
            <a:off x="0" y="1135640"/>
            <a:ext cx="8765286" cy="4733877"/>
          </a:xfrm>
        </p:spPr>
      </p:pic>
      <p:sp>
        <p:nvSpPr>
          <p:cNvPr id="5" name="Lightning Bolt 4"/>
          <p:cNvSpPr/>
          <p:nvPr/>
        </p:nvSpPr>
        <p:spPr>
          <a:xfrm>
            <a:off x="2518833" y="3026833"/>
            <a:ext cx="550334" cy="920750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ghtning Bolt 5"/>
          <p:cNvSpPr/>
          <p:nvPr/>
        </p:nvSpPr>
        <p:spPr>
          <a:xfrm>
            <a:off x="5475816" y="3179233"/>
            <a:ext cx="550334" cy="920750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42982" y="2657501"/>
            <a:ext cx="2225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Anti-PD1 inhibitor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85715" y="2794052"/>
            <a:ext cx="2225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Anti-PD1 inhibitor</a:t>
            </a:r>
          </a:p>
        </p:txBody>
      </p:sp>
    </p:spTree>
    <p:extLst>
      <p:ext uri="{BB962C8B-B14F-4D97-AF65-F5344CB8AC3E}">
        <p14:creationId xmlns:p14="http://schemas.microsoft.com/office/powerpoint/2010/main" val="25535959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6AD419-C150-2896-7D23-1D2863A72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2052" name="Picture 4" descr="CAR T-cell development process starting with man seated in chair giving blood followed by chemotherapy before receiving cancer-killing therapy.">
            <a:extLst>
              <a:ext uri="{FF2B5EF4-FFF2-40B4-BE49-F238E27FC236}">
                <a16:creationId xmlns:a16="http://schemas.microsoft.com/office/drawing/2014/main" id="{9F9D3D04-8A6B-2D2C-FF64-A6CC9687A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514" y="652689"/>
            <a:ext cx="6068786" cy="606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689968-850B-1481-DE01-F3E2816073CE}"/>
              </a:ext>
            </a:extLst>
          </p:cNvPr>
          <p:cNvSpPr txBox="1"/>
          <p:nvPr/>
        </p:nvSpPr>
        <p:spPr>
          <a:xfrm>
            <a:off x="2224710" y="136525"/>
            <a:ext cx="4950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OTHER FORMS OF IMMUNOTHERAPY</a:t>
            </a:r>
          </a:p>
        </p:txBody>
      </p:sp>
    </p:spTree>
    <p:extLst>
      <p:ext uri="{BB962C8B-B14F-4D97-AF65-F5344CB8AC3E}">
        <p14:creationId xmlns:p14="http://schemas.microsoft.com/office/powerpoint/2010/main" val="37516388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D640E0-4F26-5451-8EFC-2A8D63E0B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04EC58-B6AF-0A8D-F0DA-74627AA25285}"/>
              </a:ext>
            </a:extLst>
          </p:cNvPr>
          <p:cNvSpPr txBox="1"/>
          <p:nvPr/>
        </p:nvSpPr>
        <p:spPr>
          <a:xfrm>
            <a:off x="2162629" y="136525"/>
            <a:ext cx="5986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CAR T Cell Trials in Ovarian Cancer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5905CC-E173-A67B-A57D-72F1A9BAD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01" y="1132114"/>
            <a:ext cx="8204297" cy="367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54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Immunotherapy-take home 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New class of drugs very active in cancer</a:t>
            </a:r>
          </a:p>
          <a:p>
            <a:r>
              <a:rPr lang="en-US" dirty="0"/>
              <a:t>Toxicity profiles includes immune effects (rash, arthritis, diarrhea)</a:t>
            </a:r>
          </a:p>
          <a:p>
            <a:r>
              <a:rPr lang="en-US" dirty="0"/>
              <a:t>Efficacy in ovarian cancer is modest, but immune therapies are active in endometrial cancer and cervical cancer</a:t>
            </a:r>
          </a:p>
          <a:p>
            <a:r>
              <a:rPr lang="en-US" dirty="0"/>
              <a:t>High MSI or High tumor mutation burden are predictors of response to immunotherapy (rare in ovarian cancer)</a:t>
            </a:r>
          </a:p>
          <a:p>
            <a:r>
              <a:rPr lang="en-US" dirty="0"/>
              <a:t>Patients who respond have </a:t>
            </a:r>
            <a:r>
              <a:rPr lang="en-US" b="1" dirty="0"/>
              <a:t>long remissions</a:t>
            </a:r>
          </a:p>
          <a:p>
            <a:r>
              <a:rPr lang="en-US" dirty="0"/>
              <a:t>Research ongoing to identify combinations that may boost the effects of immunotherapy in ovarian cancer and to define ways to find patients likely to benefit from immunotherapy.</a:t>
            </a:r>
          </a:p>
        </p:txBody>
      </p:sp>
    </p:spTree>
    <p:extLst>
      <p:ext uri="{BB962C8B-B14F-4D97-AF65-F5344CB8AC3E}">
        <p14:creationId xmlns:p14="http://schemas.microsoft.com/office/powerpoint/2010/main" val="42234226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507885-DDF3-06BE-66AE-ACAD36645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C914093-0823-3EAF-0D8E-3CD3306E4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70890" cy="69127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Low grade serous ovarian cancer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F6D24B-F0DE-CB8A-9FA3-83DD3D9C9AF1}"/>
              </a:ext>
            </a:extLst>
          </p:cNvPr>
          <p:cNvSpPr txBox="1"/>
          <p:nvPr/>
        </p:nvSpPr>
        <p:spPr>
          <a:xfrm>
            <a:off x="590589" y="1264787"/>
            <a:ext cx="76970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Rare subtype of ovarian cancer.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Slow tumor growth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Poor response to chemotherapy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Present estrogen receptor, response to anti-estrogens.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Present mutations </a:t>
            </a:r>
            <a:r>
              <a:rPr lang="en-US" sz="2400"/>
              <a:t>in the growth </a:t>
            </a:r>
            <a:r>
              <a:rPr lang="en-US" sz="2400" dirty="0"/>
              <a:t>pathway RAS-RAF-MAPK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BC0B90-185E-DB97-06D2-DE45D67087F9}"/>
              </a:ext>
            </a:extLst>
          </p:cNvPr>
          <p:cNvSpPr txBox="1"/>
          <p:nvPr/>
        </p:nvSpPr>
        <p:spPr>
          <a:xfrm>
            <a:off x="4553298" y="3725844"/>
            <a:ext cx="121770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Trametinib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5FBF47-5D26-3DE0-07F2-687E4C297288}"/>
              </a:ext>
            </a:extLst>
          </p:cNvPr>
          <p:cNvSpPr txBox="1"/>
          <p:nvPr/>
        </p:nvSpPr>
        <p:spPr>
          <a:xfrm>
            <a:off x="4405833" y="5198521"/>
            <a:ext cx="375320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Standard of care treatment</a:t>
            </a:r>
          </a:p>
          <a:p>
            <a:r>
              <a:rPr lang="en-US" b="1" dirty="0"/>
              <a:t>(chemotherapy or hormonal therapy)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194F6F71-CDEE-519F-57D8-FA8972DC5610}"/>
              </a:ext>
            </a:extLst>
          </p:cNvPr>
          <p:cNvSpPr/>
          <p:nvPr/>
        </p:nvSpPr>
        <p:spPr>
          <a:xfrm rot="1404124">
            <a:off x="3235998" y="5150207"/>
            <a:ext cx="1175657" cy="38180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20BAC4BE-1D2A-6B40-C521-41608170727B}"/>
              </a:ext>
            </a:extLst>
          </p:cNvPr>
          <p:cNvSpPr/>
          <p:nvPr/>
        </p:nvSpPr>
        <p:spPr>
          <a:xfrm rot="20045204">
            <a:off x="3277933" y="3855744"/>
            <a:ext cx="1175657" cy="42472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E542DE-6892-5C0F-2399-F643C0131E68}"/>
              </a:ext>
            </a:extLst>
          </p:cNvPr>
          <p:cNvSpPr txBox="1"/>
          <p:nvPr/>
        </p:nvSpPr>
        <p:spPr>
          <a:xfrm>
            <a:off x="1471830" y="4275191"/>
            <a:ext cx="1556901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Recurrent</a:t>
            </a:r>
          </a:p>
          <a:p>
            <a:r>
              <a:rPr lang="en-US" dirty="0"/>
              <a:t>Low grade</a:t>
            </a:r>
          </a:p>
          <a:p>
            <a:r>
              <a:rPr lang="en-US" dirty="0"/>
              <a:t>ovarian cancer</a:t>
            </a:r>
          </a:p>
        </p:txBody>
      </p:sp>
    </p:spTree>
    <p:extLst>
      <p:ext uri="{BB962C8B-B14F-4D97-AF65-F5344CB8AC3E}">
        <p14:creationId xmlns:p14="http://schemas.microsoft.com/office/powerpoint/2010/main" val="9032353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FE47-D8B6-5BDD-C814-56018111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43" y="189084"/>
            <a:ext cx="8802914" cy="56746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Low grade serous ovarian cancer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E7D473-70A3-C99E-A986-2293453BC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17EDE92-511E-A7CD-BBC2-22C31DD508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375" t="22233" r="13425" b="25533"/>
          <a:stretch/>
        </p:blipFill>
        <p:spPr>
          <a:xfrm>
            <a:off x="1300766" y="897127"/>
            <a:ext cx="6847699" cy="49493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93DC0A-7A26-E125-4D9F-2086014B2247}"/>
              </a:ext>
            </a:extLst>
          </p:cNvPr>
          <p:cNvSpPr txBox="1"/>
          <p:nvPr/>
        </p:nvSpPr>
        <p:spPr>
          <a:xfrm>
            <a:off x="0" y="5987018"/>
            <a:ext cx="2340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Gershenson</a:t>
            </a:r>
            <a:r>
              <a:rPr lang="en-US" sz="1600" dirty="0"/>
              <a:t>, Lancet, 2022</a:t>
            </a:r>
          </a:p>
        </p:txBody>
      </p:sp>
    </p:spTree>
    <p:extLst>
      <p:ext uri="{BB962C8B-B14F-4D97-AF65-F5344CB8AC3E}">
        <p14:creationId xmlns:p14="http://schemas.microsoft.com/office/powerpoint/2010/main" val="5419499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314575" y="2085975"/>
            <a:ext cx="4314825" cy="4238625"/>
            <a:chOff x="2466974" y="2575826"/>
            <a:chExt cx="4010026" cy="3566426"/>
          </a:xfr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2700000" scaled="1"/>
            <a:tileRect/>
          </a:gradFill>
        </p:grpSpPr>
        <p:sp>
          <p:nvSpPr>
            <p:cNvPr id="30" name="Cube 29"/>
            <p:cNvSpPr/>
            <p:nvPr/>
          </p:nvSpPr>
          <p:spPr>
            <a:xfrm>
              <a:off x="2466974" y="2575826"/>
              <a:ext cx="4010026" cy="3566426"/>
            </a:xfrm>
            <a:prstGeom prst="cub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901367" y="3825358"/>
              <a:ext cx="1800493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Ovarian Cancer</a:t>
              </a:r>
            </a:p>
          </p:txBody>
        </p:sp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2314575" y="2371725"/>
            <a:ext cx="3732213" cy="3900488"/>
            <a:chOff x="3086098" y="2252661"/>
            <a:chExt cx="3886202" cy="3900489"/>
          </a:xfrm>
        </p:grpSpPr>
        <p:sp>
          <p:nvSpPr>
            <p:cNvPr id="26" name="Cube 25"/>
            <p:cNvSpPr/>
            <p:nvPr/>
          </p:nvSpPr>
          <p:spPr>
            <a:xfrm>
              <a:off x="3086098" y="4010024"/>
              <a:ext cx="2162123" cy="2143126"/>
            </a:xfrm>
            <a:prstGeom prst="cub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bg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bg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Cube 23"/>
            <p:cNvSpPr/>
            <p:nvPr/>
          </p:nvSpPr>
          <p:spPr>
            <a:xfrm>
              <a:off x="3105934" y="2252661"/>
              <a:ext cx="2162123" cy="2143126"/>
            </a:xfrm>
            <a:prstGeom prst="cub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1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1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Cube 24"/>
            <p:cNvSpPr/>
            <p:nvPr/>
          </p:nvSpPr>
          <p:spPr>
            <a:xfrm>
              <a:off x="4810177" y="4010024"/>
              <a:ext cx="2162123" cy="2143126"/>
            </a:xfrm>
            <a:prstGeom prst="cub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Cube 26"/>
            <p:cNvSpPr/>
            <p:nvPr/>
          </p:nvSpPr>
          <p:spPr>
            <a:xfrm>
              <a:off x="4810177" y="2252661"/>
              <a:ext cx="2162123" cy="2143126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0438" name="TextBox 27"/>
            <p:cNvSpPr txBox="1">
              <a:spLocks noChangeArrowheads="1"/>
            </p:cNvSpPr>
            <p:nvPr/>
          </p:nvSpPr>
          <p:spPr bwMode="auto">
            <a:xfrm>
              <a:off x="4922708" y="3108863"/>
              <a:ext cx="136447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>
                  <a:latin typeface="Arial" pitchFamily="34" charset="0"/>
                  <a:cs typeface="Arial" pitchFamily="34" charset="0"/>
                </a:rPr>
                <a:t>Histological</a:t>
              </a:r>
            </a:p>
            <a:p>
              <a:pPr eaLnBrk="1" hangingPunct="1"/>
              <a:r>
                <a:rPr lang="en-US">
                  <a:latin typeface="Arial" pitchFamily="34" charset="0"/>
                  <a:cs typeface="Arial" pitchFamily="34" charset="0"/>
                </a:rPr>
                <a:t>Subtypes</a:t>
              </a:r>
            </a:p>
          </p:txBody>
        </p:sp>
      </p:grpSp>
      <p:sp>
        <p:nvSpPr>
          <p:cNvPr id="245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3200" dirty="0"/>
              <a:t>Is Personalized Treatment Achievable in Gynecologic Cancer?</a:t>
            </a:r>
          </a:p>
        </p:txBody>
      </p:sp>
      <p:grpSp>
        <p:nvGrpSpPr>
          <p:cNvPr id="56" name="Group 55"/>
          <p:cNvGrpSpPr>
            <a:grpSpLocks/>
          </p:cNvGrpSpPr>
          <p:nvPr/>
        </p:nvGrpSpPr>
        <p:grpSpPr bwMode="auto">
          <a:xfrm>
            <a:off x="228600" y="2306638"/>
            <a:ext cx="5554663" cy="2074862"/>
            <a:chOff x="-599458" y="1811876"/>
            <a:chExt cx="5554492" cy="2074757"/>
          </a:xfrm>
        </p:grpSpPr>
        <p:grpSp>
          <p:nvGrpSpPr>
            <p:cNvPr id="60422" name="Group 48"/>
            <p:cNvGrpSpPr>
              <a:grpSpLocks/>
            </p:cNvGrpSpPr>
            <p:nvPr/>
          </p:nvGrpSpPr>
          <p:grpSpPr bwMode="auto">
            <a:xfrm>
              <a:off x="1543798" y="1811876"/>
              <a:ext cx="3411236" cy="2074757"/>
              <a:chOff x="3086098" y="1408112"/>
              <a:chExt cx="3411236" cy="2074757"/>
            </a:xfrm>
          </p:grpSpPr>
          <p:grpSp>
            <p:nvGrpSpPr>
              <p:cNvPr id="60425" name="Group 46"/>
              <p:cNvGrpSpPr>
                <a:grpSpLocks/>
              </p:cNvGrpSpPr>
              <p:nvPr/>
            </p:nvGrpSpPr>
            <p:grpSpPr bwMode="auto">
              <a:xfrm>
                <a:off x="3086098" y="1408112"/>
                <a:ext cx="2040731" cy="2074757"/>
                <a:chOff x="573886" y="479424"/>
                <a:chExt cx="2040731" cy="2074757"/>
              </a:xfrm>
            </p:grpSpPr>
            <p:sp>
              <p:nvSpPr>
                <p:cNvPr id="46" name="Cube 45"/>
                <p:cNvSpPr/>
                <p:nvPr/>
              </p:nvSpPr>
              <p:spPr>
                <a:xfrm>
                  <a:off x="1724591" y="1323931"/>
                  <a:ext cx="890560" cy="928640"/>
                </a:xfrm>
                <a:prstGeom prst="cube">
                  <a:avLst/>
                </a:prstGeom>
                <a:solidFill>
                  <a:schemeClr val="tx1">
                    <a:lumMod val="60000"/>
                    <a:lumOff val="40000"/>
                  </a:schemeClr>
                </a:solidFill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" name="Cube 36"/>
                <p:cNvSpPr/>
                <p:nvPr/>
              </p:nvSpPr>
              <p:spPr>
                <a:xfrm>
                  <a:off x="949915" y="479424"/>
                  <a:ext cx="890560" cy="928640"/>
                </a:xfrm>
                <a:prstGeom prst="cube">
                  <a:avLst/>
                </a:prstGeom>
                <a:solidFill>
                  <a:schemeClr val="accent3">
                    <a:lumMod val="7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8" name="Cube 37"/>
                <p:cNvSpPr/>
                <p:nvPr/>
              </p:nvSpPr>
              <p:spPr>
                <a:xfrm>
                  <a:off x="1711892" y="479424"/>
                  <a:ext cx="890560" cy="928640"/>
                </a:xfrm>
                <a:prstGeom prst="cub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5" name="Cube 34"/>
                <p:cNvSpPr/>
                <p:nvPr/>
              </p:nvSpPr>
              <p:spPr>
                <a:xfrm>
                  <a:off x="573689" y="1625541"/>
                  <a:ext cx="890561" cy="928640"/>
                </a:xfrm>
                <a:prstGeom prst="cub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3" name="Cube 32"/>
                <p:cNvSpPr/>
                <p:nvPr/>
              </p:nvSpPr>
              <p:spPr>
                <a:xfrm>
                  <a:off x="573689" y="849292"/>
                  <a:ext cx="890561" cy="92864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4" name="Cube 33"/>
                <p:cNvSpPr/>
                <p:nvPr/>
              </p:nvSpPr>
              <p:spPr>
                <a:xfrm>
                  <a:off x="1394402" y="1625541"/>
                  <a:ext cx="890560" cy="928640"/>
                </a:xfrm>
                <a:prstGeom prst="cub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6" name="Cube 35"/>
                <p:cNvSpPr/>
                <p:nvPr/>
              </p:nvSpPr>
              <p:spPr>
                <a:xfrm>
                  <a:off x="1394402" y="860405"/>
                  <a:ext cx="890560" cy="928640"/>
                </a:xfrm>
                <a:prstGeom prst="cub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60426" name="TextBox 47"/>
              <p:cNvSpPr txBox="1">
                <a:spLocks noChangeArrowheads="1"/>
              </p:cNvSpPr>
              <p:nvPr/>
            </p:nvSpPr>
            <p:spPr bwMode="auto">
              <a:xfrm>
                <a:off x="5248274" y="1465151"/>
                <a:ext cx="124906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r>
                  <a:rPr lang="en-US">
                    <a:latin typeface="Arial" pitchFamily="34" charset="0"/>
                    <a:cs typeface="Arial" pitchFamily="34" charset="0"/>
                  </a:rPr>
                  <a:t>Molecular </a:t>
                </a:r>
              </a:p>
              <a:p>
                <a:pPr eaLnBrk="1" hangingPunct="1"/>
                <a:r>
                  <a:rPr lang="en-US">
                    <a:latin typeface="Arial" pitchFamily="34" charset="0"/>
                    <a:cs typeface="Arial" pitchFamily="34" charset="0"/>
                  </a:rPr>
                  <a:t>subtypes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-599458" y="2064275"/>
              <a:ext cx="1647774" cy="83095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49305F"/>
                  </a:solidFill>
                  <a:latin typeface="Arial" charset="0"/>
                  <a:cs typeface="Arial" charset="0"/>
                </a:rPr>
                <a:t>Specific</a:t>
              </a:r>
            </a:p>
            <a:p>
              <a:pPr>
                <a:defRPr/>
              </a:pPr>
              <a:r>
                <a:rPr lang="en-US" dirty="0">
                  <a:solidFill>
                    <a:srgbClr val="49305F"/>
                  </a:solidFill>
                  <a:latin typeface="Arial" charset="0"/>
                  <a:cs typeface="Arial" charset="0"/>
                </a:rPr>
                <a:t>agent</a:t>
              </a:r>
            </a:p>
          </p:txBody>
        </p:sp>
        <p:sp>
          <p:nvSpPr>
            <p:cNvPr id="51" name="Down Arrow 50"/>
            <p:cNvSpPr/>
            <p:nvPr/>
          </p:nvSpPr>
          <p:spPr>
            <a:xfrm rot="6595348">
              <a:off x="937993" y="2315875"/>
              <a:ext cx="466701" cy="661967"/>
            </a:xfrm>
            <a:prstGeom prst="downArrow">
              <a:avLst/>
            </a:prstGeom>
            <a:solidFill>
              <a:srgbClr val="C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445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Text Box 3"/>
          <p:cNvSpPr txBox="1">
            <a:spLocks noChangeArrowheads="1"/>
          </p:cNvSpPr>
          <p:nvPr/>
        </p:nvSpPr>
        <p:spPr bwMode="auto">
          <a:xfrm>
            <a:off x="5572006" y="2196957"/>
            <a:ext cx="29718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ja-JP" altLang="en-US" dirty="0">
                <a:solidFill>
                  <a:srgbClr val="2C7C9F"/>
                </a:solidFill>
              </a:rPr>
              <a:t>“</a:t>
            </a:r>
            <a:r>
              <a:rPr lang="en-US" sz="2000" b="1" dirty="0">
                <a:solidFill>
                  <a:srgbClr val="2C7C9F"/>
                </a:solidFill>
                <a:latin typeface="Century Gothic" charset="0"/>
              </a:rPr>
              <a:t>In time the murky skies would clear up and the green growth would wind its way up </a:t>
            </a:r>
          </a:p>
          <a:p>
            <a:r>
              <a:rPr lang="en-US" sz="2000" b="1" dirty="0">
                <a:solidFill>
                  <a:srgbClr val="2C7C9F"/>
                </a:solidFill>
                <a:latin typeface="Century Gothic" charset="0"/>
              </a:rPr>
              <a:t>through the rubble.  Now there was new hope for the </a:t>
            </a:r>
            <a:r>
              <a:rPr lang="en-US" sz="2000" b="1" dirty="0" err="1">
                <a:solidFill>
                  <a:srgbClr val="2C7C9F"/>
                </a:solidFill>
                <a:latin typeface="Century Gothic" charset="0"/>
              </a:rPr>
              <a:t>Wumps</a:t>
            </a:r>
            <a:r>
              <a:rPr lang="en-US" sz="2000" b="1" dirty="0">
                <a:solidFill>
                  <a:srgbClr val="2C7C9F"/>
                </a:solidFill>
                <a:latin typeface="Century Gothic" charset="0"/>
              </a:rPr>
              <a:t>.</a:t>
            </a:r>
            <a:r>
              <a:rPr lang="ja-JP" altLang="en-US" sz="2000" b="1" dirty="0">
                <a:solidFill>
                  <a:srgbClr val="2C7C9F"/>
                </a:solidFill>
                <a:latin typeface="Century Gothic" charset="0"/>
              </a:rPr>
              <a:t>”</a:t>
            </a:r>
            <a:endParaRPr lang="en-US" sz="2000" b="1" dirty="0">
              <a:solidFill>
                <a:srgbClr val="2C7C9F"/>
              </a:solidFill>
              <a:latin typeface="Century Gothic" charset="0"/>
            </a:endParaRPr>
          </a:p>
          <a:p>
            <a:r>
              <a:rPr lang="en-US" sz="2000" b="1" dirty="0">
                <a:solidFill>
                  <a:srgbClr val="2C7C9F"/>
                </a:solidFill>
                <a:latin typeface="Century Gothic" charset="0"/>
              </a:rPr>
              <a:t>				</a:t>
            </a:r>
          </a:p>
          <a:p>
            <a:r>
              <a:rPr lang="en-US" sz="2000" b="1" dirty="0">
                <a:solidFill>
                  <a:srgbClr val="2C7C9F"/>
                </a:solidFill>
                <a:latin typeface="Century Gothic" charset="0"/>
              </a:rPr>
              <a:t>Bill </a:t>
            </a:r>
            <a:r>
              <a:rPr lang="en-US" sz="2000" b="1" dirty="0" err="1">
                <a:solidFill>
                  <a:srgbClr val="2C7C9F"/>
                </a:solidFill>
                <a:latin typeface="Century Gothic" charset="0"/>
              </a:rPr>
              <a:t>Peet</a:t>
            </a:r>
            <a:r>
              <a:rPr lang="en-US" sz="2000" b="1" dirty="0">
                <a:solidFill>
                  <a:srgbClr val="2C7C9F"/>
                </a:solidFill>
                <a:latin typeface="Century Gothic" charset="0"/>
              </a:rPr>
              <a:t>:  </a:t>
            </a:r>
          </a:p>
          <a:p>
            <a:r>
              <a:rPr lang="ja-JP" altLang="en-US" sz="2000" b="1" dirty="0">
                <a:solidFill>
                  <a:srgbClr val="2C7C9F"/>
                </a:solidFill>
                <a:latin typeface="Century Gothic" charset="0"/>
              </a:rPr>
              <a:t>“</a:t>
            </a:r>
            <a:r>
              <a:rPr lang="en-US" sz="2000" b="1" dirty="0">
                <a:solidFill>
                  <a:srgbClr val="2C7C9F"/>
                </a:solidFill>
                <a:latin typeface="Century Gothic" charset="0"/>
              </a:rPr>
              <a:t>The </a:t>
            </a:r>
            <a:r>
              <a:rPr lang="en-US" sz="2000" b="1" dirty="0" err="1">
                <a:solidFill>
                  <a:srgbClr val="2C7C9F"/>
                </a:solidFill>
                <a:latin typeface="Century Gothic" charset="0"/>
              </a:rPr>
              <a:t>Wump</a:t>
            </a:r>
            <a:r>
              <a:rPr lang="en-US" sz="2000" b="1" dirty="0">
                <a:solidFill>
                  <a:srgbClr val="2C7C9F"/>
                </a:solidFill>
                <a:latin typeface="Century Gothic" charset="0"/>
              </a:rPr>
              <a:t> World</a:t>
            </a:r>
            <a:r>
              <a:rPr lang="ja-JP" altLang="en-US" sz="2000" b="1" dirty="0">
                <a:solidFill>
                  <a:srgbClr val="2C7C9F"/>
                </a:solidFill>
                <a:latin typeface="Century Gothic" charset="0"/>
              </a:rPr>
              <a:t>”</a:t>
            </a:r>
            <a:endParaRPr lang="en-US" sz="2000" b="1" dirty="0">
              <a:solidFill>
                <a:srgbClr val="2C7C9F"/>
              </a:solidFill>
              <a:latin typeface="Century Gothic" charset="0"/>
            </a:endParaRPr>
          </a:p>
        </p:txBody>
      </p:sp>
      <p:pic>
        <p:nvPicPr>
          <p:cNvPr id="46083" name="Picture 4" descr="C:\Documents and Settings\dmatei\My Documents\Presentations\gyn review\wum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1520"/>
            <a:ext cx="5307466" cy="604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61941" y="165189"/>
            <a:ext cx="5055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2C7C9F"/>
                </a:solidFill>
              </a:rPr>
              <a:t>The future is possible</a:t>
            </a:r>
          </a:p>
        </p:txBody>
      </p:sp>
    </p:spTree>
    <p:extLst>
      <p:ext uri="{BB962C8B-B14F-4D97-AF65-F5344CB8AC3E}">
        <p14:creationId xmlns:p14="http://schemas.microsoft.com/office/powerpoint/2010/main" val="382717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7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9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6080"/>
            <a:ext cx="9144000" cy="273888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42043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56411"/>
          </a:xfrm>
        </p:spPr>
        <p:txBody>
          <a:bodyPr/>
          <a:lstStyle/>
          <a:p>
            <a:r>
              <a:rPr lang="en-US" dirty="0"/>
              <a:t>What are clinical trials?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Clinical trials are research studies that explore whether a </a:t>
            </a:r>
            <a:r>
              <a:rPr lang="en-US" b="1" dirty="0"/>
              <a:t>medical strategy, treatment, or device is safe and effective for humans</a:t>
            </a:r>
            <a:r>
              <a:rPr lang="en-US" dirty="0"/>
              <a:t>. </a:t>
            </a:r>
          </a:p>
          <a:p>
            <a:r>
              <a:rPr lang="en-US" dirty="0"/>
              <a:t>These studies also may show which medical approaches work best for certain illnesses or groups of people. </a:t>
            </a:r>
          </a:p>
          <a:p>
            <a:r>
              <a:rPr lang="en-US" dirty="0"/>
              <a:t>Clinical trials produce the best data available for health care decision-making.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purpose of clinical trials is </a:t>
            </a:r>
            <a:r>
              <a:rPr lang="en-US" b="1" dirty="0"/>
              <a:t>research, so the studies follow strict scientific standards</a:t>
            </a:r>
            <a:r>
              <a:rPr lang="en-US" dirty="0"/>
              <a:t>. These standards protect patients and help produce reliable study results.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29281" y="5943601"/>
            <a:ext cx="4197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National Institute of Health</a:t>
            </a:r>
          </a:p>
        </p:txBody>
      </p:sp>
    </p:spTree>
    <p:extLst>
      <p:ext uri="{BB962C8B-B14F-4D97-AF65-F5344CB8AC3E}">
        <p14:creationId xmlns:p14="http://schemas.microsoft.com/office/powerpoint/2010/main" val="4002530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4864"/>
            <a:ext cx="8042276" cy="956411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What are clinical trials?</a:t>
            </a:r>
            <a:br>
              <a:rPr lang="en-US" sz="3600" b="1" dirty="0"/>
            </a:br>
            <a:r>
              <a:rPr lang="en-US" sz="3600" b="1" dirty="0"/>
              <a:t>Type of clinical trials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129" y="1428589"/>
            <a:ext cx="8410214" cy="4835207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Interventional clinical trials:</a:t>
            </a:r>
          </a:p>
          <a:p>
            <a:pPr marL="0" indent="0">
              <a:buNone/>
            </a:pPr>
            <a:r>
              <a:rPr lang="en-US" dirty="0"/>
              <a:t>	-A new intervention is tested (new drug, new 	device, new test, new procedure).</a:t>
            </a:r>
          </a:p>
          <a:p>
            <a:pPr marL="0" indent="0">
              <a:buNone/>
            </a:pPr>
            <a:r>
              <a:rPr lang="en-US" dirty="0"/>
              <a:t>	-There are risks and inconvenience associated with 	new interventions (side effects, doctor visits)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/>
              <a:t>-</a:t>
            </a:r>
            <a:r>
              <a:rPr lang="en-US" dirty="0"/>
              <a:t>There are potential benefits (longer survival)</a:t>
            </a:r>
          </a:p>
          <a:p>
            <a:pPr marL="0" indent="0">
              <a:buNone/>
            </a:pPr>
            <a:r>
              <a:rPr lang="en-US" dirty="0"/>
              <a:t>	-</a:t>
            </a:r>
            <a:r>
              <a:rPr lang="en-US" b="1" dirty="0"/>
              <a:t>Informed Consent Form: risks/benefits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6404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56411"/>
          </a:xfrm>
        </p:spPr>
        <p:txBody>
          <a:bodyPr/>
          <a:lstStyle/>
          <a:p>
            <a:r>
              <a:rPr lang="en-US" dirty="0"/>
              <a:t>What are clinical trials?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38564"/>
            <a:ext cx="9144000" cy="502820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Interventional clinical trials types: Phase I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/>
              <a:t>Drug or device tested in humans for the first time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/>
              <a:t>Main goal: determine tolerable dose</a:t>
            </a:r>
          </a:p>
          <a:p>
            <a:pPr marL="0" indent="0">
              <a:buNone/>
            </a:pPr>
            <a:r>
              <a:rPr lang="en-US" dirty="0"/>
              <a:t>	Toxicity and efficacy are NOT known</a:t>
            </a:r>
          </a:p>
          <a:p>
            <a:pPr marL="0" indent="0">
              <a:buNone/>
            </a:pPr>
            <a:r>
              <a:rPr lang="en-US" dirty="0"/>
              <a:t>	Correct dose is not known: </a:t>
            </a:r>
            <a:r>
              <a:rPr lang="en-US" b="1" dirty="0"/>
              <a:t>dose escalation 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/>
              <a:t>High risk, benefit is unknown (response rates &lt;10%)</a:t>
            </a:r>
          </a:p>
          <a:p>
            <a:pPr marL="0" indent="0">
              <a:buNone/>
            </a:pPr>
            <a:r>
              <a:rPr lang="en-US" dirty="0"/>
              <a:t>	Intense monitoring: visits, blood draws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/>
              <a:t>All participants receive the drug</a:t>
            </a:r>
            <a:r>
              <a:rPr lang="en-US" dirty="0"/>
              <a:t>: incremental doses</a:t>
            </a:r>
          </a:p>
          <a:p>
            <a:pPr marL="0" indent="0">
              <a:buNone/>
            </a:pPr>
            <a:r>
              <a:rPr lang="en-US" dirty="0"/>
              <a:t>           Open eligibility, any cancer, any number of prior therapies</a:t>
            </a:r>
          </a:p>
        </p:txBody>
      </p:sp>
    </p:spTree>
    <p:extLst>
      <p:ext uri="{BB962C8B-B14F-4D97-AF65-F5344CB8AC3E}">
        <p14:creationId xmlns:p14="http://schemas.microsoft.com/office/powerpoint/2010/main" val="3997454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56411"/>
          </a:xfrm>
        </p:spPr>
        <p:txBody>
          <a:bodyPr/>
          <a:lstStyle/>
          <a:p>
            <a:r>
              <a:rPr lang="en-US" dirty="0"/>
              <a:t>What are clinical trials?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38564"/>
            <a:ext cx="9144000" cy="4736461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Interventional clinical trials types: Phase II</a:t>
            </a:r>
          </a:p>
          <a:p>
            <a:pPr marL="0" indent="0">
              <a:buNone/>
            </a:pPr>
            <a:r>
              <a:rPr lang="en-US" dirty="0"/>
              <a:t>	Dose and toxicity are known</a:t>
            </a:r>
          </a:p>
          <a:p>
            <a:pPr marL="0" indent="0">
              <a:buNone/>
            </a:pPr>
            <a:r>
              <a:rPr lang="en-US" dirty="0"/>
              <a:t>          </a:t>
            </a:r>
            <a:r>
              <a:rPr lang="en-US" b="1" dirty="0"/>
              <a:t>Main goal: testing efficacy in specific disease</a:t>
            </a:r>
          </a:p>
          <a:p>
            <a:pPr marL="0" indent="0">
              <a:buNone/>
            </a:pPr>
            <a:r>
              <a:rPr lang="en-US" dirty="0"/>
              <a:t>          </a:t>
            </a:r>
            <a:r>
              <a:rPr lang="en-US" b="1" dirty="0"/>
              <a:t>Risk is smaller, benefit higher</a:t>
            </a:r>
          </a:p>
          <a:p>
            <a:pPr marL="0" indent="0">
              <a:buNone/>
            </a:pPr>
            <a:r>
              <a:rPr lang="en-US" dirty="0"/>
              <a:t>          </a:t>
            </a:r>
            <a:r>
              <a:rPr lang="en-US" b="1" dirty="0"/>
              <a:t>All participants receive the intervention</a:t>
            </a:r>
          </a:p>
          <a:p>
            <a:pPr marL="0" indent="0">
              <a:buNone/>
            </a:pPr>
            <a:r>
              <a:rPr lang="en-US" dirty="0"/>
              <a:t>	May require additional testing (biopsies, scans)</a:t>
            </a:r>
          </a:p>
          <a:p>
            <a:pPr marL="0" indent="0">
              <a:buNone/>
            </a:pPr>
            <a:r>
              <a:rPr lang="en-US" dirty="0"/>
              <a:t>          Restrictive eligibility: strict criteria for enrollment</a:t>
            </a:r>
          </a:p>
        </p:txBody>
      </p:sp>
    </p:spTree>
    <p:extLst>
      <p:ext uri="{BB962C8B-B14F-4D97-AF65-F5344CB8AC3E}">
        <p14:creationId xmlns:p14="http://schemas.microsoft.com/office/powerpoint/2010/main" val="1227910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56411"/>
          </a:xfrm>
        </p:spPr>
        <p:txBody>
          <a:bodyPr/>
          <a:lstStyle/>
          <a:p>
            <a:r>
              <a:rPr lang="en-US" dirty="0"/>
              <a:t>What are clinical trials?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38564"/>
            <a:ext cx="9144000" cy="4736461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Interventional clinical trials types: Phase III</a:t>
            </a:r>
            <a:r>
              <a:rPr lang="en-US" dirty="0">
                <a:solidFill>
                  <a:srgbClr val="7030A0"/>
                </a:solidFill>
              </a:rPr>
              <a:t>: </a:t>
            </a:r>
          </a:p>
          <a:p>
            <a:pPr marL="0" indent="0">
              <a:buNone/>
            </a:pPr>
            <a:r>
              <a:rPr lang="en-US" dirty="0"/>
              <a:t>	Dose, toxicity are known</a:t>
            </a:r>
          </a:p>
          <a:p>
            <a:pPr marL="0" indent="0">
              <a:buNone/>
            </a:pPr>
            <a:r>
              <a:rPr lang="en-US" dirty="0"/>
              <a:t>	Efficacy in specific disease is known (phase II)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/>
              <a:t>Definitive proof before approval by the FDA</a:t>
            </a:r>
          </a:p>
          <a:p>
            <a:pPr marL="0" indent="0">
              <a:buNone/>
            </a:pPr>
            <a:r>
              <a:rPr lang="en-US" b="1" dirty="0"/>
              <a:t>	Very restrictive eligibility criteria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rgbClr val="2C7C9F"/>
                </a:solidFill>
              </a:rPr>
              <a:t>Randomized design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/>
              <a:t>		½ participants receive intervention; </a:t>
            </a:r>
          </a:p>
          <a:p>
            <a:pPr marL="0" indent="0">
              <a:buNone/>
            </a:pPr>
            <a:r>
              <a:rPr lang="en-US" dirty="0"/>
              <a:t>		½ participants receive control (approved treatment or 			intervention).  If no approved treatment exists, then </a:t>
            </a:r>
            <a:r>
              <a:rPr lang="en-US" b="1" dirty="0"/>
              <a:t>placebo</a:t>
            </a:r>
            <a:r>
              <a:rPr lang="en-US" dirty="0"/>
              <a:t> 		is the control.</a:t>
            </a:r>
          </a:p>
          <a:p>
            <a:pPr marL="0" indent="0">
              <a:buNone/>
            </a:pPr>
            <a:r>
              <a:rPr lang="en-US" dirty="0"/>
              <a:t>             </a:t>
            </a:r>
          </a:p>
        </p:txBody>
      </p:sp>
    </p:spTree>
    <p:extLst>
      <p:ext uri="{BB962C8B-B14F-4D97-AF65-F5344CB8AC3E}">
        <p14:creationId xmlns:p14="http://schemas.microsoft.com/office/powerpoint/2010/main" val="203312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2497</TotalTime>
  <Words>1857</Words>
  <Application>Microsoft Macintosh PowerPoint</Application>
  <PresentationFormat>On-screen Show (4:3)</PresentationFormat>
  <Paragraphs>301</Paragraphs>
  <Slides>48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Century Gothic</vt:lpstr>
      <vt:lpstr>Montserrat</vt:lpstr>
      <vt:lpstr>Tahoma</vt:lpstr>
      <vt:lpstr>Wingdings</vt:lpstr>
      <vt:lpstr>Office Theme</vt:lpstr>
      <vt:lpstr>Clinical Trials in Ovarian Cancer</vt:lpstr>
      <vt:lpstr>The News</vt:lpstr>
      <vt:lpstr>The news</vt:lpstr>
      <vt:lpstr>A change in the course of the disease—longer survival!</vt:lpstr>
      <vt:lpstr>What are clinical trials?</vt:lpstr>
      <vt:lpstr>What are clinical trials? Type of clinical trials</vt:lpstr>
      <vt:lpstr>What are clinical trials?</vt:lpstr>
      <vt:lpstr>What are clinical trials?</vt:lpstr>
      <vt:lpstr>What are clinical trials?</vt:lpstr>
      <vt:lpstr>What are clinical trials?</vt:lpstr>
      <vt:lpstr>What are clinical trials?</vt:lpstr>
      <vt:lpstr>Vocabulary of cancer clinical trials</vt:lpstr>
      <vt:lpstr>Are clinical trials for you?</vt:lpstr>
      <vt:lpstr>Are clinical trials for you?</vt:lpstr>
      <vt:lpstr>Is Personalized Treatment Achievable in Gynecologic Cancer?</vt:lpstr>
      <vt:lpstr>PowerPoint Presentation</vt:lpstr>
      <vt:lpstr>Personalized Therapy in Ovarian Cancer</vt:lpstr>
      <vt:lpstr>DNA Repair—What is PARP?</vt:lpstr>
      <vt:lpstr>PARP enzyme repairs single strand DNA breaks</vt:lpstr>
      <vt:lpstr>PowerPoint Presentation</vt:lpstr>
      <vt:lpstr>PARP inhibition in BRCA deficient cells</vt:lpstr>
      <vt:lpstr>PowerPoint Presentation</vt:lpstr>
      <vt:lpstr>PowerPoint Presentation</vt:lpstr>
      <vt:lpstr>Survival by BRCA mutated status</vt:lpstr>
      <vt:lpstr>PARP Inhibitors in BRCA Mutated Tumors  FIRST LINE SOLO1</vt:lpstr>
      <vt:lpstr>PARP Inhibitors in BRCA Mutated Tumors  FIRST LINE SOLO1</vt:lpstr>
      <vt:lpstr>Who will respond to PARPi?</vt:lpstr>
      <vt:lpstr>Who does not respond to PARP inhibitors?</vt:lpstr>
      <vt:lpstr>Who does not respond to PARP inhibitors?</vt:lpstr>
      <vt:lpstr>Folate receptor</vt:lpstr>
      <vt:lpstr>Folate receptor alpha</vt:lpstr>
      <vt:lpstr>PowerPoint Presentation</vt:lpstr>
      <vt:lpstr>PowerPoint Presentation</vt:lpstr>
      <vt:lpstr>Cyclin E Overexpression</vt:lpstr>
      <vt:lpstr>Immunotherapy: How does the immune system work?</vt:lpstr>
      <vt:lpstr>How does the immune system work?</vt:lpstr>
      <vt:lpstr>Mechanism by which tumor cells evade the immune system</vt:lpstr>
      <vt:lpstr>How to unblock anti-tumor immunity: Anti-PD1</vt:lpstr>
      <vt:lpstr>How to unblock anti-cancer immunity anti-PDL1</vt:lpstr>
      <vt:lpstr>PowerPoint Presentation</vt:lpstr>
      <vt:lpstr>PowerPoint Presentation</vt:lpstr>
      <vt:lpstr>PowerPoint Presentation</vt:lpstr>
      <vt:lpstr>Immunotherapy-take home message</vt:lpstr>
      <vt:lpstr>Low grade serous ovarian cancer</vt:lpstr>
      <vt:lpstr>Low grade serous ovarian cancer</vt:lpstr>
      <vt:lpstr>Is Personalized Treatment Achievable in Gynecologic Cancer?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Geraldo Rivera</dc:creator>
  <cp:lastModifiedBy>Daniela Elena Matei</cp:lastModifiedBy>
  <cp:revision>80</cp:revision>
  <dcterms:created xsi:type="dcterms:W3CDTF">2015-07-21T16:44:10Z</dcterms:created>
  <dcterms:modified xsi:type="dcterms:W3CDTF">2023-09-19T20:45:19Z</dcterms:modified>
</cp:coreProperties>
</file>