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1606" r:id="rId3"/>
    <p:sldId id="1605" r:id="rId4"/>
    <p:sldId id="383" r:id="rId5"/>
    <p:sldId id="390" r:id="rId6"/>
    <p:sldId id="391" r:id="rId7"/>
    <p:sldId id="1612" r:id="rId8"/>
    <p:sldId id="393" r:id="rId9"/>
    <p:sldId id="1629" r:id="rId10"/>
    <p:sldId id="1613" r:id="rId11"/>
    <p:sldId id="1630" r:id="rId12"/>
    <p:sldId id="1609" r:id="rId13"/>
    <p:sldId id="1614" r:id="rId14"/>
    <p:sldId id="1631" r:id="rId15"/>
    <p:sldId id="1632" r:id="rId16"/>
    <p:sldId id="1610" r:id="rId17"/>
    <p:sldId id="1615" r:id="rId18"/>
    <p:sldId id="1607" r:id="rId19"/>
    <p:sldId id="1608" r:id="rId20"/>
    <p:sldId id="1616" r:id="rId21"/>
    <p:sldId id="1617" r:id="rId22"/>
    <p:sldId id="1619" r:id="rId23"/>
    <p:sldId id="1618" r:id="rId24"/>
    <p:sldId id="396" r:id="rId25"/>
    <p:sldId id="1620" r:id="rId26"/>
    <p:sldId id="1621" r:id="rId27"/>
    <p:sldId id="1611" r:id="rId28"/>
    <p:sldId id="1602" r:id="rId29"/>
    <p:sldId id="1623" r:id="rId30"/>
    <p:sldId id="397" r:id="rId31"/>
    <p:sldId id="1603" r:id="rId32"/>
    <p:sldId id="1625" r:id="rId33"/>
    <p:sldId id="1624" r:id="rId34"/>
    <p:sldId id="1626" r:id="rId35"/>
    <p:sldId id="1627" r:id="rId36"/>
    <p:sldId id="1604" r:id="rId37"/>
    <p:sldId id="162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15AE17-233D-4A0F-8A7D-F1F7F5DEA894}" v="826" dt="2023-09-28T05:39:59.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75634" autoAdjust="0"/>
  </p:normalViewPr>
  <p:slideViewPr>
    <p:cSldViewPr snapToGrid="0">
      <p:cViewPr varScale="1">
        <p:scale>
          <a:sx n="57" d="100"/>
          <a:sy n="57" d="100"/>
        </p:scale>
        <p:origin x="13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B9D5B-F129-2647-8A76-38F7CFD6AC0E}" type="doc">
      <dgm:prSet loTypeId="urn:microsoft.com/office/officeart/2005/8/layout/process1" loCatId="process" qsTypeId="urn:microsoft.com/office/officeart/2005/8/quickstyle/simple4" qsCatId="simple" csTypeId="urn:microsoft.com/office/officeart/2005/8/colors/colorful4" csCatId="colorful" phldr="1"/>
      <dgm:spPr/>
    </dgm:pt>
    <dgm:pt modelId="{DD68E4B2-E733-C54F-B993-67AFFA07995F}">
      <dgm:prSet phldrT="[Text]" custT="1"/>
      <dgm:spPr>
        <a:solidFill>
          <a:srgbClr val="FFC000"/>
        </a:solidFill>
      </dgm:spPr>
      <dgm:t>
        <a:bodyPr/>
        <a:lstStyle/>
        <a:p>
          <a:r>
            <a:rPr lang="en-US" sz="1800" b="1" u="sng" dirty="0">
              <a:solidFill>
                <a:schemeClr val="tx1"/>
              </a:solidFill>
            </a:rPr>
            <a:t>Subsequent Lines</a:t>
          </a:r>
        </a:p>
        <a:p>
          <a:r>
            <a:rPr lang="en-US" sz="2000" b="1" dirty="0">
              <a:solidFill>
                <a:schemeClr val="tx1"/>
              </a:solidFill>
            </a:rPr>
            <a:t>Chemotherapy</a:t>
          </a:r>
        </a:p>
        <a:p>
          <a:r>
            <a:rPr lang="en-US" sz="1800" b="1" dirty="0">
              <a:solidFill>
                <a:schemeClr val="tx1"/>
              </a:solidFill>
            </a:rPr>
            <a:t>Endocrine Therapy</a:t>
          </a:r>
        </a:p>
        <a:p>
          <a:r>
            <a:rPr lang="en-US" sz="1800" b="1" dirty="0">
              <a:solidFill>
                <a:schemeClr val="tx1"/>
              </a:solidFill>
            </a:rPr>
            <a:t>+/- Radiation</a:t>
          </a:r>
        </a:p>
        <a:p>
          <a:r>
            <a:rPr lang="en-US" sz="1800" b="1" dirty="0">
              <a:solidFill>
                <a:schemeClr val="tx1"/>
              </a:solidFill>
            </a:rPr>
            <a:t>+/- Surgery</a:t>
          </a:r>
        </a:p>
      </dgm:t>
    </dgm:pt>
    <dgm:pt modelId="{6D0B136D-3838-574F-8E3B-4C4A378C0149}" type="parTrans" cxnId="{6228E1C4-A56A-E44E-9F56-FFB0D9E064E7}">
      <dgm:prSet/>
      <dgm:spPr/>
      <dgm:t>
        <a:bodyPr/>
        <a:lstStyle/>
        <a:p>
          <a:endParaRPr lang="en-US" b="1">
            <a:solidFill>
              <a:schemeClr val="tx1"/>
            </a:solidFill>
          </a:endParaRPr>
        </a:p>
      </dgm:t>
    </dgm:pt>
    <dgm:pt modelId="{1F230EC5-12E4-5648-9683-711D86B80145}" type="sibTrans" cxnId="{6228E1C4-A56A-E44E-9F56-FFB0D9E064E7}">
      <dgm:prSet/>
      <dgm:spPr/>
      <dgm:t>
        <a:bodyPr/>
        <a:lstStyle/>
        <a:p>
          <a:endParaRPr lang="en-US" b="1">
            <a:solidFill>
              <a:schemeClr val="tx1"/>
            </a:solidFill>
          </a:endParaRPr>
        </a:p>
      </dgm:t>
    </dgm:pt>
    <dgm:pt modelId="{60C03BCE-E2F4-4571-9D8F-DA497C785BAF}">
      <dgm:prSet phldrT="[Text]" custT="1"/>
      <dgm:spPr/>
      <dgm:t>
        <a:bodyPr/>
        <a:lstStyle/>
        <a:p>
          <a:r>
            <a:rPr lang="en-US" sz="1800" b="1" u="sng" dirty="0">
              <a:solidFill>
                <a:schemeClr val="tx1"/>
              </a:solidFill>
            </a:rPr>
            <a:t>First Line:</a:t>
          </a:r>
        </a:p>
        <a:p>
          <a:r>
            <a:rPr lang="en-US" sz="2000" b="1" dirty="0">
              <a:solidFill>
                <a:schemeClr val="tx1"/>
              </a:solidFill>
            </a:rPr>
            <a:t>Chemotherapy</a:t>
          </a:r>
        </a:p>
        <a:p>
          <a:r>
            <a:rPr lang="en-US" sz="1800" b="1" dirty="0">
              <a:solidFill>
                <a:schemeClr val="tx1"/>
              </a:solidFill>
            </a:rPr>
            <a:t>+/- Radiation</a:t>
          </a:r>
        </a:p>
        <a:p>
          <a:r>
            <a:rPr lang="en-US" sz="1800" b="1" dirty="0">
              <a:solidFill>
                <a:schemeClr val="tx1"/>
              </a:solidFill>
            </a:rPr>
            <a:t>+/- Surgery</a:t>
          </a:r>
        </a:p>
      </dgm:t>
    </dgm:pt>
    <dgm:pt modelId="{3517E239-AB82-431C-8B6A-3B3738694736}" type="parTrans" cxnId="{E99C2A6B-BA1D-475A-B00F-069B7E568C4A}">
      <dgm:prSet/>
      <dgm:spPr/>
      <dgm:t>
        <a:bodyPr/>
        <a:lstStyle/>
        <a:p>
          <a:endParaRPr lang="en-US"/>
        </a:p>
      </dgm:t>
    </dgm:pt>
    <dgm:pt modelId="{195BE746-D062-4969-A318-4E08FE05DAEA}" type="sibTrans" cxnId="{E99C2A6B-BA1D-475A-B00F-069B7E568C4A}">
      <dgm:prSet/>
      <dgm:spPr/>
      <dgm:t>
        <a:bodyPr/>
        <a:lstStyle/>
        <a:p>
          <a:endParaRPr lang="en-US"/>
        </a:p>
      </dgm:t>
    </dgm:pt>
    <dgm:pt modelId="{29AB2D7E-6F16-4D88-858E-196B8CD3244A}" type="pres">
      <dgm:prSet presAssocID="{8D6B9D5B-F129-2647-8A76-38F7CFD6AC0E}" presName="Name0" presStyleCnt="0">
        <dgm:presLayoutVars>
          <dgm:dir/>
          <dgm:resizeHandles val="exact"/>
        </dgm:presLayoutVars>
      </dgm:prSet>
      <dgm:spPr/>
    </dgm:pt>
    <dgm:pt modelId="{64FF00A0-6A0A-49FE-9BC0-D2C8AF25F31D}" type="pres">
      <dgm:prSet presAssocID="{60C03BCE-E2F4-4571-9D8F-DA497C785BAF}" presName="node" presStyleLbl="node1" presStyleIdx="0" presStyleCnt="2" custLinFactNeighborX="15936" custLinFactNeighborY="-63466">
        <dgm:presLayoutVars>
          <dgm:bulletEnabled val="1"/>
        </dgm:presLayoutVars>
      </dgm:prSet>
      <dgm:spPr/>
    </dgm:pt>
    <dgm:pt modelId="{7A4207B2-8E1B-4B43-8EC4-8C806226EB66}" type="pres">
      <dgm:prSet presAssocID="{195BE746-D062-4969-A318-4E08FE05DAEA}" presName="sibTrans" presStyleLbl="sibTrans2D1" presStyleIdx="0" presStyleCnt="1"/>
      <dgm:spPr/>
    </dgm:pt>
    <dgm:pt modelId="{821BD916-659E-4669-ACD8-6F8CF63AC043}" type="pres">
      <dgm:prSet presAssocID="{195BE746-D062-4969-A318-4E08FE05DAEA}" presName="connectorText" presStyleLbl="sibTrans2D1" presStyleIdx="0" presStyleCnt="1"/>
      <dgm:spPr/>
    </dgm:pt>
    <dgm:pt modelId="{6BB352BD-9D99-4B2B-B4D4-1B2AE4109816}" type="pres">
      <dgm:prSet presAssocID="{DD68E4B2-E733-C54F-B993-67AFFA07995F}" presName="node" presStyleLbl="node1" presStyleIdx="1" presStyleCnt="2" custScaleX="179882" custLinFactNeighborX="16160" custLinFactNeighborY="-63466">
        <dgm:presLayoutVars>
          <dgm:bulletEnabled val="1"/>
        </dgm:presLayoutVars>
      </dgm:prSet>
      <dgm:spPr/>
    </dgm:pt>
  </dgm:ptLst>
  <dgm:cxnLst>
    <dgm:cxn modelId="{03379028-678C-43FA-A495-AFAA2190CF28}" type="presOf" srcId="{8D6B9D5B-F129-2647-8A76-38F7CFD6AC0E}" destId="{29AB2D7E-6F16-4D88-858E-196B8CD3244A}" srcOrd="0" destOrd="0" presId="urn:microsoft.com/office/officeart/2005/8/layout/process1"/>
    <dgm:cxn modelId="{6A655538-7F86-43DE-B1C4-732AC9A50417}" type="presOf" srcId="{195BE746-D062-4969-A318-4E08FE05DAEA}" destId="{821BD916-659E-4669-ACD8-6F8CF63AC043}" srcOrd="1" destOrd="0" presId="urn:microsoft.com/office/officeart/2005/8/layout/process1"/>
    <dgm:cxn modelId="{566DD03E-C372-478E-A2D4-60FE5F5FAEE7}" type="presOf" srcId="{60C03BCE-E2F4-4571-9D8F-DA497C785BAF}" destId="{64FF00A0-6A0A-49FE-9BC0-D2C8AF25F31D}" srcOrd="0" destOrd="0" presId="urn:microsoft.com/office/officeart/2005/8/layout/process1"/>
    <dgm:cxn modelId="{E99C2A6B-BA1D-475A-B00F-069B7E568C4A}" srcId="{8D6B9D5B-F129-2647-8A76-38F7CFD6AC0E}" destId="{60C03BCE-E2F4-4571-9D8F-DA497C785BAF}" srcOrd="0" destOrd="0" parTransId="{3517E239-AB82-431C-8B6A-3B3738694736}" sibTransId="{195BE746-D062-4969-A318-4E08FE05DAEA}"/>
    <dgm:cxn modelId="{0453E6A5-1C32-46E3-A675-83535B15A50E}" type="presOf" srcId="{DD68E4B2-E733-C54F-B993-67AFFA07995F}" destId="{6BB352BD-9D99-4B2B-B4D4-1B2AE4109816}" srcOrd="0" destOrd="0" presId="urn:microsoft.com/office/officeart/2005/8/layout/process1"/>
    <dgm:cxn modelId="{3E8EE7B5-1E1F-41EB-B66F-539624D1623A}" type="presOf" srcId="{195BE746-D062-4969-A318-4E08FE05DAEA}" destId="{7A4207B2-8E1B-4B43-8EC4-8C806226EB66}" srcOrd="0" destOrd="0" presId="urn:microsoft.com/office/officeart/2005/8/layout/process1"/>
    <dgm:cxn modelId="{6228E1C4-A56A-E44E-9F56-FFB0D9E064E7}" srcId="{8D6B9D5B-F129-2647-8A76-38F7CFD6AC0E}" destId="{DD68E4B2-E733-C54F-B993-67AFFA07995F}" srcOrd="1" destOrd="0" parTransId="{6D0B136D-3838-574F-8E3B-4C4A378C0149}" sibTransId="{1F230EC5-12E4-5648-9683-711D86B80145}"/>
    <dgm:cxn modelId="{840B3299-3DAD-405B-959E-7A27ABB39B6F}" type="presParOf" srcId="{29AB2D7E-6F16-4D88-858E-196B8CD3244A}" destId="{64FF00A0-6A0A-49FE-9BC0-D2C8AF25F31D}" srcOrd="0" destOrd="0" presId="urn:microsoft.com/office/officeart/2005/8/layout/process1"/>
    <dgm:cxn modelId="{98D1605C-065D-4D84-A73D-598EF670DEFB}" type="presParOf" srcId="{29AB2D7E-6F16-4D88-858E-196B8CD3244A}" destId="{7A4207B2-8E1B-4B43-8EC4-8C806226EB66}" srcOrd="1" destOrd="0" presId="urn:microsoft.com/office/officeart/2005/8/layout/process1"/>
    <dgm:cxn modelId="{D4B8C80C-6164-46A9-9E67-C70EE1FA818A}" type="presParOf" srcId="{7A4207B2-8E1B-4B43-8EC4-8C806226EB66}" destId="{821BD916-659E-4669-ACD8-6F8CF63AC043}" srcOrd="0" destOrd="0" presId="urn:microsoft.com/office/officeart/2005/8/layout/process1"/>
    <dgm:cxn modelId="{7B775B2F-20A4-4B34-A95A-7649A9CAA9AB}" type="presParOf" srcId="{29AB2D7E-6F16-4D88-858E-196B8CD3244A}" destId="{6BB352BD-9D99-4B2B-B4D4-1B2AE410981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6B9D5B-F129-2647-8A76-38F7CFD6AC0E}" type="doc">
      <dgm:prSet loTypeId="urn:microsoft.com/office/officeart/2005/8/layout/process1" loCatId="process" qsTypeId="urn:microsoft.com/office/officeart/2005/8/quickstyle/simple4" qsCatId="simple" csTypeId="urn:microsoft.com/office/officeart/2005/8/colors/colorful4" csCatId="colorful" phldr="1"/>
      <dgm:spPr/>
    </dgm:pt>
    <dgm:pt modelId="{DD68E4B2-E733-C54F-B993-67AFFA07995F}">
      <dgm:prSet phldrT="[Text]" custT="1"/>
      <dgm:spPr>
        <a:solidFill>
          <a:srgbClr val="FFC000"/>
        </a:solidFill>
      </dgm:spPr>
      <dgm:t>
        <a:bodyPr/>
        <a:lstStyle/>
        <a:p>
          <a:r>
            <a:rPr lang="en-US" sz="1800" b="1" u="sng" dirty="0">
              <a:solidFill>
                <a:schemeClr val="tx1"/>
              </a:solidFill>
            </a:rPr>
            <a:t>Subsequent Lines</a:t>
          </a:r>
        </a:p>
        <a:p>
          <a:r>
            <a:rPr lang="en-US" sz="2000" b="1" dirty="0">
              <a:solidFill>
                <a:schemeClr val="tx1"/>
              </a:solidFill>
            </a:rPr>
            <a:t>Chemotherapy</a:t>
          </a:r>
        </a:p>
        <a:p>
          <a:r>
            <a:rPr lang="en-US" sz="1800" b="1" dirty="0">
              <a:solidFill>
                <a:schemeClr val="tx1"/>
              </a:solidFill>
            </a:rPr>
            <a:t>Endocrine Therapy</a:t>
          </a:r>
        </a:p>
        <a:p>
          <a:r>
            <a:rPr lang="en-US" sz="1800" b="1" dirty="0">
              <a:solidFill>
                <a:schemeClr val="tx1"/>
              </a:solidFill>
            </a:rPr>
            <a:t>+/- Radiation</a:t>
          </a:r>
        </a:p>
        <a:p>
          <a:r>
            <a:rPr lang="en-US" sz="1800" b="1" dirty="0">
              <a:solidFill>
                <a:schemeClr val="tx1"/>
              </a:solidFill>
            </a:rPr>
            <a:t>+/- Surgery</a:t>
          </a:r>
        </a:p>
      </dgm:t>
    </dgm:pt>
    <dgm:pt modelId="{6D0B136D-3838-574F-8E3B-4C4A378C0149}" type="parTrans" cxnId="{6228E1C4-A56A-E44E-9F56-FFB0D9E064E7}">
      <dgm:prSet/>
      <dgm:spPr/>
      <dgm:t>
        <a:bodyPr/>
        <a:lstStyle/>
        <a:p>
          <a:endParaRPr lang="en-US" b="1">
            <a:solidFill>
              <a:schemeClr val="tx1"/>
            </a:solidFill>
          </a:endParaRPr>
        </a:p>
      </dgm:t>
    </dgm:pt>
    <dgm:pt modelId="{1F230EC5-12E4-5648-9683-711D86B80145}" type="sibTrans" cxnId="{6228E1C4-A56A-E44E-9F56-FFB0D9E064E7}">
      <dgm:prSet/>
      <dgm:spPr/>
      <dgm:t>
        <a:bodyPr/>
        <a:lstStyle/>
        <a:p>
          <a:endParaRPr lang="en-US" b="1">
            <a:solidFill>
              <a:schemeClr val="tx1"/>
            </a:solidFill>
          </a:endParaRPr>
        </a:p>
      </dgm:t>
    </dgm:pt>
    <dgm:pt modelId="{60C03BCE-E2F4-4571-9D8F-DA497C785BAF}">
      <dgm:prSet phldrT="[Text]" custT="1"/>
      <dgm:spPr/>
      <dgm:t>
        <a:bodyPr/>
        <a:lstStyle/>
        <a:p>
          <a:r>
            <a:rPr lang="en-US" sz="1800" b="1" u="sng" dirty="0">
              <a:solidFill>
                <a:schemeClr val="tx1"/>
              </a:solidFill>
            </a:rPr>
            <a:t>First Line:</a:t>
          </a:r>
        </a:p>
        <a:p>
          <a:r>
            <a:rPr lang="en-US" sz="2000" b="1" dirty="0">
              <a:solidFill>
                <a:schemeClr val="tx1"/>
              </a:solidFill>
            </a:rPr>
            <a:t>Chemotherapy</a:t>
          </a:r>
        </a:p>
        <a:p>
          <a:r>
            <a:rPr lang="en-US" sz="1800" b="1" dirty="0">
              <a:solidFill>
                <a:schemeClr val="tx1"/>
              </a:solidFill>
            </a:rPr>
            <a:t>+/- Radiation</a:t>
          </a:r>
        </a:p>
        <a:p>
          <a:r>
            <a:rPr lang="en-US" sz="1800" b="1" dirty="0">
              <a:solidFill>
                <a:schemeClr val="tx1"/>
              </a:solidFill>
            </a:rPr>
            <a:t>+/- Surgery</a:t>
          </a:r>
        </a:p>
      </dgm:t>
    </dgm:pt>
    <dgm:pt modelId="{3517E239-AB82-431C-8B6A-3B3738694736}" type="parTrans" cxnId="{E99C2A6B-BA1D-475A-B00F-069B7E568C4A}">
      <dgm:prSet/>
      <dgm:spPr/>
      <dgm:t>
        <a:bodyPr/>
        <a:lstStyle/>
        <a:p>
          <a:endParaRPr lang="en-US"/>
        </a:p>
      </dgm:t>
    </dgm:pt>
    <dgm:pt modelId="{195BE746-D062-4969-A318-4E08FE05DAEA}" type="sibTrans" cxnId="{E99C2A6B-BA1D-475A-B00F-069B7E568C4A}">
      <dgm:prSet/>
      <dgm:spPr/>
      <dgm:t>
        <a:bodyPr/>
        <a:lstStyle/>
        <a:p>
          <a:endParaRPr lang="en-US"/>
        </a:p>
      </dgm:t>
    </dgm:pt>
    <dgm:pt modelId="{29AB2D7E-6F16-4D88-858E-196B8CD3244A}" type="pres">
      <dgm:prSet presAssocID="{8D6B9D5B-F129-2647-8A76-38F7CFD6AC0E}" presName="Name0" presStyleCnt="0">
        <dgm:presLayoutVars>
          <dgm:dir/>
          <dgm:resizeHandles val="exact"/>
        </dgm:presLayoutVars>
      </dgm:prSet>
      <dgm:spPr/>
    </dgm:pt>
    <dgm:pt modelId="{64FF00A0-6A0A-49FE-9BC0-D2C8AF25F31D}" type="pres">
      <dgm:prSet presAssocID="{60C03BCE-E2F4-4571-9D8F-DA497C785BAF}" presName="node" presStyleLbl="node1" presStyleIdx="0" presStyleCnt="2" custLinFactNeighborX="15936" custLinFactNeighborY="-63466">
        <dgm:presLayoutVars>
          <dgm:bulletEnabled val="1"/>
        </dgm:presLayoutVars>
      </dgm:prSet>
      <dgm:spPr/>
    </dgm:pt>
    <dgm:pt modelId="{7A4207B2-8E1B-4B43-8EC4-8C806226EB66}" type="pres">
      <dgm:prSet presAssocID="{195BE746-D062-4969-A318-4E08FE05DAEA}" presName="sibTrans" presStyleLbl="sibTrans2D1" presStyleIdx="0" presStyleCnt="1"/>
      <dgm:spPr/>
    </dgm:pt>
    <dgm:pt modelId="{821BD916-659E-4669-ACD8-6F8CF63AC043}" type="pres">
      <dgm:prSet presAssocID="{195BE746-D062-4969-A318-4E08FE05DAEA}" presName="connectorText" presStyleLbl="sibTrans2D1" presStyleIdx="0" presStyleCnt="1"/>
      <dgm:spPr/>
    </dgm:pt>
    <dgm:pt modelId="{6BB352BD-9D99-4B2B-B4D4-1B2AE4109816}" type="pres">
      <dgm:prSet presAssocID="{DD68E4B2-E733-C54F-B993-67AFFA07995F}" presName="node" presStyleLbl="node1" presStyleIdx="1" presStyleCnt="2" custScaleX="179882" custLinFactNeighborX="16160" custLinFactNeighborY="-63466">
        <dgm:presLayoutVars>
          <dgm:bulletEnabled val="1"/>
        </dgm:presLayoutVars>
      </dgm:prSet>
      <dgm:spPr/>
    </dgm:pt>
  </dgm:ptLst>
  <dgm:cxnLst>
    <dgm:cxn modelId="{03379028-678C-43FA-A495-AFAA2190CF28}" type="presOf" srcId="{8D6B9D5B-F129-2647-8A76-38F7CFD6AC0E}" destId="{29AB2D7E-6F16-4D88-858E-196B8CD3244A}" srcOrd="0" destOrd="0" presId="urn:microsoft.com/office/officeart/2005/8/layout/process1"/>
    <dgm:cxn modelId="{6A655538-7F86-43DE-B1C4-732AC9A50417}" type="presOf" srcId="{195BE746-D062-4969-A318-4E08FE05DAEA}" destId="{821BD916-659E-4669-ACD8-6F8CF63AC043}" srcOrd="1" destOrd="0" presId="urn:microsoft.com/office/officeart/2005/8/layout/process1"/>
    <dgm:cxn modelId="{566DD03E-C372-478E-A2D4-60FE5F5FAEE7}" type="presOf" srcId="{60C03BCE-E2F4-4571-9D8F-DA497C785BAF}" destId="{64FF00A0-6A0A-49FE-9BC0-D2C8AF25F31D}" srcOrd="0" destOrd="0" presId="urn:microsoft.com/office/officeart/2005/8/layout/process1"/>
    <dgm:cxn modelId="{E99C2A6B-BA1D-475A-B00F-069B7E568C4A}" srcId="{8D6B9D5B-F129-2647-8A76-38F7CFD6AC0E}" destId="{60C03BCE-E2F4-4571-9D8F-DA497C785BAF}" srcOrd="0" destOrd="0" parTransId="{3517E239-AB82-431C-8B6A-3B3738694736}" sibTransId="{195BE746-D062-4969-A318-4E08FE05DAEA}"/>
    <dgm:cxn modelId="{0453E6A5-1C32-46E3-A675-83535B15A50E}" type="presOf" srcId="{DD68E4B2-E733-C54F-B993-67AFFA07995F}" destId="{6BB352BD-9D99-4B2B-B4D4-1B2AE4109816}" srcOrd="0" destOrd="0" presId="urn:microsoft.com/office/officeart/2005/8/layout/process1"/>
    <dgm:cxn modelId="{3E8EE7B5-1E1F-41EB-B66F-539624D1623A}" type="presOf" srcId="{195BE746-D062-4969-A318-4E08FE05DAEA}" destId="{7A4207B2-8E1B-4B43-8EC4-8C806226EB66}" srcOrd="0" destOrd="0" presId="urn:microsoft.com/office/officeart/2005/8/layout/process1"/>
    <dgm:cxn modelId="{6228E1C4-A56A-E44E-9F56-FFB0D9E064E7}" srcId="{8D6B9D5B-F129-2647-8A76-38F7CFD6AC0E}" destId="{DD68E4B2-E733-C54F-B993-67AFFA07995F}" srcOrd="1" destOrd="0" parTransId="{6D0B136D-3838-574F-8E3B-4C4A378C0149}" sibTransId="{1F230EC5-12E4-5648-9683-711D86B80145}"/>
    <dgm:cxn modelId="{840B3299-3DAD-405B-959E-7A27ABB39B6F}" type="presParOf" srcId="{29AB2D7E-6F16-4D88-858E-196B8CD3244A}" destId="{64FF00A0-6A0A-49FE-9BC0-D2C8AF25F31D}" srcOrd="0" destOrd="0" presId="urn:microsoft.com/office/officeart/2005/8/layout/process1"/>
    <dgm:cxn modelId="{98D1605C-065D-4D84-A73D-598EF670DEFB}" type="presParOf" srcId="{29AB2D7E-6F16-4D88-858E-196B8CD3244A}" destId="{7A4207B2-8E1B-4B43-8EC4-8C806226EB66}" srcOrd="1" destOrd="0" presId="urn:microsoft.com/office/officeart/2005/8/layout/process1"/>
    <dgm:cxn modelId="{D4B8C80C-6164-46A9-9E67-C70EE1FA818A}" type="presParOf" srcId="{7A4207B2-8E1B-4B43-8EC4-8C806226EB66}" destId="{821BD916-659E-4669-ACD8-6F8CF63AC043}" srcOrd="0" destOrd="0" presId="urn:microsoft.com/office/officeart/2005/8/layout/process1"/>
    <dgm:cxn modelId="{7B775B2F-20A4-4B34-A95A-7649A9CAA9AB}" type="presParOf" srcId="{29AB2D7E-6F16-4D88-858E-196B8CD3244A}" destId="{6BB352BD-9D99-4B2B-B4D4-1B2AE410981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6B9D5B-F129-2647-8A76-38F7CFD6AC0E}" type="doc">
      <dgm:prSet loTypeId="urn:microsoft.com/office/officeart/2005/8/layout/process1" loCatId="process" qsTypeId="urn:microsoft.com/office/officeart/2005/8/quickstyle/simple4" qsCatId="simple" csTypeId="urn:microsoft.com/office/officeart/2005/8/colors/colorful4" csCatId="colorful" phldr="1"/>
      <dgm:spPr/>
    </dgm:pt>
    <dgm:pt modelId="{DD68E4B2-E733-C54F-B993-67AFFA07995F}">
      <dgm:prSet phldrT="[Text]" custT="1"/>
      <dgm:spPr>
        <a:solidFill>
          <a:srgbClr val="FFC000"/>
        </a:solidFill>
      </dgm:spPr>
      <dgm:t>
        <a:bodyPr/>
        <a:lstStyle/>
        <a:p>
          <a:r>
            <a:rPr lang="en-US" sz="1800" b="1" u="sng" dirty="0">
              <a:solidFill>
                <a:schemeClr val="tx1"/>
              </a:solidFill>
            </a:rPr>
            <a:t>Subsequent Lines</a:t>
          </a:r>
        </a:p>
        <a:p>
          <a:r>
            <a:rPr lang="en-US" sz="2000" b="1" dirty="0">
              <a:solidFill>
                <a:schemeClr val="tx1"/>
              </a:solidFill>
            </a:rPr>
            <a:t>Chemotherapy</a:t>
          </a:r>
        </a:p>
        <a:p>
          <a:r>
            <a:rPr lang="en-US" sz="2000" b="1" i="1" dirty="0">
              <a:solidFill>
                <a:schemeClr val="tx1"/>
              </a:solidFill>
            </a:rPr>
            <a:t>Immune Therapy</a:t>
          </a:r>
        </a:p>
        <a:p>
          <a:r>
            <a:rPr lang="en-US" sz="1800" b="1" dirty="0">
              <a:solidFill>
                <a:schemeClr val="tx1"/>
              </a:solidFill>
            </a:rPr>
            <a:t>Endocrine Therapy</a:t>
          </a:r>
        </a:p>
        <a:p>
          <a:r>
            <a:rPr lang="en-US" sz="1800" b="1" dirty="0">
              <a:solidFill>
                <a:schemeClr val="tx1"/>
              </a:solidFill>
            </a:rPr>
            <a:t>+/- Radiation</a:t>
          </a:r>
        </a:p>
        <a:p>
          <a:r>
            <a:rPr lang="en-US" sz="1800" b="1" dirty="0">
              <a:solidFill>
                <a:schemeClr val="tx1"/>
              </a:solidFill>
            </a:rPr>
            <a:t>+/- Surgery</a:t>
          </a:r>
        </a:p>
      </dgm:t>
    </dgm:pt>
    <dgm:pt modelId="{6D0B136D-3838-574F-8E3B-4C4A378C0149}" type="parTrans" cxnId="{6228E1C4-A56A-E44E-9F56-FFB0D9E064E7}">
      <dgm:prSet/>
      <dgm:spPr/>
      <dgm:t>
        <a:bodyPr/>
        <a:lstStyle/>
        <a:p>
          <a:endParaRPr lang="en-US" b="1">
            <a:solidFill>
              <a:schemeClr val="tx1"/>
            </a:solidFill>
          </a:endParaRPr>
        </a:p>
      </dgm:t>
    </dgm:pt>
    <dgm:pt modelId="{1F230EC5-12E4-5648-9683-711D86B80145}" type="sibTrans" cxnId="{6228E1C4-A56A-E44E-9F56-FFB0D9E064E7}">
      <dgm:prSet/>
      <dgm:spPr/>
      <dgm:t>
        <a:bodyPr/>
        <a:lstStyle/>
        <a:p>
          <a:endParaRPr lang="en-US" b="1">
            <a:solidFill>
              <a:schemeClr val="tx1"/>
            </a:solidFill>
          </a:endParaRPr>
        </a:p>
      </dgm:t>
    </dgm:pt>
    <dgm:pt modelId="{60C03BCE-E2F4-4571-9D8F-DA497C785BAF}">
      <dgm:prSet phldrT="[Text]" custT="1"/>
      <dgm:spPr/>
      <dgm:t>
        <a:bodyPr/>
        <a:lstStyle/>
        <a:p>
          <a:r>
            <a:rPr lang="en-US" sz="1800" b="1" u="sng" dirty="0">
              <a:solidFill>
                <a:schemeClr val="tx1"/>
              </a:solidFill>
            </a:rPr>
            <a:t>First Line:</a:t>
          </a:r>
        </a:p>
        <a:p>
          <a:r>
            <a:rPr lang="en-US" sz="2000" b="1" dirty="0">
              <a:solidFill>
                <a:schemeClr val="tx1"/>
              </a:solidFill>
            </a:rPr>
            <a:t>Chemotherapy</a:t>
          </a:r>
        </a:p>
        <a:p>
          <a:r>
            <a:rPr lang="en-US" sz="1800" b="1" dirty="0">
              <a:solidFill>
                <a:schemeClr val="tx1"/>
              </a:solidFill>
            </a:rPr>
            <a:t>+/- Radiation</a:t>
          </a:r>
        </a:p>
        <a:p>
          <a:r>
            <a:rPr lang="en-US" sz="1800" b="1" dirty="0">
              <a:solidFill>
                <a:schemeClr val="tx1"/>
              </a:solidFill>
            </a:rPr>
            <a:t>+/- Surgery</a:t>
          </a:r>
        </a:p>
      </dgm:t>
    </dgm:pt>
    <dgm:pt modelId="{3517E239-AB82-431C-8B6A-3B3738694736}" type="parTrans" cxnId="{E99C2A6B-BA1D-475A-B00F-069B7E568C4A}">
      <dgm:prSet/>
      <dgm:spPr/>
      <dgm:t>
        <a:bodyPr/>
        <a:lstStyle/>
        <a:p>
          <a:endParaRPr lang="en-US"/>
        </a:p>
      </dgm:t>
    </dgm:pt>
    <dgm:pt modelId="{195BE746-D062-4969-A318-4E08FE05DAEA}" type="sibTrans" cxnId="{E99C2A6B-BA1D-475A-B00F-069B7E568C4A}">
      <dgm:prSet/>
      <dgm:spPr/>
      <dgm:t>
        <a:bodyPr/>
        <a:lstStyle/>
        <a:p>
          <a:endParaRPr lang="en-US"/>
        </a:p>
      </dgm:t>
    </dgm:pt>
    <dgm:pt modelId="{29AB2D7E-6F16-4D88-858E-196B8CD3244A}" type="pres">
      <dgm:prSet presAssocID="{8D6B9D5B-F129-2647-8A76-38F7CFD6AC0E}" presName="Name0" presStyleCnt="0">
        <dgm:presLayoutVars>
          <dgm:dir/>
          <dgm:resizeHandles val="exact"/>
        </dgm:presLayoutVars>
      </dgm:prSet>
      <dgm:spPr/>
    </dgm:pt>
    <dgm:pt modelId="{64FF00A0-6A0A-49FE-9BC0-D2C8AF25F31D}" type="pres">
      <dgm:prSet presAssocID="{60C03BCE-E2F4-4571-9D8F-DA497C785BAF}" presName="node" presStyleLbl="node1" presStyleIdx="0" presStyleCnt="2" custLinFactNeighborX="15936" custLinFactNeighborY="-63466">
        <dgm:presLayoutVars>
          <dgm:bulletEnabled val="1"/>
        </dgm:presLayoutVars>
      </dgm:prSet>
      <dgm:spPr/>
    </dgm:pt>
    <dgm:pt modelId="{7A4207B2-8E1B-4B43-8EC4-8C806226EB66}" type="pres">
      <dgm:prSet presAssocID="{195BE746-D062-4969-A318-4E08FE05DAEA}" presName="sibTrans" presStyleLbl="sibTrans2D1" presStyleIdx="0" presStyleCnt="1"/>
      <dgm:spPr/>
    </dgm:pt>
    <dgm:pt modelId="{821BD916-659E-4669-ACD8-6F8CF63AC043}" type="pres">
      <dgm:prSet presAssocID="{195BE746-D062-4969-A318-4E08FE05DAEA}" presName="connectorText" presStyleLbl="sibTrans2D1" presStyleIdx="0" presStyleCnt="1"/>
      <dgm:spPr/>
    </dgm:pt>
    <dgm:pt modelId="{6BB352BD-9D99-4B2B-B4D4-1B2AE4109816}" type="pres">
      <dgm:prSet presAssocID="{DD68E4B2-E733-C54F-B993-67AFFA07995F}" presName="node" presStyleLbl="node1" presStyleIdx="1" presStyleCnt="2" custScaleX="179882" custLinFactNeighborX="16160" custLinFactNeighborY="-63466">
        <dgm:presLayoutVars>
          <dgm:bulletEnabled val="1"/>
        </dgm:presLayoutVars>
      </dgm:prSet>
      <dgm:spPr/>
    </dgm:pt>
  </dgm:ptLst>
  <dgm:cxnLst>
    <dgm:cxn modelId="{03379028-678C-43FA-A495-AFAA2190CF28}" type="presOf" srcId="{8D6B9D5B-F129-2647-8A76-38F7CFD6AC0E}" destId="{29AB2D7E-6F16-4D88-858E-196B8CD3244A}" srcOrd="0" destOrd="0" presId="urn:microsoft.com/office/officeart/2005/8/layout/process1"/>
    <dgm:cxn modelId="{6A655538-7F86-43DE-B1C4-732AC9A50417}" type="presOf" srcId="{195BE746-D062-4969-A318-4E08FE05DAEA}" destId="{821BD916-659E-4669-ACD8-6F8CF63AC043}" srcOrd="1" destOrd="0" presId="urn:microsoft.com/office/officeart/2005/8/layout/process1"/>
    <dgm:cxn modelId="{566DD03E-C372-478E-A2D4-60FE5F5FAEE7}" type="presOf" srcId="{60C03BCE-E2F4-4571-9D8F-DA497C785BAF}" destId="{64FF00A0-6A0A-49FE-9BC0-D2C8AF25F31D}" srcOrd="0" destOrd="0" presId="urn:microsoft.com/office/officeart/2005/8/layout/process1"/>
    <dgm:cxn modelId="{E99C2A6B-BA1D-475A-B00F-069B7E568C4A}" srcId="{8D6B9D5B-F129-2647-8A76-38F7CFD6AC0E}" destId="{60C03BCE-E2F4-4571-9D8F-DA497C785BAF}" srcOrd="0" destOrd="0" parTransId="{3517E239-AB82-431C-8B6A-3B3738694736}" sibTransId="{195BE746-D062-4969-A318-4E08FE05DAEA}"/>
    <dgm:cxn modelId="{0453E6A5-1C32-46E3-A675-83535B15A50E}" type="presOf" srcId="{DD68E4B2-E733-C54F-B993-67AFFA07995F}" destId="{6BB352BD-9D99-4B2B-B4D4-1B2AE4109816}" srcOrd="0" destOrd="0" presId="urn:microsoft.com/office/officeart/2005/8/layout/process1"/>
    <dgm:cxn modelId="{3E8EE7B5-1E1F-41EB-B66F-539624D1623A}" type="presOf" srcId="{195BE746-D062-4969-A318-4E08FE05DAEA}" destId="{7A4207B2-8E1B-4B43-8EC4-8C806226EB66}" srcOrd="0" destOrd="0" presId="urn:microsoft.com/office/officeart/2005/8/layout/process1"/>
    <dgm:cxn modelId="{6228E1C4-A56A-E44E-9F56-FFB0D9E064E7}" srcId="{8D6B9D5B-F129-2647-8A76-38F7CFD6AC0E}" destId="{DD68E4B2-E733-C54F-B993-67AFFA07995F}" srcOrd="1" destOrd="0" parTransId="{6D0B136D-3838-574F-8E3B-4C4A378C0149}" sibTransId="{1F230EC5-12E4-5648-9683-711D86B80145}"/>
    <dgm:cxn modelId="{840B3299-3DAD-405B-959E-7A27ABB39B6F}" type="presParOf" srcId="{29AB2D7E-6F16-4D88-858E-196B8CD3244A}" destId="{64FF00A0-6A0A-49FE-9BC0-D2C8AF25F31D}" srcOrd="0" destOrd="0" presId="urn:microsoft.com/office/officeart/2005/8/layout/process1"/>
    <dgm:cxn modelId="{98D1605C-065D-4D84-A73D-598EF670DEFB}" type="presParOf" srcId="{29AB2D7E-6F16-4D88-858E-196B8CD3244A}" destId="{7A4207B2-8E1B-4B43-8EC4-8C806226EB66}" srcOrd="1" destOrd="0" presId="urn:microsoft.com/office/officeart/2005/8/layout/process1"/>
    <dgm:cxn modelId="{D4B8C80C-6164-46A9-9E67-C70EE1FA818A}" type="presParOf" srcId="{7A4207B2-8E1B-4B43-8EC4-8C806226EB66}" destId="{821BD916-659E-4669-ACD8-6F8CF63AC043}" srcOrd="0" destOrd="0" presId="urn:microsoft.com/office/officeart/2005/8/layout/process1"/>
    <dgm:cxn modelId="{7B775B2F-20A4-4B34-A95A-7649A9CAA9AB}" type="presParOf" srcId="{29AB2D7E-6F16-4D88-858E-196B8CD3244A}" destId="{6BB352BD-9D99-4B2B-B4D4-1B2AE410981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6B9D5B-F129-2647-8A76-38F7CFD6AC0E}" type="doc">
      <dgm:prSet loTypeId="urn:microsoft.com/office/officeart/2005/8/layout/process1" loCatId="process" qsTypeId="urn:microsoft.com/office/officeart/2005/8/quickstyle/simple4" qsCatId="simple" csTypeId="urn:microsoft.com/office/officeart/2005/8/colors/colorful4" csCatId="colorful" phldr="1"/>
      <dgm:spPr/>
    </dgm:pt>
    <dgm:pt modelId="{DD68E4B2-E733-C54F-B993-67AFFA07995F}">
      <dgm:prSet phldrT="[Text]" custT="1"/>
      <dgm:spPr>
        <a:solidFill>
          <a:srgbClr val="FFC000"/>
        </a:solidFill>
      </dgm:spPr>
      <dgm:t>
        <a:bodyPr/>
        <a:lstStyle/>
        <a:p>
          <a:r>
            <a:rPr lang="en-US" sz="1800" b="1" u="sng" dirty="0">
              <a:solidFill>
                <a:schemeClr val="tx1"/>
              </a:solidFill>
            </a:rPr>
            <a:t>Subsequent Lines</a:t>
          </a:r>
        </a:p>
        <a:p>
          <a:r>
            <a:rPr lang="en-US" sz="2000" b="1" dirty="0">
              <a:solidFill>
                <a:schemeClr val="tx1"/>
              </a:solidFill>
            </a:rPr>
            <a:t>Chemotherapy</a:t>
          </a:r>
        </a:p>
        <a:p>
          <a:r>
            <a:rPr lang="en-US" sz="2000" b="1" i="1" dirty="0">
              <a:solidFill>
                <a:schemeClr val="tx1"/>
              </a:solidFill>
            </a:rPr>
            <a:t>Immune Therapy</a:t>
          </a:r>
        </a:p>
        <a:p>
          <a:r>
            <a:rPr lang="en-US" sz="1800" b="1" dirty="0">
              <a:solidFill>
                <a:schemeClr val="tx1"/>
              </a:solidFill>
            </a:rPr>
            <a:t>Endocrine Therapy</a:t>
          </a:r>
        </a:p>
        <a:p>
          <a:r>
            <a:rPr lang="en-US" sz="1800" b="1" dirty="0">
              <a:solidFill>
                <a:schemeClr val="tx1"/>
              </a:solidFill>
            </a:rPr>
            <a:t>+/- Radiation</a:t>
          </a:r>
        </a:p>
        <a:p>
          <a:r>
            <a:rPr lang="en-US" sz="1800" b="1" dirty="0">
              <a:solidFill>
                <a:schemeClr val="tx1"/>
              </a:solidFill>
            </a:rPr>
            <a:t>+/- Surgery</a:t>
          </a:r>
        </a:p>
      </dgm:t>
    </dgm:pt>
    <dgm:pt modelId="{6D0B136D-3838-574F-8E3B-4C4A378C0149}" type="parTrans" cxnId="{6228E1C4-A56A-E44E-9F56-FFB0D9E064E7}">
      <dgm:prSet/>
      <dgm:spPr/>
      <dgm:t>
        <a:bodyPr/>
        <a:lstStyle/>
        <a:p>
          <a:endParaRPr lang="en-US" b="1">
            <a:solidFill>
              <a:schemeClr val="tx1"/>
            </a:solidFill>
          </a:endParaRPr>
        </a:p>
      </dgm:t>
    </dgm:pt>
    <dgm:pt modelId="{1F230EC5-12E4-5648-9683-711D86B80145}" type="sibTrans" cxnId="{6228E1C4-A56A-E44E-9F56-FFB0D9E064E7}">
      <dgm:prSet/>
      <dgm:spPr/>
      <dgm:t>
        <a:bodyPr/>
        <a:lstStyle/>
        <a:p>
          <a:endParaRPr lang="en-US" b="1">
            <a:solidFill>
              <a:schemeClr val="tx1"/>
            </a:solidFill>
          </a:endParaRPr>
        </a:p>
      </dgm:t>
    </dgm:pt>
    <dgm:pt modelId="{60C03BCE-E2F4-4571-9D8F-DA497C785BAF}">
      <dgm:prSet phldrT="[Text]" custT="1"/>
      <dgm:spPr/>
      <dgm:t>
        <a:bodyPr/>
        <a:lstStyle/>
        <a:p>
          <a:r>
            <a:rPr lang="en-US" sz="1800" b="1" u="sng" dirty="0">
              <a:solidFill>
                <a:schemeClr val="tx1"/>
              </a:solidFill>
            </a:rPr>
            <a:t>First Line:</a:t>
          </a:r>
        </a:p>
        <a:p>
          <a:r>
            <a:rPr lang="en-US" sz="2000" b="1" dirty="0">
              <a:solidFill>
                <a:schemeClr val="tx1"/>
              </a:solidFill>
            </a:rPr>
            <a:t>Chemotherapy</a:t>
          </a:r>
        </a:p>
        <a:p>
          <a:r>
            <a:rPr lang="en-US" sz="1800" b="1" dirty="0">
              <a:solidFill>
                <a:schemeClr val="tx1"/>
              </a:solidFill>
            </a:rPr>
            <a:t>+/- Radiation</a:t>
          </a:r>
        </a:p>
        <a:p>
          <a:r>
            <a:rPr lang="en-US" sz="1800" b="1" dirty="0">
              <a:solidFill>
                <a:schemeClr val="tx1"/>
              </a:solidFill>
            </a:rPr>
            <a:t>+/- Surgery</a:t>
          </a:r>
        </a:p>
      </dgm:t>
    </dgm:pt>
    <dgm:pt modelId="{3517E239-AB82-431C-8B6A-3B3738694736}" type="parTrans" cxnId="{E99C2A6B-BA1D-475A-B00F-069B7E568C4A}">
      <dgm:prSet/>
      <dgm:spPr/>
      <dgm:t>
        <a:bodyPr/>
        <a:lstStyle/>
        <a:p>
          <a:endParaRPr lang="en-US"/>
        </a:p>
      </dgm:t>
    </dgm:pt>
    <dgm:pt modelId="{195BE746-D062-4969-A318-4E08FE05DAEA}" type="sibTrans" cxnId="{E99C2A6B-BA1D-475A-B00F-069B7E568C4A}">
      <dgm:prSet/>
      <dgm:spPr/>
      <dgm:t>
        <a:bodyPr/>
        <a:lstStyle/>
        <a:p>
          <a:endParaRPr lang="en-US"/>
        </a:p>
      </dgm:t>
    </dgm:pt>
    <dgm:pt modelId="{29AB2D7E-6F16-4D88-858E-196B8CD3244A}" type="pres">
      <dgm:prSet presAssocID="{8D6B9D5B-F129-2647-8A76-38F7CFD6AC0E}" presName="Name0" presStyleCnt="0">
        <dgm:presLayoutVars>
          <dgm:dir/>
          <dgm:resizeHandles val="exact"/>
        </dgm:presLayoutVars>
      </dgm:prSet>
      <dgm:spPr/>
    </dgm:pt>
    <dgm:pt modelId="{64FF00A0-6A0A-49FE-9BC0-D2C8AF25F31D}" type="pres">
      <dgm:prSet presAssocID="{60C03BCE-E2F4-4571-9D8F-DA497C785BAF}" presName="node" presStyleLbl="node1" presStyleIdx="0" presStyleCnt="2" custLinFactNeighborX="15936" custLinFactNeighborY="-63466">
        <dgm:presLayoutVars>
          <dgm:bulletEnabled val="1"/>
        </dgm:presLayoutVars>
      </dgm:prSet>
      <dgm:spPr/>
    </dgm:pt>
    <dgm:pt modelId="{7A4207B2-8E1B-4B43-8EC4-8C806226EB66}" type="pres">
      <dgm:prSet presAssocID="{195BE746-D062-4969-A318-4E08FE05DAEA}" presName="sibTrans" presStyleLbl="sibTrans2D1" presStyleIdx="0" presStyleCnt="1"/>
      <dgm:spPr/>
    </dgm:pt>
    <dgm:pt modelId="{821BD916-659E-4669-ACD8-6F8CF63AC043}" type="pres">
      <dgm:prSet presAssocID="{195BE746-D062-4969-A318-4E08FE05DAEA}" presName="connectorText" presStyleLbl="sibTrans2D1" presStyleIdx="0" presStyleCnt="1"/>
      <dgm:spPr/>
    </dgm:pt>
    <dgm:pt modelId="{6BB352BD-9D99-4B2B-B4D4-1B2AE4109816}" type="pres">
      <dgm:prSet presAssocID="{DD68E4B2-E733-C54F-B993-67AFFA07995F}" presName="node" presStyleLbl="node1" presStyleIdx="1" presStyleCnt="2" custScaleX="179882" custLinFactNeighborX="16160" custLinFactNeighborY="-63466">
        <dgm:presLayoutVars>
          <dgm:bulletEnabled val="1"/>
        </dgm:presLayoutVars>
      </dgm:prSet>
      <dgm:spPr/>
    </dgm:pt>
  </dgm:ptLst>
  <dgm:cxnLst>
    <dgm:cxn modelId="{03379028-678C-43FA-A495-AFAA2190CF28}" type="presOf" srcId="{8D6B9D5B-F129-2647-8A76-38F7CFD6AC0E}" destId="{29AB2D7E-6F16-4D88-858E-196B8CD3244A}" srcOrd="0" destOrd="0" presId="urn:microsoft.com/office/officeart/2005/8/layout/process1"/>
    <dgm:cxn modelId="{6A655538-7F86-43DE-B1C4-732AC9A50417}" type="presOf" srcId="{195BE746-D062-4969-A318-4E08FE05DAEA}" destId="{821BD916-659E-4669-ACD8-6F8CF63AC043}" srcOrd="1" destOrd="0" presId="urn:microsoft.com/office/officeart/2005/8/layout/process1"/>
    <dgm:cxn modelId="{566DD03E-C372-478E-A2D4-60FE5F5FAEE7}" type="presOf" srcId="{60C03BCE-E2F4-4571-9D8F-DA497C785BAF}" destId="{64FF00A0-6A0A-49FE-9BC0-D2C8AF25F31D}" srcOrd="0" destOrd="0" presId="urn:microsoft.com/office/officeart/2005/8/layout/process1"/>
    <dgm:cxn modelId="{E99C2A6B-BA1D-475A-B00F-069B7E568C4A}" srcId="{8D6B9D5B-F129-2647-8A76-38F7CFD6AC0E}" destId="{60C03BCE-E2F4-4571-9D8F-DA497C785BAF}" srcOrd="0" destOrd="0" parTransId="{3517E239-AB82-431C-8B6A-3B3738694736}" sibTransId="{195BE746-D062-4969-A318-4E08FE05DAEA}"/>
    <dgm:cxn modelId="{0453E6A5-1C32-46E3-A675-83535B15A50E}" type="presOf" srcId="{DD68E4B2-E733-C54F-B993-67AFFA07995F}" destId="{6BB352BD-9D99-4B2B-B4D4-1B2AE4109816}" srcOrd="0" destOrd="0" presId="urn:microsoft.com/office/officeart/2005/8/layout/process1"/>
    <dgm:cxn modelId="{3E8EE7B5-1E1F-41EB-B66F-539624D1623A}" type="presOf" srcId="{195BE746-D062-4969-A318-4E08FE05DAEA}" destId="{7A4207B2-8E1B-4B43-8EC4-8C806226EB66}" srcOrd="0" destOrd="0" presId="urn:microsoft.com/office/officeart/2005/8/layout/process1"/>
    <dgm:cxn modelId="{6228E1C4-A56A-E44E-9F56-FFB0D9E064E7}" srcId="{8D6B9D5B-F129-2647-8A76-38F7CFD6AC0E}" destId="{DD68E4B2-E733-C54F-B993-67AFFA07995F}" srcOrd="1" destOrd="0" parTransId="{6D0B136D-3838-574F-8E3B-4C4A378C0149}" sibTransId="{1F230EC5-12E4-5648-9683-711D86B80145}"/>
    <dgm:cxn modelId="{840B3299-3DAD-405B-959E-7A27ABB39B6F}" type="presParOf" srcId="{29AB2D7E-6F16-4D88-858E-196B8CD3244A}" destId="{64FF00A0-6A0A-49FE-9BC0-D2C8AF25F31D}" srcOrd="0" destOrd="0" presId="urn:microsoft.com/office/officeart/2005/8/layout/process1"/>
    <dgm:cxn modelId="{98D1605C-065D-4D84-A73D-598EF670DEFB}" type="presParOf" srcId="{29AB2D7E-6F16-4D88-858E-196B8CD3244A}" destId="{7A4207B2-8E1B-4B43-8EC4-8C806226EB66}" srcOrd="1" destOrd="0" presId="urn:microsoft.com/office/officeart/2005/8/layout/process1"/>
    <dgm:cxn modelId="{D4B8C80C-6164-46A9-9E67-C70EE1FA818A}" type="presParOf" srcId="{7A4207B2-8E1B-4B43-8EC4-8C806226EB66}" destId="{821BD916-659E-4669-ACD8-6F8CF63AC043}" srcOrd="0" destOrd="0" presId="urn:microsoft.com/office/officeart/2005/8/layout/process1"/>
    <dgm:cxn modelId="{7B775B2F-20A4-4B34-A95A-7649A9CAA9AB}" type="presParOf" srcId="{29AB2D7E-6F16-4D88-858E-196B8CD3244A}" destId="{6BB352BD-9D99-4B2B-B4D4-1B2AE410981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6B9D5B-F129-2647-8A76-38F7CFD6AC0E}" type="doc">
      <dgm:prSet loTypeId="urn:microsoft.com/office/officeart/2005/8/layout/process1" loCatId="process" qsTypeId="urn:microsoft.com/office/officeart/2005/8/quickstyle/simple4" qsCatId="simple" csTypeId="urn:microsoft.com/office/officeart/2005/8/colors/colorful4" csCatId="colorful" phldr="1"/>
      <dgm:spPr/>
    </dgm:pt>
    <dgm:pt modelId="{DD68E4B2-E733-C54F-B993-67AFFA07995F}">
      <dgm:prSet phldrT="[Text]" custT="1"/>
      <dgm:spPr>
        <a:solidFill>
          <a:srgbClr val="FFC000"/>
        </a:solidFill>
      </dgm:spPr>
      <dgm:t>
        <a:bodyPr/>
        <a:lstStyle/>
        <a:p>
          <a:r>
            <a:rPr lang="en-US" sz="1800" b="1" u="sng" dirty="0">
              <a:solidFill>
                <a:schemeClr val="tx1"/>
              </a:solidFill>
            </a:rPr>
            <a:t>Subsequent Lines</a:t>
          </a:r>
        </a:p>
        <a:p>
          <a:r>
            <a:rPr lang="en-US" sz="2000" b="1" dirty="0">
              <a:solidFill>
                <a:schemeClr val="tx1"/>
              </a:solidFill>
            </a:rPr>
            <a:t>Chemotherapy</a:t>
          </a:r>
        </a:p>
        <a:p>
          <a:r>
            <a:rPr lang="en-US" sz="2000" b="1" i="1" dirty="0">
              <a:solidFill>
                <a:schemeClr val="tx1"/>
              </a:solidFill>
            </a:rPr>
            <a:t>Immune Therapy</a:t>
          </a:r>
        </a:p>
        <a:p>
          <a:r>
            <a:rPr lang="en-US" sz="1800" b="1" dirty="0">
              <a:solidFill>
                <a:schemeClr val="tx1"/>
              </a:solidFill>
            </a:rPr>
            <a:t>Endocrine Therapy</a:t>
          </a:r>
        </a:p>
        <a:p>
          <a:r>
            <a:rPr lang="en-US" sz="1800" b="1" dirty="0">
              <a:solidFill>
                <a:schemeClr val="tx1"/>
              </a:solidFill>
            </a:rPr>
            <a:t>+/- Radiation</a:t>
          </a:r>
        </a:p>
        <a:p>
          <a:r>
            <a:rPr lang="en-US" sz="1800" b="1" dirty="0">
              <a:solidFill>
                <a:schemeClr val="tx1"/>
              </a:solidFill>
            </a:rPr>
            <a:t>+/- Surgery</a:t>
          </a:r>
        </a:p>
      </dgm:t>
    </dgm:pt>
    <dgm:pt modelId="{6D0B136D-3838-574F-8E3B-4C4A378C0149}" type="parTrans" cxnId="{6228E1C4-A56A-E44E-9F56-FFB0D9E064E7}">
      <dgm:prSet/>
      <dgm:spPr/>
      <dgm:t>
        <a:bodyPr/>
        <a:lstStyle/>
        <a:p>
          <a:endParaRPr lang="en-US" b="1">
            <a:solidFill>
              <a:schemeClr val="tx1"/>
            </a:solidFill>
          </a:endParaRPr>
        </a:p>
      </dgm:t>
    </dgm:pt>
    <dgm:pt modelId="{1F230EC5-12E4-5648-9683-711D86B80145}" type="sibTrans" cxnId="{6228E1C4-A56A-E44E-9F56-FFB0D9E064E7}">
      <dgm:prSet/>
      <dgm:spPr/>
      <dgm:t>
        <a:bodyPr/>
        <a:lstStyle/>
        <a:p>
          <a:endParaRPr lang="en-US" b="1">
            <a:solidFill>
              <a:schemeClr val="tx1"/>
            </a:solidFill>
          </a:endParaRPr>
        </a:p>
      </dgm:t>
    </dgm:pt>
    <dgm:pt modelId="{60C03BCE-E2F4-4571-9D8F-DA497C785BAF}">
      <dgm:prSet phldrT="[Text]" custT="1"/>
      <dgm:spPr/>
      <dgm:t>
        <a:bodyPr/>
        <a:lstStyle/>
        <a:p>
          <a:r>
            <a:rPr lang="en-US" sz="1800" b="1" u="sng" dirty="0">
              <a:solidFill>
                <a:schemeClr val="tx1"/>
              </a:solidFill>
            </a:rPr>
            <a:t>First Line:</a:t>
          </a:r>
        </a:p>
        <a:p>
          <a:r>
            <a:rPr lang="en-US" sz="2000" b="1" u="sng" dirty="0">
              <a:solidFill>
                <a:schemeClr val="tx1"/>
              </a:solidFill>
            </a:rPr>
            <a:t>Chemotherapy </a:t>
          </a:r>
          <a:r>
            <a:rPr lang="en-US" sz="2000" b="1" i="1" u="sng" dirty="0">
              <a:solidFill>
                <a:schemeClr val="tx1"/>
              </a:solidFill>
            </a:rPr>
            <a:t>+ Immunotherapy</a:t>
          </a:r>
        </a:p>
        <a:p>
          <a:r>
            <a:rPr lang="en-US" sz="1800" b="1" dirty="0">
              <a:solidFill>
                <a:schemeClr val="tx1"/>
              </a:solidFill>
            </a:rPr>
            <a:t>+/- Radiation</a:t>
          </a:r>
        </a:p>
        <a:p>
          <a:r>
            <a:rPr lang="en-US" sz="1800" b="1" dirty="0">
              <a:solidFill>
                <a:schemeClr val="tx1"/>
              </a:solidFill>
            </a:rPr>
            <a:t>+/- Surgery</a:t>
          </a:r>
        </a:p>
      </dgm:t>
    </dgm:pt>
    <dgm:pt modelId="{3517E239-AB82-431C-8B6A-3B3738694736}" type="parTrans" cxnId="{E99C2A6B-BA1D-475A-B00F-069B7E568C4A}">
      <dgm:prSet/>
      <dgm:spPr/>
      <dgm:t>
        <a:bodyPr/>
        <a:lstStyle/>
        <a:p>
          <a:endParaRPr lang="en-US"/>
        </a:p>
      </dgm:t>
    </dgm:pt>
    <dgm:pt modelId="{195BE746-D062-4969-A318-4E08FE05DAEA}" type="sibTrans" cxnId="{E99C2A6B-BA1D-475A-B00F-069B7E568C4A}">
      <dgm:prSet/>
      <dgm:spPr/>
      <dgm:t>
        <a:bodyPr/>
        <a:lstStyle/>
        <a:p>
          <a:endParaRPr lang="en-US"/>
        </a:p>
      </dgm:t>
    </dgm:pt>
    <dgm:pt modelId="{29AB2D7E-6F16-4D88-858E-196B8CD3244A}" type="pres">
      <dgm:prSet presAssocID="{8D6B9D5B-F129-2647-8A76-38F7CFD6AC0E}" presName="Name0" presStyleCnt="0">
        <dgm:presLayoutVars>
          <dgm:dir/>
          <dgm:resizeHandles val="exact"/>
        </dgm:presLayoutVars>
      </dgm:prSet>
      <dgm:spPr/>
    </dgm:pt>
    <dgm:pt modelId="{64FF00A0-6A0A-49FE-9BC0-D2C8AF25F31D}" type="pres">
      <dgm:prSet presAssocID="{60C03BCE-E2F4-4571-9D8F-DA497C785BAF}" presName="node" presStyleLbl="node1" presStyleIdx="0" presStyleCnt="2" custLinFactNeighborX="15936" custLinFactNeighborY="-63466">
        <dgm:presLayoutVars>
          <dgm:bulletEnabled val="1"/>
        </dgm:presLayoutVars>
      </dgm:prSet>
      <dgm:spPr/>
    </dgm:pt>
    <dgm:pt modelId="{7A4207B2-8E1B-4B43-8EC4-8C806226EB66}" type="pres">
      <dgm:prSet presAssocID="{195BE746-D062-4969-A318-4E08FE05DAEA}" presName="sibTrans" presStyleLbl="sibTrans2D1" presStyleIdx="0" presStyleCnt="1"/>
      <dgm:spPr/>
    </dgm:pt>
    <dgm:pt modelId="{821BD916-659E-4669-ACD8-6F8CF63AC043}" type="pres">
      <dgm:prSet presAssocID="{195BE746-D062-4969-A318-4E08FE05DAEA}" presName="connectorText" presStyleLbl="sibTrans2D1" presStyleIdx="0" presStyleCnt="1"/>
      <dgm:spPr/>
    </dgm:pt>
    <dgm:pt modelId="{6BB352BD-9D99-4B2B-B4D4-1B2AE4109816}" type="pres">
      <dgm:prSet presAssocID="{DD68E4B2-E733-C54F-B993-67AFFA07995F}" presName="node" presStyleLbl="node1" presStyleIdx="1" presStyleCnt="2" custScaleX="179882" custLinFactNeighborX="16160" custLinFactNeighborY="-63466">
        <dgm:presLayoutVars>
          <dgm:bulletEnabled val="1"/>
        </dgm:presLayoutVars>
      </dgm:prSet>
      <dgm:spPr/>
    </dgm:pt>
  </dgm:ptLst>
  <dgm:cxnLst>
    <dgm:cxn modelId="{03379028-678C-43FA-A495-AFAA2190CF28}" type="presOf" srcId="{8D6B9D5B-F129-2647-8A76-38F7CFD6AC0E}" destId="{29AB2D7E-6F16-4D88-858E-196B8CD3244A}" srcOrd="0" destOrd="0" presId="urn:microsoft.com/office/officeart/2005/8/layout/process1"/>
    <dgm:cxn modelId="{6A655538-7F86-43DE-B1C4-732AC9A50417}" type="presOf" srcId="{195BE746-D062-4969-A318-4E08FE05DAEA}" destId="{821BD916-659E-4669-ACD8-6F8CF63AC043}" srcOrd="1" destOrd="0" presId="urn:microsoft.com/office/officeart/2005/8/layout/process1"/>
    <dgm:cxn modelId="{566DD03E-C372-478E-A2D4-60FE5F5FAEE7}" type="presOf" srcId="{60C03BCE-E2F4-4571-9D8F-DA497C785BAF}" destId="{64FF00A0-6A0A-49FE-9BC0-D2C8AF25F31D}" srcOrd="0" destOrd="0" presId="urn:microsoft.com/office/officeart/2005/8/layout/process1"/>
    <dgm:cxn modelId="{E99C2A6B-BA1D-475A-B00F-069B7E568C4A}" srcId="{8D6B9D5B-F129-2647-8A76-38F7CFD6AC0E}" destId="{60C03BCE-E2F4-4571-9D8F-DA497C785BAF}" srcOrd="0" destOrd="0" parTransId="{3517E239-AB82-431C-8B6A-3B3738694736}" sibTransId="{195BE746-D062-4969-A318-4E08FE05DAEA}"/>
    <dgm:cxn modelId="{0453E6A5-1C32-46E3-A675-83535B15A50E}" type="presOf" srcId="{DD68E4B2-E733-C54F-B993-67AFFA07995F}" destId="{6BB352BD-9D99-4B2B-B4D4-1B2AE4109816}" srcOrd="0" destOrd="0" presId="urn:microsoft.com/office/officeart/2005/8/layout/process1"/>
    <dgm:cxn modelId="{3E8EE7B5-1E1F-41EB-B66F-539624D1623A}" type="presOf" srcId="{195BE746-D062-4969-A318-4E08FE05DAEA}" destId="{7A4207B2-8E1B-4B43-8EC4-8C806226EB66}" srcOrd="0" destOrd="0" presId="urn:microsoft.com/office/officeart/2005/8/layout/process1"/>
    <dgm:cxn modelId="{6228E1C4-A56A-E44E-9F56-FFB0D9E064E7}" srcId="{8D6B9D5B-F129-2647-8A76-38F7CFD6AC0E}" destId="{DD68E4B2-E733-C54F-B993-67AFFA07995F}" srcOrd="1" destOrd="0" parTransId="{6D0B136D-3838-574F-8E3B-4C4A378C0149}" sibTransId="{1F230EC5-12E4-5648-9683-711D86B80145}"/>
    <dgm:cxn modelId="{840B3299-3DAD-405B-959E-7A27ABB39B6F}" type="presParOf" srcId="{29AB2D7E-6F16-4D88-858E-196B8CD3244A}" destId="{64FF00A0-6A0A-49FE-9BC0-D2C8AF25F31D}" srcOrd="0" destOrd="0" presId="urn:microsoft.com/office/officeart/2005/8/layout/process1"/>
    <dgm:cxn modelId="{98D1605C-065D-4D84-A73D-598EF670DEFB}" type="presParOf" srcId="{29AB2D7E-6F16-4D88-858E-196B8CD3244A}" destId="{7A4207B2-8E1B-4B43-8EC4-8C806226EB66}" srcOrd="1" destOrd="0" presId="urn:microsoft.com/office/officeart/2005/8/layout/process1"/>
    <dgm:cxn modelId="{D4B8C80C-6164-46A9-9E67-C70EE1FA818A}" type="presParOf" srcId="{7A4207B2-8E1B-4B43-8EC4-8C806226EB66}" destId="{821BD916-659E-4669-ACD8-6F8CF63AC043}" srcOrd="0" destOrd="0" presId="urn:microsoft.com/office/officeart/2005/8/layout/process1"/>
    <dgm:cxn modelId="{7B775B2F-20A4-4B34-A95A-7649A9CAA9AB}" type="presParOf" srcId="{29AB2D7E-6F16-4D88-858E-196B8CD3244A}" destId="{6BB352BD-9D99-4B2B-B4D4-1B2AE410981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F00A0-6A0A-49FE-9BC0-D2C8AF25F31D}">
      <dsp:nvSpPr>
        <dsp:cNvPr id="0" name=""/>
        <dsp:cNvSpPr/>
      </dsp:nvSpPr>
      <dsp:spPr>
        <a:xfrm>
          <a:off x="205006" y="0"/>
          <a:ext cx="3186593" cy="200157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First Line:</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263630" y="58624"/>
        <a:ext cx="3069345" cy="1884331"/>
      </dsp:txXfrm>
    </dsp:sp>
    <dsp:sp modelId="{7A4207B2-8E1B-4B43-8EC4-8C806226EB66}">
      <dsp:nvSpPr>
        <dsp:cNvPr id="0" name=""/>
        <dsp:cNvSpPr/>
      </dsp:nvSpPr>
      <dsp:spPr>
        <a:xfrm>
          <a:off x="3659947" y="605651"/>
          <a:ext cx="568897" cy="790275"/>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659947" y="763706"/>
        <a:ext cx="398228" cy="474165"/>
      </dsp:txXfrm>
    </dsp:sp>
    <dsp:sp modelId="{6BB352BD-9D99-4B2B-B4D4-1B2AE4109816}">
      <dsp:nvSpPr>
        <dsp:cNvPr id="0" name=""/>
        <dsp:cNvSpPr/>
      </dsp:nvSpPr>
      <dsp:spPr>
        <a:xfrm>
          <a:off x="4464991" y="0"/>
          <a:ext cx="5732108" cy="2001579"/>
        </a:xfrm>
        <a:prstGeom prst="roundRect">
          <a:avLst>
            <a:gd name="adj" fmla="val 10000"/>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Subsequent Lines</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1800" b="1" kern="1200" dirty="0">
              <a:solidFill>
                <a:schemeClr val="tx1"/>
              </a:solidFill>
            </a:rPr>
            <a:t>Endocrine 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4523615" y="58624"/>
        <a:ext cx="5614860" cy="1884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F00A0-6A0A-49FE-9BC0-D2C8AF25F31D}">
      <dsp:nvSpPr>
        <dsp:cNvPr id="0" name=""/>
        <dsp:cNvSpPr/>
      </dsp:nvSpPr>
      <dsp:spPr>
        <a:xfrm>
          <a:off x="205006" y="0"/>
          <a:ext cx="3186593" cy="200157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First Line:</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263630" y="58624"/>
        <a:ext cx="3069345" cy="1884331"/>
      </dsp:txXfrm>
    </dsp:sp>
    <dsp:sp modelId="{7A4207B2-8E1B-4B43-8EC4-8C806226EB66}">
      <dsp:nvSpPr>
        <dsp:cNvPr id="0" name=""/>
        <dsp:cNvSpPr/>
      </dsp:nvSpPr>
      <dsp:spPr>
        <a:xfrm>
          <a:off x="3659947" y="605651"/>
          <a:ext cx="568897" cy="790275"/>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659947" y="763706"/>
        <a:ext cx="398228" cy="474165"/>
      </dsp:txXfrm>
    </dsp:sp>
    <dsp:sp modelId="{6BB352BD-9D99-4B2B-B4D4-1B2AE4109816}">
      <dsp:nvSpPr>
        <dsp:cNvPr id="0" name=""/>
        <dsp:cNvSpPr/>
      </dsp:nvSpPr>
      <dsp:spPr>
        <a:xfrm>
          <a:off x="4464991" y="0"/>
          <a:ext cx="5732108" cy="2001579"/>
        </a:xfrm>
        <a:prstGeom prst="roundRect">
          <a:avLst>
            <a:gd name="adj" fmla="val 10000"/>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Subsequent Lines</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1800" b="1" kern="1200" dirty="0">
              <a:solidFill>
                <a:schemeClr val="tx1"/>
              </a:solidFill>
            </a:rPr>
            <a:t>Endocrine 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4523615" y="58624"/>
        <a:ext cx="5614860" cy="1884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F00A0-6A0A-49FE-9BC0-D2C8AF25F31D}">
      <dsp:nvSpPr>
        <dsp:cNvPr id="0" name=""/>
        <dsp:cNvSpPr/>
      </dsp:nvSpPr>
      <dsp:spPr>
        <a:xfrm>
          <a:off x="209785" y="0"/>
          <a:ext cx="3183481" cy="209592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First Line:</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271173" y="61388"/>
        <a:ext cx="3060705" cy="1973152"/>
      </dsp:txXfrm>
    </dsp:sp>
    <dsp:sp modelId="{7A4207B2-8E1B-4B43-8EC4-8C806226EB66}">
      <dsp:nvSpPr>
        <dsp:cNvPr id="0" name=""/>
        <dsp:cNvSpPr/>
      </dsp:nvSpPr>
      <dsp:spPr>
        <a:xfrm>
          <a:off x="3662597" y="653212"/>
          <a:ext cx="570980" cy="78950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662597" y="811113"/>
        <a:ext cx="399686" cy="473701"/>
      </dsp:txXfrm>
    </dsp:sp>
    <dsp:sp modelId="{6BB352BD-9D99-4B2B-B4D4-1B2AE4109816}">
      <dsp:nvSpPr>
        <dsp:cNvPr id="0" name=""/>
        <dsp:cNvSpPr/>
      </dsp:nvSpPr>
      <dsp:spPr>
        <a:xfrm>
          <a:off x="4470589" y="0"/>
          <a:ext cx="5726510" cy="2095928"/>
        </a:xfrm>
        <a:prstGeom prst="roundRect">
          <a:avLst>
            <a:gd name="adj" fmla="val 10000"/>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Subsequent Lines</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2000" b="1" i="1" kern="1200" dirty="0">
              <a:solidFill>
                <a:schemeClr val="tx1"/>
              </a:solidFill>
            </a:rPr>
            <a:t>Immune Therapy</a:t>
          </a:r>
        </a:p>
        <a:p>
          <a:pPr marL="0" lvl="0" indent="0" algn="ctr" defTabSz="800100">
            <a:lnSpc>
              <a:spcPct val="90000"/>
            </a:lnSpc>
            <a:spcBef>
              <a:spcPct val="0"/>
            </a:spcBef>
            <a:spcAft>
              <a:spcPct val="35000"/>
            </a:spcAft>
            <a:buNone/>
          </a:pPr>
          <a:r>
            <a:rPr lang="en-US" sz="1800" b="1" kern="1200" dirty="0">
              <a:solidFill>
                <a:schemeClr val="tx1"/>
              </a:solidFill>
            </a:rPr>
            <a:t>Endocrine 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4531977" y="61388"/>
        <a:ext cx="5603734" cy="1973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F00A0-6A0A-49FE-9BC0-D2C8AF25F31D}">
      <dsp:nvSpPr>
        <dsp:cNvPr id="0" name=""/>
        <dsp:cNvSpPr/>
      </dsp:nvSpPr>
      <dsp:spPr>
        <a:xfrm>
          <a:off x="209785" y="0"/>
          <a:ext cx="3183481" cy="209592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First Line:</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271173" y="61388"/>
        <a:ext cx="3060705" cy="1973152"/>
      </dsp:txXfrm>
    </dsp:sp>
    <dsp:sp modelId="{7A4207B2-8E1B-4B43-8EC4-8C806226EB66}">
      <dsp:nvSpPr>
        <dsp:cNvPr id="0" name=""/>
        <dsp:cNvSpPr/>
      </dsp:nvSpPr>
      <dsp:spPr>
        <a:xfrm>
          <a:off x="3662597" y="653212"/>
          <a:ext cx="570980" cy="78950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662597" y="811113"/>
        <a:ext cx="399686" cy="473701"/>
      </dsp:txXfrm>
    </dsp:sp>
    <dsp:sp modelId="{6BB352BD-9D99-4B2B-B4D4-1B2AE4109816}">
      <dsp:nvSpPr>
        <dsp:cNvPr id="0" name=""/>
        <dsp:cNvSpPr/>
      </dsp:nvSpPr>
      <dsp:spPr>
        <a:xfrm>
          <a:off x="4470589" y="0"/>
          <a:ext cx="5726510" cy="2095928"/>
        </a:xfrm>
        <a:prstGeom prst="roundRect">
          <a:avLst>
            <a:gd name="adj" fmla="val 10000"/>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Subsequent Lines</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2000" b="1" i="1" kern="1200" dirty="0">
              <a:solidFill>
                <a:schemeClr val="tx1"/>
              </a:solidFill>
            </a:rPr>
            <a:t>Immune Therapy</a:t>
          </a:r>
        </a:p>
        <a:p>
          <a:pPr marL="0" lvl="0" indent="0" algn="ctr" defTabSz="800100">
            <a:lnSpc>
              <a:spcPct val="90000"/>
            </a:lnSpc>
            <a:spcBef>
              <a:spcPct val="0"/>
            </a:spcBef>
            <a:spcAft>
              <a:spcPct val="35000"/>
            </a:spcAft>
            <a:buNone/>
          </a:pPr>
          <a:r>
            <a:rPr lang="en-US" sz="1800" b="1" kern="1200" dirty="0">
              <a:solidFill>
                <a:schemeClr val="tx1"/>
              </a:solidFill>
            </a:rPr>
            <a:t>Endocrine 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4531977" y="61388"/>
        <a:ext cx="5603734" cy="1973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F00A0-6A0A-49FE-9BC0-D2C8AF25F31D}">
      <dsp:nvSpPr>
        <dsp:cNvPr id="0" name=""/>
        <dsp:cNvSpPr/>
      </dsp:nvSpPr>
      <dsp:spPr>
        <a:xfrm>
          <a:off x="209785" y="0"/>
          <a:ext cx="3183481" cy="209592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First Line:</a:t>
          </a:r>
        </a:p>
        <a:p>
          <a:pPr marL="0" lvl="0" indent="0" algn="ctr" defTabSz="800100">
            <a:lnSpc>
              <a:spcPct val="90000"/>
            </a:lnSpc>
            <a:spcBef>
              <a:spcPct val="0"/>
            </a:spcBef>
            <a:spcAft>
              <a:spcPct val="35000"/>
            </a:spcAft>
            <a:buNone/>
          </a:pPr>
          <a:r>
            <a:rPr lang="en-US" sz="2000" b="1" u="sng" kern="1200" dirty="0">
              <a:solidFill>
                <a:schemeClr val="tx1"/>
              </a:solidFill>
            </a:rPr>
            <a:t>Chemotherapy </a:t>
          </a:r>
          <a:r>
            <a:rPr lang="en-US" sz="2000" b="1" i="1" u="sng" kern="1200" dirty="0">
              <a:solidFill>
                <a:schemeClr val="tx1"/>
              </a:solidFill>
            </a:rPr>
            <a:t>+ Immunotherapy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271173" y="61388"/>
        <a:ext cx="3060705" cy="1973152"/>
      </dsp:txXfrm>
    </dsp:sp>
    <dsp:sp modelId="{7A4207B2-8E1B-4B43-8EC4-8C806226EB66}">
      <dsp:nvSpPr>
        <dsp:cNvPr id="0" name=""/>
        <dsp:cNvSpPr/>
      </dsp:nvSpPr>
      <dsp:spPr>
        <a:xfrm>
          <a:off x="3662597" y="653212"/>
          <a:ext cx="570980" cy="78950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3662597" y="811113"/>
        <a:ext cx="399686" cy="473701"/>
      </dsp:txXfrm>
    </dsp:sp>
    <dsp:sp modelId="{6BB352BD-9D99-4B2B-B4D4-1B2AE4109816}">
      <dsp:nvSpPr>
        <dsp:cNvPr id="0" name=""/>
        <dsp:cNvSpPr/>
      </dsp:nvSpPr>
      <dsp:spPr>
        <a:xfrm>
          <a:off x="4470589" y="0"/>
          <a:ext cx="5726510" cy="2095928"/>
        </a:xfrm>
        <a:prstGeom prst="roundRect">
          <a:avLst>
            <a:gd name="adj" fmla="val 10000"/>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chemeClr val="tx1"/>
              </a:solidFill>
            </a:rPr>
            <a:t>Subsequent Lines</a:t>
          </a:r>
        </a:p>
        <a:p>
          <a:pPr marL="0" lvl="0" indent="0" algn="ctr" defTabSz="800100">
            <a:lnSpc>
              <a:spcPct val="90000"/>
            </a:lnSpc>
            <a:spcBef>
              <a:spcPct val="0"/>
            </a:spcBef>
            <a:spcAft>
              <a:spcPct val="35000"/>
            </a:spcAft>
            <a:buNone/>
          </a:pPr>
          <a:r>
            <a:rPr lang="en-US" sz="2000" b="1" kern="1200" dirty="0">
              <a:solidFill>
                <a:schemeClr val="tx1"/>
              </a:solidFill>
            </a:rPr>
            <a:t>Chemotherapy</a:t>
          </a:r>
        </a:p>
        <a:p>
          <a:pPr marL="0" lvl="0" indent="0" algn="ctr" defTabSz="800100">
            <a:lnSpc>
              <a:spcPct val="90000"/>
            </a:lnSpc>
            <a:spcBef>
              <a:spcPct val="0"/>
            </a:spcBef>
            <a:spcAft>
              <a:spcPct val="35000"/>
            </a:spcAft>
            <a:buNone/>
          </a:pPr>
          <a:r>
            <a:rPr lang="en-US" sz="2000" b="1" i="1" kern="1200" dirty="0">
              <a:solidFill>
                <a:schemeClr val="tx1"/>
              </a:solidFill>
            </a:rPr>
            <a:t>Immune Therapy</a:t>
          </a:r>
        </a:p>
        <a:p>
          <a:pPr marL="0" lvl="0" indent="0" algn="ctr" defTabSz="800100">
            <a:lnSpc>
              <a:spcPct val="90000"/>
            </a:lnSpc>
            <a:spcBef>
              <a:spcPct val="0"/>
            </a:spcBef>
            <a:spcAft>
              <a:spcPct val="35000"/>
            </a:spcAft>
            <a:buNone/>
          </a:pPr>
          <a:r>
            <a:rPr lang="en-US" sz="1800" b="1" kern="1200" dirty="0">
              <a:solidFill>
                <a:schemeClr val="tx1"/>
              </a:solidFill>
            </a:rPr>
            <a:t>Endocrine Therapy</a:t>
          </a:r>
        </a:p>
        <a:p>
          <a:pPr marL="0" lvl="0" indent="0" algn="ctr" defTabSz="800100">
            <a:lnSpc>
              <a:spcPct val="90000"/>
            </a:lnSpc>
            <a:spcBef>
              <a:spcPct val="0"/>
            </a:spcBef>
            <a:spcAft>
              <a:spcPct val="35000"/>
            </a:spcAft>
            <a:buNone/>
          </a:pPr>
          <a:r>
            <a:rPr lang="en-US" sz="1800" b="1" kern="1200" dirty="0">
              <a:solidFill>
                <a:schemeClr val="tx1"/>
              </a:solidFill>
            </a:rPr>
            <a:t>+/- Radiation</a:t>
          </a:r>
        </a:p>
        <a:p>
          <a:pPr marL="0" lvl="0" indent="0" algn="ctr" defTabSz="800100">
            <a:lnSpc>
              <a:spcPct val="90000"/>
            </a:lnSpc>
            <a:spcBef>
              <a:spcPct val="0"/>
            </a:spcBef>
            <a:spcAft>
              <a:spcPct val="35000"/>
            </a:spcAft>
            <a:buNone/>
          </a:pPr>
          <a:r>
            <a:rPr lang="en-US" sz="1800" b="1" kern="1200" dirty="0">
              <a:solidFill>
                <a:schemeClr val="tx1"/>
              </a:solidFill>
            </a:rPr>
            <a:t>+/- Surgery</a:t>
          </a:r>
        </a:p>
      </dsp:txBody>
      <dsp:txXfrm>
        <a:off x="4531977" y="61388"/>
        <a:ext cx="5603734" cy="19731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E409A-2DBB-4DD0-AE24-50562DD8CFBB}"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2A2E5-0C6D-46E5-9B65-4C8479C766D2}" type="slidenum">
              <a:rPr lang="en-US" smtClean="0"/>
              <a:t>‹#›</a:t>
            </a:fld>
            <a:endParaRPr lang="en-US"/>
          </a:p>
        </p:txBody>
      </p:sp>
    </p:spTree>
    <p:extLst>
      <p:ext uri="{BB962C8B-B14F-4D97-AF65-F5344CB8AC3E}">
        <p14:creationId xmlns:p14="http://schemas.microsoft.com/office/powerpoint/2010/main" val="112834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CCD2D-9961-4787-B708-15A169C136C8}" type="slidenum">
              <a:rPr lang="en-US" smtClean="0"/>
              <a:t>3</a:t>
            </a:fld>
            <a:endParaRPr lang="en-US"/>
          </a:p>
        </p:txBody>
      </p:sp>
    </p:spTree>
    <p:extLst>
      <p:ext uri="{BB962C8B-B14F-4D97-AF65-F5344CB8AC3E}">
        <p14:creationId xmlns:p14="http://schemas.microsoft.com/office/powerpoint/2010/main" val="264127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827 patients previously treated with chemotherapy</a:t>
            </a:r>
          </a:p>
          <a:p>
            <a:r>
              <a:rPr lang="en-US" dirty="0"/>
              <a:t>Randomized to </a:t>
            </a:r>
            <a:r>
              <a:rPr lang="en-US" dirty="0" err="1"/>
              <a:t>len</a:t>
            </a:r>
            <a:r>
              <a:rPr lang="en-US" dirty="0"/>
              <a:t>/</a:t>
            </a:r>
            <a:r>
              <a:rPr lang="en-US" dirty="0" err="1"/>
              <a:t>pem</a:t>
            </a:r>
            <a:r>
              <a:rPr lang="en-US" dirty="0"/>
              <a:t> vs additional chemotherapy </a:t>
            </a:r>
          </a:p>
          <a:p>
            <a:endParaRPr lang="en-US" dirty="0"/>
          </a:p>
          <a:p>
            <a:r>
              <a:rPr lang="en-US" dirty="0"/>
              <a:t>Len/</a:t>
            </a:r>
            <a:r>
              <a:rPr lang="en-US" dirty="0" err="1"/>
              <a:t>pem</a:t>
            </a:r>
            <a:r>
              <a:rPr lang="en-US" dirty="0"/>
              <a:t> found to improve PFS and OS</a:t>
            </a:r>
          </a:p>
        </p:txBody>
      </p:sp>
      <p:sp>
        <p:nvSpPr>
          <p:cNvPr id="4" name="Slide Number Placeholder 3"/>
          <p:cNvSpPr>
            <a:spLocks noGrp="1"/>
          </p:cNvSpPr>
          <p:nvPr>
            <p:ph type="sldNum" sz="quarter" idx="5"/>
          </p:nvPr>
        </p:nvSpPr>
        <p:spPr/>
        <p:txBody>
          <a:bodyPr/>
          <a:lstStyle/>
          <a:p>
            <a:fld id="{9CE2A2E5-0C6D-46E5-9B65-4C8479C766D2}" type="slidenum">
              <a:rPr lang="en-US" smtClean="0"/>
              <a:t>25</a:t>
            </a:fld>
            <a:endParaRPr lang="en-US"/>
          </a:p>
        </p:txBody>
      </p:sp>
    </p:spTree>
    <p:extLst>
      <p:ext uri="{BB962C8B-B14F-4D97-AF65-F5344CB8AC3E}">
        <p14:creationId xmlns:p14="http://schemas.microsoft.com/office/powerpoint/2010/main" val="2461193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CCD2D-9961-4787-B708-15A169C136C8}" type="slidenum">
              <a:rPr lang="en-US" smtClean="0"/>
              <a:t>26</a:t>
            </a:fld>
            <a:endParaRPr lang="en-US"/>
          </a:p>
        </p:txBody>
      </p:sp>
    </p:spTree>
    <p:extLst>
      <p:ext uri="{BB962C8B-B14F-4D97-AF65-F5344CB8AC3E}">
        <p14:creationId xmlns:p14="http://schemas.microsoft.com/office/powerpoint/2010/main" val="274244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CCD2D-9961-4787-B708-15A169C136C8}" type="slidenum">
              <a:rPr lang="en-US" smtClean="0"/>
              <a:t>27</a:t>
            </a:fld>
            <a:endParaRPr lang="en-US"/>
          </a:p>
        </p:txBody>
      </p:sp>
    </p:spTree>
    <p:extLst>
      <p:ext uri="{BB962C8B-B14F-4D97-AF65-F5344CB8AC3E}">
        <p14:creationId xmlns:p14="http://schemas.microsoft.com/office/powerpoint/2010/main" val="3267215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CCD2D-9961-4787-B708-15A169C136C8}" type="slidenum">
              <a:rPr lang="en-US" smtClean="0"/>
              <a:t>29</a:t>
            </a:fld>
            <a:endParaRPr lang="en-US"/>
          </a:p>
        </p:txBody>
      </p:sp>
    </p:spTree>
    <p:extLst>
      <p:ext uri="{BB962C8B-B14F-4D97-AF65-F5344CB8AC3E}">
        <p14:creationId xmlns:p14="http://schemas.microsoft.com/office/powerpoint/2010/main" val="1729706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this phase 3 trial, we found that the addition of pembrolizumab to standard chemotherapy, followed by pembrolizumab maintenance, resulted in a 70% lower risk of disease progression or death in patients in the </a:t>
            </a:r>
            <a:r>
              <a:rPr lang="en-US" dirty="0" err="1"/>
              <a:t>dMMR</a:t>
            </a:r>
            <a:r>
              <a:rPr lang="en-US" dirty="0"/>
              <a:t> cohort and a 46% lower risk in the </a:t>
            </a:r>
            <a:r>
              <a:rPr lang="en-US" dirty="0" err="1"/>
              <a:t>pMMR</a:t>
            </a:r>
            <a:r>
              <a:rPr lang="en-US" dirty="0"/>
              <a:t> cohort than in the placebo group.</a:t>
            </a:r>
          </a:p>
        </p:txBody>
      </p:sp>
      <p:sp>
        <p:nvSpPr>
          <p:cNvPr id="4" name="Slide Number Placeholder 3"/>
          <p:cNvSpPr>
            <a:spLocks noGrp="1"/>
          </p:cNvSpPr>
          <p:nvPr>
            <p:ph type="sldNum" sz="quarter" idx="5"/>
          </p:nvPr>
        </p:nvSpPr>
        <p:spPr/>
        <p:txBody>
          <a:bodyPr/>
          <a:lstStyle/>
          <a:p>
            <a:fld id="{9CE2A2E5-0C6D-46E5-9B65-4C8479C766D2}" type="slidenum">
              <a:rPr lang="en-US" smtClean="0"/>
              <a:t>30</a:t>
            </a:fld>
            <a:endParaRPr lang="en-US"/>
          </a:p>
        </p:txBody>
      </p:sp>
    </p:spTree>
    <p:extLst>
      <p:ext uri="{BB962C8B-B14F-4D97-AF65-F5344CB8AC3E}">
        <p14:creationId xmlns:p14="http://schemas.microsoft.com/office/powerpoint/2010/main" val="372297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differences:</a:t>
            </a:r>
          </a:p>
          <a:p>
            <a:pPr marL="228600" indent="-228600">
              <a:buAutoNum type="arabicPeriod"/>
            </a:pPr>
            <a:r>
              <a:rPr lang="en-US" dirty="0"/>
              <a:t>Did not require all Stage III cancers to have measurable disease (would allow some high risk histologies and IIIC2 cancers to enroll even without measurable disease)</a:t>
            </a:r>
          </a:p>
          <a:p>
            <a:pPr marL="228600" indent="-228600">
              <a:buAutoNum type="arabicPeriod"/>
            </a:pPr>
            <a:r>
              <a:rPr lang="en-US" dirty="0"/>
              <a:t>Allowed for carcinosarcomas</a:t>
            </a:r>
          </a:p>
          <a:p>
            <a:pPr marL="228600" indent="-228600">
              <a:buAutoNum type="arabicPeriod"/>
            </a:pPr>
            <a:r>
              <a:rPr lang="en-US" dirty="0"/>
              <a:t>Allowed patients to be enrolled as soon as 6 months from progressing after completing initial treatment</a:t>
            </a:r>
          </a:p>
          <a:p>
            <a:pPr marL="228600" indent="-228600">
              <a:buAutoNum type="arabicPeriod"/>
            </a:pPr>
            <a:r>
              <a:rPr lang="en-US" dirty="0" err="1"/>
              <a:t>Dostarlimab</a:t>
            </a:r>
            <a:r>
              <a:rPr lang="en-US" dirty="0"/>
              <a:t> was given for an additional 3 years after completing treatment</a:t>
            </a:r>
          </a:p>
        </p:txBody>
      </p:sp>
      <p:sp>
        <p:nvSpPr>
          <p:cNvPr id="4" name="Slide Number Placeholder 3"/>
          <p:cNvSpPr>
            <a:spLocks noGrp="1"/>
          </p:cNvSpPr>
          <p:nvPr>
            <p:ph type="sldNum" sz="quarter" idx="5"/>
          </p:nvPr>
        </p:nvSpPr>
        <p:spPr/>
        <p:txBody>
          <a:bodyPr/>
          <a:lstStyle/>
          <a:p>
            <a:fld id="{AE9CCD2D-9961-4787-B708-15A169C136C8}" type="slidenum">
              <a:rPr lang="en-US" smtClean="0"/>
              <a:t>32</a:t>
            </a:fld>
            <a:endParaRPr lang="en-US"/>
          </a:p>
        </p:txBody>
      </p:sp>
    </p:spTree>
    <p:extLst>
      <p:ext uri="{BB962C8B-B14F-4D97-AF65-F5344CB8AC3E}">
        <p14:creationId xmlns:p14="http://schemas.microsoft.com/office/powerpoint/2010/main" val="184263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some differences in study design, similar findings of improved disease control, 72% reduction in recurrence risk, and similar at 24 months a 35% improvement in survival.</a:t>
            </a:r>
          </a:p>
          <a:p>
            <a:endParaRPr lang="en-US" dirty="0"/>
          </a:p>
          <a:p>
            <a:r>
              <a:rPr lang="en-US" dirty="0"/>
              <a:t>Adverse events were similar, the slight increase is due to skin rashes that occurred more frequently in patients receiving </a:t>
            </a:r>
            <a:r>
              <a:rPr lang="en-US" dirty="0" err="1"/>
              <a:t>dostarlimab</a:t>
            </a:r>
            <a:endParaRPr lang="en-US" dirty="0"/>
          </a:p>
        </p:txBody>
      </p:sp>
      <p:sp>
        <p:nvSpPr>
          <p:cNvPr id="4" name="Slide Number Placeholder 3"/>
          <p:cNvSpPr>
            <a:spLocks noGrp="1"/>
          </p:cNvSpPr>
          <p:nvPr>
            <p:ph type="sldNum" sz="quarter" idx="5"/>
          </p:nvPr>
        </p:nvSpPr>
        <p:spPr/>
        <p:txBody>
          <a:bodyPr/>
          <a:lstStyle/>
          <a:p>
            <a:fld id="{9CE2A2E5-0C6D-46E5-9B65-4C8479C766D2}" type="slidenum">
              <a:rPr lang="en-US" smtClean="0"/>
              <a:t>33</a:t>
            </a:fld>
            <a:endParaRPr lang="en-US"/>
          </a:p>
        </p:txBody>
      </p:sp>
    </p:spTree>
    <p:extLst>
      <p:ext uri="{BB962C8B-B14F-4D97-AF65-F5344CB8AC3E}">
        <p14:creationId xmlns:p14="http://schemas.microsoft.com/office/powerpoint/2010/main" val="3606549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CCD2D-9961-4787-B708-15A169C136C8}" type="slidenum">
              <a:rPr lang="en-US" smtClean="0"/>
              <a:t>34</a:t>
            </a:fld>
            <a:endParaRPr lang="en-US"/>
          </a:p>
        </p:txBody>
      </p:sp>
    </p:spTree>
    <p:extLst>
      <p:ext uri="{BB962C8B-B14F-4D97-AF65-F5344CB8AC3E}">
        <p14:creationId xmlns:p14="http://schemas.microsoft.com/office/powerpoint/2010/main" val="372310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9CCD2D-9961-4787-B708-15A169C136C8}" type="slidenum">
              <a:rPr lang="en-US" smtClean="0"/>
              <a:t>35</a:t>
            </a:fld>
            <a:endParaRPr lang="en-US"/>
          </a:p>
        </p:txBody>
      </p:sp>
    </p:spTree>
    <p:extLst>
      <p:ext uri="{BB962C8B-B14F-4D97-AF65-F5344CB8AC3E}">
        <p14:creationId xmlns:p14="http://schemas.microsoft.com/office/powerpoint/2010/main" val="385076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panose="020B0604020202020204" pitchFamily="34" charset="0"/>
              </a:rPr>
              <a:t>Mismatch Repair Genes work like genetic “spell checkers.” When problems occur in these spell-checking MMR genes, it means that areas of DNA start to become unstable and the body is unable to correct the errors that occur during DNA replication and consequently accumulate errors. The accumulation of errors causes the creation of novel microsatellite fragments that can be measured. The presence of MSI represents evidence that the MMR function is not working normally and predisposition to developing cancer exists. </a:t>
            </a:r>
            <a:endParaRPr lang="en-US" dirty="0"/>
          </a:p>
        </p:txBody>
      </p:sp>
      <p:sp>
        <p:nvSpPr>
          <p:cNvPr id="4" name="Slide Number Placeholder 3"/>
          <p:cNvSpPr>
            <a:spLocks noGrp="1"/>
          </p:cNvSpPr>
          <p:nvPr>
            <p:ph type="sldNum" sz="quarter" idx="5"/>
          </p:nvPr>
        </p:nvSpPr>
        <p:spPr/>
        <p:txBody>
          <a:bodyPr/>
          <a:lstStyle/>
          <a:p>
            <a:fld id="{9CE2A2E5-0C6D-46E5-9B65-4C8479C766D2}" type="slidenum">
              <a:rPr lang="en-US" smtClean="0"/>
              <a:t>12</a:t>
            </a:fld>
            <a:endParaRPr lang="en-US"/>
          </a:p>
        </p:txBody>
      </p:sp>
    </p:spTree>
    <p:extLst>
      <p:ext uri="{BB962C8B-B14F-4D97-AF65-F5344CB8AC3E}">
        <p14:creationId xmlns:p14="http://schemas.microsoft.com/office/powerpoint/2010/main" val="366649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panose="020B0604020202020204" pitchFamily="34" charset="0"/>
              </a:rPr>
              <a:t>Mismatch Repair Genes work like genetic “spell checkers.” When problems occur in these spell-checking MMR genes, it means that areas of DNA start to become unstable and the body is unable to correct the errors that occur during DNA replication and consequently accumulate errors. The accumulation of errors causes the creation of novel microsatellite fragments that can be measured. The presence of MSI represents evidence that the MMR function is not working normally and predisposition to developing cancer exists. </a:t>
            </a:r>
            <a:endParaRPr lang="en-US" dirty="0"/>
          </a:p>
        </p:txBody>
      </p:sp>
      <p:sp>
        <p:nvSpPr>
          <p:cNvPr id="4" name="Slide Number Placeholder 3"/>
          <p:cNvSpPr>
            <a:spLocks noGrp="1"/>
          </p:cNvSpPr>
          <p:nvPr>
            <p:ph type="sldNum" sz="quarter" idx="5"/>
          </p:nvPr>
        </p:nvSpPr>
        <p:spPr/>
        <p:txBody>
          <a:bodyPr/>
          <a:lstStyle/>
          <a:p>
            <a:fld id="{9CE2A2E5-0C6D-46E5-9B65-4C8479C766D2}" type="slidenum">
              <a:rPr lang="en-US" smtClean="0"/>
              <a:t>13</a:t>
            </a:fld>
            <a:endParaRPr lang="en-US"/>
          </a:p>
        </p:txBody>
      </p:sp>
    </p:spTree>
    <p:extLst>
      <p:ext uri="{BB962C8B-B14F-4D97-AF65-F5344CB8AC3E}">
        <p14:creationId xmlns:p14="http://schemas.microsoft.com/office/powerpoint/2010/main" val="103488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panose="020B0604020202020204" pitchFamily="34" charset="0"/>
              </a:rPr>
              <a:t>Mismatch Repair Genes work like genetic “spell checkers.” When problems occur in these spell-checking MMR genes, it means that areas of DNA start to become unstable and the body is unable to correct the errors that occur during DNA replication and consequently accumulate errors. The accumulation of errors causes the creation of novel microsatellite fragments that can be measured. The presence of MSI represents evidence that the MMR function is not working normally and predisposition to developing cancer exists. </a:t>
            </a:r>
            <a:endParaRPr lang="en-US" dirty="0"/>
          </a:p>
        </p:txBody>
      </p:sp>
      <p:sp>
        <p:nvSpPr>
          <p:cNvPr id="4" name="Slide Number Placeholder 3"/>
          <p:cNvSpPr>
            <a:spLocks noGrp="1"/>
          </p:cNvSpPr>
          <p:nvPr>
            <p:ph type="sldNum" sz="quarter" idx="5"/>
          </p:nvPr>
        </p:nvSpPr>
        <p:spPr/>
        <p:txBody>
          <a:bodyPr/>
          <a:lstStyle/>
          <a:p>
            <a:fld id="{9CE2A2E5-0C6D-46E5-9B65-4C8479C766D2}" type="slidenum">
              <a:rPr lang="en-US" smtClean="0"/>
              <a:t>14</a:t>
            </a:fld>
            <a:endParaRPr lang="en-US"/>
          </a:p>
        </p:txBody>
      </p:sp>
    </p:spTree>
    <p:extLst>
      <p:ext uri="{BB962C8B-B14F-4D97-AF65-F5344CB8AC3E}">
        <p14:creationId xmlns:p14="http://schemas.microsoft.com/office/powerpoint/2010/main" val="339963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panose="020B0604020202020204" pitchFamily="34" charset="0"/>
              </a:rPr>
              <a:t>Mismatch Repair Genes work like genetic “spell checkers.” When problems occur in these spell-checking MMR genes, it means that areas of DNA start to become unstable and the body is unable to correct the errors that occur during DNA replication and consequently accumulate errors. The accumulation of errors causes the creation of novel microsatellite fragments that can be measured. The presence of MSI represents evidence that the MMR function is not working normally and predisposition to developing cancer exists. </a:t>
            </a:r>
            <a:endParaRPr lang="en-US" dirty="0"/>
          </a:p>
        </p:txBody>
      </p:sp>
      <p:sp>
        <p:nvSpPr>
          <p:cNvPr id="4" name="Slide Number Placeholder 3"/>
          <p:cNvSpPr>
            <a:spLocks noGrp="1"/>
          </p:cNvSpPr>
          <p:nvPr>
            <p:ph type="sldNum" sz="quarter" idx="5"/>
          </p:nvPr>
        </p:nvSpPr>
        <p:spPr/>
        <p:txBody>
          <a:bodyPr/>
          <a:lstStyle/>
          <a:p>
            <a:fld id="{9CE2A2E5-0C6D-46E5-9B65-4C8479C766D2}" type="slidenum">
              <a:rPr lang="en-US" smtClean="0"/>
              <a:t>16</a:t>
            </a:fld>
            <a:endParaRPr lang="en-US"/>
          </a:p>
        </p:txBody>
      </p:sp>
    </p:spTree>
    <p:extLst>
      <p:ext uri="{BB962C8B-B14F-4D97-AF65-F5344CB8AC3E}">
        <p14:creationId xmlns:p14="http://schemas.microsoft.com/office/powerpoint/2010/main" val="120848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Helvetica" panose="020B0604020202020204" pitchFamily="34" charset="0"/>
              </a:rPr>
              <a:t>Mismatch Repair Genes work like genetic “spell checkers.” When problems occur in these spell-checking MMR genes, it means that areas of DNA start to become unstable and the body is unable to correct the errors that occur during DNA replication and consequently accumulate errors. The accumulation of errors causes the creation of novel microsatellite fragments that can be measured. The presence of MSI represents evidence that the MMR function is not working normally and predisposition to developing cancer exists. </a:t>
            </a:r>
            <a:endParaRPr lang="en-US" dirty="0"/>
          </a:p>
        </p:txBody>
      </p:sp>
      <p:sp>
        <p:nvSpPr>
          <p:cNvPr id="4" name="Slide Number Placeholder 3"/>
          <p:cNvSpPr>
            <a:spLocks noGrp="1"/>
          </p:cNvSpPr>
          <p:nvPr>
            <p:ph type="sldNum" sz="quarter" idx="5"/>
          </p:nvPr>
        </p:nvSpPr>
        <p:spPr/>
        <p:txBody>
          <a:bodyPr/>
          <a:lstStyle/>
          <a:p>
            <a:fld id="{9CE2A2E5-0C6D-46E5-9B65-4C8479C766D2}" type="slidenum">
              <a:rPr lang="en-US" smtClean="0"/>
              <a:t>17</a:t>
            </a:fld>
            <a:endParaRPr lang="en-US"/>
          </a:p>
        </p:txBody>
      </p:sp>
    </p:spTree>
    <p:extLst>
      <p:ext uri="{BB962C8B-B14F-4D97-AF65-F5344CB8AC3E}">
        <p14:creationId xmlns:p14="http://schemas.microsoft.com/office/powerpoint/2010/main" val="233640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pembrolizumab monotherapy demonstrated robust and clinically meaningful antitumor activity, with 48% of patients experiencing an objective response. Responses were durable: the median duration of response was not reached after a median follow-up of 42.6 months and approximately two thirds of patients were estimated to have a response duration of $ 3 years. As of data cutoff, responses were ongoing in 21 of 38 patients who had a confirmed response, including eight of 11 patients with a confirmed CR. In addition, PFS and OS outcomes were promising, with estimated 3-year rates of 37% and 60%, respectively. Median PFS was 13.1 months, and median OS was not reached</a:t>
            </a:r>
          </a:p>
        </p:txBody>
      </p:sp>
      <p:sp>
        <p:nvSpPr>
          <p:cNvPr id="4" name="Slide Number Placeholder 3"/>
          <p:cNvSpPr>
            <a:spLocks noGrp="1"/>
          </p:cNvSpPr>
          <p:nvPr>
            <p:ph type="sldNum" sz="quarter" idx="5"/>
          </p:nvPr>
        </p:nvSpPr>
        <p:spPr/>
        <p:txBody>
          <a:bodyPr/>
          <a:lstStyle/>
          <a:p>
            <a:fld id="{9CE2A2E5-0C6D-46E5-9B65-4C8479C766D2}" type="slidenum">
              <a:rPr lang="en-US" smtClean="0"/>
              <a:t>21</a:t>
            </a:fld>
            <a:endParaRPr lang="en-US"/>
          </a:p>
        </p:txBody>
      </p:sp>
    </p:spTree>
    <p:extLst>
      <p:ext uri="{BB962C8B-B14F-4D97-AF65-F5344CB8AC3E}">
        <p14:creationId xmlns:p14="http://schemas.microsoft.com/office/powerpoint/2010/main" val="42338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results seen in the GARNET study</a:t>
            </a:r>
          </a:p>
        </p:txBody>
      </p:sp>
      <p:sp>
        <p:nvSpPr>
          <p:cNvPr id="4" name="Slide Number Placeholder 3"/>
          <p:cNvSpPr>
            <a:spLocks noGrp="1"/>
          </p:cNvSpPr>
          <p:nvPr>
            <p:ph type="sldNum" sz="quarter" idx="5"/>
          </p:nvPr>
        </p:nvSpPr>
        <p:spPr/>
        <p:txBody>
          <a:bodyPr/>
          <a:lstStyle/>
          <a:p>
            <a:fld id="{9CE2A2E5-0C6D-46E5-9B65-4C8479C766D2}" type="slidenum">
              <a:rPr lang="en-US" smtClean="0"/>
              <a:t>22</a:t>
            </a:fld>
            <a:endParaRPr lang="en-US"/>
          </a:p>
        </p:txBody>
      </p:sp>
    </p:spTree>
    <p:extLst>
      <p:ext uri="{BB962C8B-B14F-4D97-AF65-F5344CB8AC3E}">
        <p14:creationId xmlns:p14="http://schemas.microsoft.com/office/powerpoint/2010/main" val="52688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2A2E5-0C6D-46E5-9B65-4C8479C766D2}" type="slidenum">
              <a:rPr lang="en-US" smtClean="0"/>
              <a:t>23</a:t>
            </a:fld>
            <a:endParaRPr lang="en-US"/>
          </a:p>
        </p:txBody>
      </p:sp>
    </p:spTree>
    <p:extLst>
      <p:ext uri="{BB962C8B-B14F-4D97-AF65-F5344CB8AC3E}">
        <p14:creationId xmlns:p14="http://schemas.microsoft.com/office/powerpoint/2010/main" val="2363632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19229" y="2243956"/>
            <a:ext cx="8963171" cy="1520204"/>
          </a:xfrm>
        </p:spPr>
        <p:txBody>
          <a:bodyPr rIns="0" bIns="0" anchor="b" anchorCtr="0"/>
          <a:lstStyle>
            <a:lvl1pPr>
              <a:lnSpc>
                <a:spcPct val="90000"/>
              </a:lnSpc>
              <a:defRPr sz="4000" b="0">
                <a:solidFill>
                  <a:srgbClr val="61468B"/>
                </a:solidFill>
              </a:defRPr>
            </a:lvl1pPr>
          </a:lstStyle>
          <a:p>
            <a:r>
              <a:rPr lang="en-US" dirty="0"/>
              <a:t>Document Title</a:t>
            </a:r>
          </a:p>
        </p:txBody>
      </p:sp>
      <p:sp>
        <p:nvSpPr>
          <p:cNvPr id="3" name="Subtitle 2"/>
          <p:cNvSpPr>
            <a:spLocks noGrp="1"/>
          </p:cNvSpPr>
          <p:nvPr>
            <p:ph type="subTitle" idx="1" hasCustomPrompt="1"/>
          </p:nvPr>
        </p:nvSpPr>
        <p:spPr>
          <a:xfrm>
            <a:off x="2619229" y="3821621"/>
            <a:ext cx="8534400" cy="685800"/>
          </a:xfrm>
        </p:spPr>
        <p:txBody>
          <a:bodyPr/>
          <a:lstStyle>
            <a:lvl1pPr marL="0" indent="0" algn="l">
              <a:lnSpc>
                <a:spcPct val="9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a:xfrm>
            <a:off x="2619230" y="6525842"/>
            <a:ext cx="1143119" cy="168275"/>
          </a:xfrm>
        </p:spPr>
        <p:txBody>
          <a:bodyPr/>
          <a:lstStyle>
            <a:lvl1pPr>
              <a:defRPr>
                <a:solidFill>
                  <a:schemeClr val="tx1"/>
                </a:solidFill>
              </a:defRPr>
            </a:lvl1pPr>
          </a:lstStyle>
          <a:p>
            <a:fld id="{9623C80F-5998-4C5A-8426-1B9517C724DD}" type="datetimeFigureOut">
              <a:rPr lang="en-US" smtClean="0"/>
              <a:pPr/>
              <a:t>9/28/2023</a:t>
            </a:fld>
            <a:endParaRPr lang="en-US"/>
          </a:p>
        </p:txBody>
      </p:sp>
      <p:pic>
        <p:nvPicPr>
          <p:cNvPr id="5" name="Picture 4"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5600" y="905166"/>
            <a:ext cx="3352800" cy="469315"/>
          </a:xfrm>
          <a:prstGeom prst="rect">
            <a:avLst/>
          </a:prstGeom>
        </p:spPr>
      </p:pic>
      <p:pic>
        <p:nvPicPr>
          <p:cNvPr id="7" name="Picture 6" descr="PPT-RGB-Shapes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400" y="863600"/>
            <a:ext cx="2997200" cy="2717800"/>
          </a:xfrm>
          <a:prstGeom prst="rect">
            <a:avLst/>
          </a:prstGeom>
        </p:spPr>
      </p:pic>
    </p:spTree>
    <p:extLst>
      <p:ext uri="{BB962C8B-B14F-4D97-AF65-F5344CB8AC3E}">
        <p14:creationId xmlns:p14="http://schemas.microsoft.com/office/powerpoint/2010/main" val="1720631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3338" t="16627" r="19396" b="10871"/>
          <a:stretch/>
        </p:blipFill>
        <p:spPr>
          <a:xfrm>
            <a:off x="1370059" y="0"/>
            <a:ext cx="1082194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479" y="905166"/>
            <a:ext cx="3352800" cy="469315"/>
          </a:xfrm>
          <a:prstGeom prst="rect">
            <a:avLst/>
          </a:prstGeom>
        </p:spPr>
      </p:pic>
    </p:spTree>
    <p:extLst>
      <p:ext uri="{BB962C8B-B14F-4D97-AF65-F5344CB8AC3E}">
        <p14:creationId xmlns:p14="http://schemas.microsoft.com/office/powerpoint/2010/main" val="63754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0" name="Picture 9"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163670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Section Header 7">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470" r="13234" b="1470"/>
          <a:stretch/>
        </p:blipFill>
        <p:spPr>
          <a:xfrm>
            <a:off x="4267200" y="1"/>
            <a:ext cx="7924800" cy="6858000"/>
          </a:xfrm>
          <a:prstGeom prst="rect">
            <a:avLst/>
          </a:prstGeom>
          <a:noFill/>
          <a:ln>
            <a:noFill/>
          </a:ln>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0" name="Picture 9"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3075771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0" name="Picture 9"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2771501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Freeform 6"/>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9" name="Picture 8"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873" y="905166"/>
            <a:ext cx="3352800" cy="469315"/>
          </a:xfrm>
          <a:prstGeom prst="rect">
            <a:avLst/>
          </a:prstGeom>
        </p:spPr>
      </p:pic>
    </p:spTree>
    <p:extLst>
      <p:ext uri="{BB962C8B-B14F-4D97-AF65-F5344CB8AC3E}">
        <p14:creationId xmlns:p14="http://schemas.microsoft.com/office/powerpoint/2010/main" val="177256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_Section Header Your Photo">
    <p:bg bwMode="gray">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reeform 7"/>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4115035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2_Section Header Your Photo">
    <p:bg bwMode="gray">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reeform 7"/>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9496" y="914401"/>
            <a:ext cx="3251200" cy="457619"/>
          </a:xfrm>
          <a:prstGeom prst="rect">
            <a:avLst/>
          </a:prstGeom>
        </p:spPr>
      </p:pic>
    </p:spTree>
    <p:extLst>
      <p:ext uri="{BB962C8B-B14F-4D97-AF65-F5344CB8AC3E}">
        <p14:creationId xmlns:p14="http://schemas.microsoft.com/office/powerpoint/2010/main" val="3440614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pic>
        <p:nvPicPr>
          <p:cNvPr id="5" name="Picture 4" descr="PPT-RGB-Shapes3.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4172526"/>
            <a:ext cx="12192000" cy="1422123"/>
          </a:xfrm>
          <a:prstGeom prst="rect">
            <a:avLst/>
          </a:prstGeom>
        </p:spPr>
      </p:pic>
      <p:sp>
        <p:nvSpPr>
          <p:cNvPr id="3" name="Subtitle 2"/>
          <p:cNvSpPr>
            <a:spLocks noGrp="1"/>
          </p:cNvSpPr>
          <p:nvPr>
            <p:ph type="subTitle" idx="1" hasCustomPrompt="1"/>
          </p:nvPr>
        </p:nvSpPr>
        <p:spPr>
          <a:xfrm>
            <a:off x="1872341" y="5584368"/>
            <a:ext cx="5849259" cy="685800"/>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
        <p:nvSpPr>
          <p:cNvPr id="2" name="Title 1"/>
          <p:cNvSpPr>
            <a:spLocks noGrp="1"/>
          </p:cNvSpPr>
          <p:nvPr>
            <p:ph type="ctrTitle" hasCustomPrompt="1"/>
          </p:nvPr>
        </p:nvSpPr>
        <p:spPr>
          <a:xfrm>
            <a:off x="1878499" y="4292600"/>
            <a:ext cx="9710059" cy="1193800"/>
          </a:xfrm>
        </p:spPr>
        <p:txBody>
          <a:bodyPr rIns="0" bIns="0" anchor="ctr" anchorCtr="0"/>
          <a:lstStyle>
            <a:lvl1pPr>
              <a:lnSpc>
                <a:spcPct val="90000"/>
              </a:lnSpc>
              <a:defRPr sz="2800" b="0" baseline="0">
                <a:solidFill>
                  <a:schemeClr val="bg1"/>
                </a:solidFill>
              </a:defRPr>
            </a:lvl1pPr>
          </a:lstStyle>
          <a:p>
            <a:r>
              <a:rPr lang="en-US" dirty="0"/>
              <a:t>Breaker Page Title Goes Here</a:t>
            </a:r>
          </a:p>
        </p:txBody>
      </p:sp>
      <p:pic>
        <p:nvPicPr>
          <p:cNvPr id="8" name="Picture 7"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9496" y="914401"/>
            <a:ext cx="3251200" cy="457619"/>
          </a:xfrm>
          <a:prstGeom prst="rect">
            <a:avLst/>
          </a:prstGeom>
        </p:spPr>
      </p:pic>
    </p:spTree>
    <p:extLst>
      <p:ext uri="{BB962C8B-B14F-4D97-AF65-F5344CB8AC3E}">
        <p14:creationId xmlns:p14="http://schemas.microsoft.com/office/powerpoint/2010/main" val="4231524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23C80F-5998-4C5A-8426-1B9517C724DD}"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7" name="TextBox 6"/>
          <p:cNvSpPr txBox="1"/>
          <p:nvPr userDrawn="1"/>
        </p:nvSpPr>
        <p:spPr>
          <a:xfrm>
            <a:off x="2540000" y="6465455"/>
            <a:ext cx="1219200" cy="914400"/>
          </a:xfrm>
          <a:prstGeom prst="rect">
            <a:avLst/>
          </a:prstGeom>
          <a:noFill/>
        </p:spPr>
        <p:txBody>
          <a:bodyPr wrap="none" lIns="0" tIns="0" rIns="0" bIns="0" rtlCol="0">
            <a:noAutofit/>
          </a:bodyPr>
          <a:lstStyle/>
          <a:p>
            <a:pPr>
              <a:lnSpc>
                <a:spcPct val="90000"/>
              </a:lnSpc>
              <a:spcBef>
                <a:spcPts val="600"/>
              </a:spcBef>
            </a:pPr>
            <a:endParaRPr lang="en-US" sz="1850" spc="-50" dirty="0"/>
          </a:p>
        </p:txBody>
      </p:sp>
    </p:spTree>
    <p:extLst>
      <p:ext uri="{BB962C8B-B14F-4D97-AF65-F5344CB8AC3E}">
        <p14:creationId xmlns:p14="http://schemas.microsoft.com/office/powerpoint/2010/main" val="6095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1068263" y="1621971"/>
            <a:ext cx="5023104"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33896" y="1621971"/>
            <a:ext cx="5023104"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23C80F-5998-4C5A-8426-1B9517C724DD}"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a:p>
        </p:txBody>
      </p:sp>
      <p:sp>
        <p:nvSpPr>
          <p:cNvPr id="9"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2567304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0" name="Picture 9"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1950589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1468B"/>
                </a:solidFill>
              </a:defRPr>
            </a:lvl1pPr>
          </a:lstStyle>
          <a:p>
            <a:r>
              <a:rPr lang="en-US" dirty="0"/>
              <a:t>Click to edit Master title style</a:t>
            </a:r>
          </a:p>
        </p:txBody>
      </p:sp>
      <p:sp>
        <p:nvSpPr>
          <p:cNvPr id="3" name="Text Placeholder 2"/>
          <p:cNvSpPr>
            <a:spLocks noGrp="1"/>
          </p:cNvSpPr>
          <p:nvPr>
            <p:ph type="body" idx="1"/>
          </p:nvPr>
        </p:nvSpPr>
        <p:spPr>
          <a:xfrm>
            <a:off x="1320800" y="1622424"/>
            <a:ext cx="4775200" cy="358775"/>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4" y="1981200"/>
            <a:ext cx="5025193"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44049" y="1624013"/>
            <a:ext cx="5027167" cy="357187"/>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2833" y="1981200"/>
            <a:ext cx="5027167"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23C80F-5998-4C5A-8426-1B9517C724DD}" type="datetimeFigureOut">
              <a:rPr lang="en-US" smtClean="0"/>
              <a:pPr/>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8752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13544" y="3724712"/>
            <a:ext cx="4782457" cy="347472"/>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20800" y="4038600"/>
            <a:ext cx="4772656"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6544048" y="3724712"/>
            <a:ext cx="4779264" cy="347472"/>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44048" y="4038600"/>
            <a:ext cx="4774531"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smtClean="0"/>
              <a:pPr/>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3" name="Picture Placeholder 12"/>
          <p:cNvSpPr>
            <a:spLocks noGrp="1"/>
          </p:cNvSpPr>
          <p:nvPr>
            <p:ph type="pic" sz="quarter" idx="14" hasCustomPrompt="1"/>
          </p:nvPr>
        </p:nvSpPr>
        <p:spPr>
          <a:xfrm>
            <a:off x="1320800" y="1622425"/>
            <a:ext cx="4572000" cy="1994355"/>
          </a:xfr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6544048" y="1622425"/>
            <a:ext cx="4572000" cy="1994355"/>
          </a:xfrm>
        </p:spPr>
        <p:txBody>
          <a:bodyPr anchor="ctr"/>
          <a:lstStyle>
            <a:lvl1pPr marL="0" indent="0" algn="ctr">
              <a:buNone/>
              <a:defRPr/>
            </a:lvl1pPr>
          </a:lstStyle>
          <a:p>
            <a:r>
              <a:rPr lang="en-US" dirty="0"/>
              <a:t>Insert image</a:t>
            </a:r>
          </a:p>
        </p:txBody>
      </p:sp>
      <p:sp>
        <p:nvSpPr>
          <p:cNvPr id="16"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rgbClr val="917EAE"/>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353647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2424"/>
            <a:ext cx="4775200" cy="358775"/>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4" y="1981201"/>
            <a:ext cx="5030785"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320799" y="3652124"/>
            <a:ext cx="4775201" cy="349526"/>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071882" y="4012036"/>
            <a:ext cx="5027167"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23C80F-5998-4C5A-8426-1B9517C724DD}" type="datetimeFigureOut">
              <a:rPr lang="en-US" smtClean="0"/>
              <a:pPr/>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4" name="Content Placeholder 13"/>
          <p:cNvSpPr>
            <a:spLocks noGrp="1"/>
          </p:cNvSpPr>
          <p:nvPr>
            <p:ph sz="quarter" idx="13"/>
          </p:nvPr>
        </p:nvSpPr>
        <p:spPr>
          <a:xfrm>
            <a:off x="6502401" y="1676400"/>
            <a:ext cx="5245916"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14" hasCustomPrompt="1"/>
          </p:nvPr>
        </p:nvSpPr>
        <p:spPr>
          <a:xfrm>
            <a:off x="1320800" y="914400"/>
            <a:ext cx="9139936" cy="457200"/>
          </a:xfrm>
        </p:spPr>
        <p:txBody>
          <a:bodyPr/>
          <a:lstStyle>
            <a:lvl1pPr marL="0" indent="0">
              <a:lnSpc>
                <a:spcPct val="85000"/>
              </a:lnSpc>
              <a:spcBef>
                <a:spcPts val="0"/>
              </a:spcBef>
              <a:buNone/>
              <a:defRPr sz="2000" spc="-80" baseline="0">
                <a:solidFill>
                  <a:srgbClr val="917EAE"/>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261014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1320800" y="1624013"/>
            <a:ext cx="3251200" cy="357187"/>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1068264" y="1981200"/>
            <a:ext cx="3198937" cy="3733800"/>
          </a:xfrm>
        </p:spPr>
        <p:txBody>
          <a:bodyPr vert="horz" lIns="0" tIns="0" rIns="91440" bIns="45720" rtlCol="0">
            <a:noAutofit/>
          </a:bodyPr>
          <a:lstStyle>
            <a:lvl1pPr>
              <a:defRPr lang="en-US" sz="1850" smtClean="0"/>
            </a:lvl1pPr>
            <a:lvl2pPr>
              <a:defRPr lang="en-US" sz="1850"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9623C80F-5998-4C5A-8426-1B9517C724DD}" type="datetimeFigureOut">
              <a:rPr lang="en-US" smtClean="0"/>
              <a:pPr/>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2" name="Picture Placeholder 11"/>
          <p:cNvSpPr>
            <a:spLocks noGrp="1"/>
          </p:cNvSpPr>
          <p:nvPr>
            <p:ph type="pic" sz="quarter" idx="15" hasCustomPrompt="1"/>
          </p:nvPr>
        </p:nvSpPr>
        <p:spPr>
          <a:xfrm>
            <a:off x="4673600" y="1622425"/>
            <a:ext cx="2946400" cy="3657600"/>
          </a:xfrm>
        </p:spPr>
        <p:txBody>
          <a:bodyPr anchor="ctr"/>
          <a:lstStyle>
            <a:lvl1pPr marL="0" indent="0" algn="ctr">
              <a:buNone/>
              <a:defRPr/>
            </a:lvl1pPr>
          </a:lstStyle>
          <a:p>
            <a:r>
              <a:rPr lang="en-US" dirty="0"/>
              <a:t>Insert image</a:t>
            </a:r>
          </a:p>
        </p:txBody>
      </p:sp>
      <p:sp>
        <p:nvSpPr>
          <p:cNvPr id="16" name="Picture Placeholder 11"/>
          <p:cNvSpPr>
            <a:spLocks noGrp="1"/>
          </p:cNvSpPr>
          <p:nvPr>
            <p:ph type="pic" sz="quarter" idx="16" hasCustomPrompt="1"/>
          </p:nvPr>
        </p:nvSpPr>
        <p:spPr>
          <a:xfrm>
            <a:off x="8026400" y="1622425"/>
            <a:ext cx="2946400" cy="3657600"/>
          </a:xfrm>
        </p:spPr>
        <p:txBody>
          <a:bodyPr anchor="ctr"/>
          <a:lstStyle>
            <a:lvl1pPr marL="0" indent="0" algn="ctr">
              <a:buNone/>
              <a:defRPr/>
            </a:lvl1pPr>
          </a:lstStyle>
          <a:p>
            <a:r>
              <a:rPr lang="en-US" dirty="0"/>
              <a:t>Insert image</a:t>
            </a:r>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892346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3C80F-5998-4C5A-8426-1B9517C724DD}" type="datetimeFigureOut">
              <a:rPr lang="en-US" smtClean="0"/>
              <a:pPr/>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450345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pPr/>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7899" y="6400800"/>
            <a:ext cx="1896032" cy="265285"/>
          </a:xfrm>
          <a:prstGeom prst="rect">
            <a:avLst/>
          </a:prstGeom>
        </p:spPr>
      </p:pic>
    </p:spTree>
    <p:extLst>
      <p:ext uri="{BB962C8B-B14F-4D97-AF65-F5344CB8AC3E}">
        <p14:creationId xmlns:p14="http://schemas.microsoft.com/office/powerpoint/2010/main" val="1290928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1320799" y="2542593"/>
            <a:ext cx="10285292" cy="762000"/>
          </a:xfrm>
        </p:spPr>
        <p:txBody>
          <a:bodyPr/>
          <a:lstStyle>
            <a:lvl1pPr>
              <a:defRPr sz="4400"/>
            </a:lvl1pPr>
          </a:lstStyle>
          <a:p>
            <a:r>
              <a:rPr lang="en-US" dirty="0"/>
              <a:t>Click to edit Master title style</a:t>
            </a:r>
          </a:p>
        </p:txBody>
      </p:sp>
      <p:sp>
        <p:nvSpPr>
          <p:cNvPr id="3" name="Date Placeholder 2"/>
          <p:cNvSpPr>
            <a:spLocks noGrp="1"/>
          </p:cNvSpPr>
          <p:nvPr>
            <p:ph type="dt" sz="half" idx="10"/>
          </p:nvPr>
        </p:nvSpPr>
        <p:spPr/>
        <p:txBody>
          <a:bodyPr/>
          <a:lstStyle/>
          <a:p>
            <a:fld id="{9623C80F-5998-4C5A-8426-1B9517C724DD}" type="datetimeFigureOut">
              <a:rPr lang="en-US" smtClean="0"/>
              <a:pPr/>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7" name="Text Placeholder 10"/>
          <p:cNvSpPr>
            <a:spLocks noGrp="1"/>
          </p:cNvSpPr>
          <p:nvPr>
            <p:ph type="body" sz="quarter" idx="13" hasCustomPrompt="1"/>
          </p:nvPr>
        </p:nvSpPr>
        <p:spPr>
          <a:xfrm>
            <a:off x="1320800" y="3429000"/>
            <a:ext cx="9144000" cy="457200"/>
          </a:xfrm>
        </p:spPr>
        <p:txBody>
          <a:bodyPr/>
          <a:lstStyle>
            <a:lvl1pPr marL="0" indent="0">
              <a:lnSpc>
                <a:spcPct val="85000"/>
              </a:lnSpc>
              <a:spcBef>
                <a:spcPts val="0"/>
              </a:spcBef>
              <a:buNone/>
              <a:defRPr sz="2000" spc="-80" baseline="0">
                <a:solidFill>
                  <a:srgbClr val="54585A"/>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 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7899" y="6400800"/>
            <a:ext cx="1896032" cy="265285"/>
          </a:xfrm>
          <a:prstGeom prst="rect">
            <a:avLst/>
          </a:prstGeom>
        </p:spPr>
      </p:pic>
    </p:spTree>
    <p:extLst>
      <p:ext uri="{BB962C8B-B14F-4D97-AF65-F5344CB8AC3E}">
        <p14:creationId xmlns:p14="http://schemas.microsoft.com/office/powerpoint/2010/main" val="3766028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511809" y="1902501"/>
            <a:ext cx="9575292"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5" name="Slide Number Placeholder 5">
            <a:extLst>
              <a:ext uri="{FF2B5EF4-FFF2-40B4-BE49-F238E27FC236}">
                <a16:creationId xmlns:a16="http://schemas.microsoft.com/office/drawing/2014/main" id="{D8B6F03C-AD67-4947-9AD7-173504BAF237}"/>
              </a:ext>
            </a:extLst>
          </p:cNvPr>
          <p:cNvSpPr>
            <a:spLocks noGrp="1"/>
          </p:cNvSpPr>
          <p:nvPr>
            <p:ph type="sldNum" sz="quarter" idx="14"/>
          </p:nvPr>
        </p:nvSpPr>
        <p:spPr/>
        <p:txBody>
          <a:bodyPr/>
          <a:lstStyle>
            <a:lvl1pPr>
              <a:defRPr/>
            </a:lvl1pPr>
          </a:lstStyle>
          <a:p>
            <a:pPr>
              <a:defRPr/>
            </a:pPr>
            <a:fld id="{03CF5B1A-3E88-496D-83BF-E6FE804532B4}" type="slidenum">
              <a:rPr lang="en-US" altLang="en-US"/>
              <a:pPr>
                <a:defRPr/>
              </a:pPr>
              <a:t>‹#›</a:t>
            </a:fld>
            <a:endParaRPr lang="en-US" altLang="en-US"/>
          </a:p>
        </p:txBody>
      </p:sp>
    </p:spTree>
    <p:extLst>
      <p:ext uri="{BB962C8B-B14F-4D97-AF65-F5344CB8AC3E}">
        <p14:creationId xmlns:p14="http://schemas.microsoft.com/office/powerpoint/2010/main" val="2384523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85" t="1075" r="13635" b="2151"/>
          <a:stretch/>
        </p:blipFill>
        <p:spPr>
          <a:xfrm>
            <a:off x="1930401" y="0"/>
            <a:ext cx="10312521" cy="6892033"/>
          </a:xfrm>
          <a:prstGeom prst="rect">
            <a:avLst/>
          </a:prstGeom>
        </p:spPr>
      </p:pic>
      <p:sp>
        <p:nvSpPr>
          <p:cNvPr id="10" name="Freeform 9"/>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211746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9" name="Picture 8" descr="Cadence Building rgb.jpg"/>
          <p:cNvPicPr>
            <a:picLocks noChangeAspect="1"/>
          </p:cNvPicPr>
          <p:nvPr userDrawn="1"/>
        </p:nvPicPr>
        <p:blipFill rotWithShape="1">
          <a:blip r:embed="rId2">
            <a:extLst>
              <a:ext uri="{28A0092B-C50C-407E-A947-70E740481C1C}">
                <a14:useLocalDpi xmlns:a14="http://schemas.microsoft.com/office/drawing/2010/main"/>
              </a:ext>
            </a:extLst>
          </a:blip>
          <a:srcRect r="26667"/>
          <a:stretch/>
        </p:blipFill>
        <p:spPr>
          <a:xfrm>
            <a:off x="3251200" y="0"/>
            <a:ext cx="8940800" cy="6858000"/>
          </a:xfrm>
          <a:prstGeom prst="rect">
            <a:avLst/>
          </a:prstGeom>
        </p:spPr>
      </p:pic>
      <p:sp>
        <p:nvSpPr>
          <p:cNvPr id="10" name="Freeform 9"/>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28547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6206" t="349" r="34019" b="2406"/>
          <a:stretch/>
        </p:blipFill>
        <p:spPr>
          <a:xfrm>
            <a:off x="4485793" y="1"/>
            <a:ext cx="7743152" cy="6871661"/>
          </a:xfrm>
          <a:prstGeom prst="rect">
            <a:avLst/>
          </a:prstGeom>
        </p:spPr>
      </p:pic>
      <p:sp>
        <p:nvSpPr>
          <p:cNvPr id="10" name="Freeform 9"/>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255551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3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r="45938"/>
          <a:stretch/>
        </p:blipFill>
        <p:spPr>
          <a:xfrm>
            <a:off x="4572000" y="1"/>
            <a:ext cx="7620000" cy="6857999"/>
          </a:xfrm>
          <a:prstGeom prst="rect">
            <a:avLst/>
          </a:prstGeom>
        </p:spPr>
      </p:pic>
      <p:sp>
        <p:nvSpPr>
          <p:cNvPr id="10" name="Freeform 9"/>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325703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4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243" r="13668" b="1590"/>
          <a:stretch/>
        </p:blipFill>
        <p:spPr>
          <a:xfrm>
            <a:off x="1459346" y="-1"/>
            <a:ext cx="10732655" cy="6858001"/>
          </a:xfrm>
          <a:prstGeom prst="rect">
            <a:avLst/>
          </a:prstGeom>
        </p:spPr>
      </p:pic>
      <p:sp>
        <p:nvSpPr>
          <p:cNvPr id="10" name="Freeform 9"/>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6147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4" name="Picture 3" descr="Cadence image 2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Freeform 9"/>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905166"/>
            <a:ext cx="3352800" cy="469315"/>
          </a:xfrm>
          <a:prstGeom prst="rect">
            <a:avLst/>
          </a:prstGeom>
        </p:spPr>
      </p:pic>
    </p:spTree>
    <p:extLst>
      <p:ext uri="{BB962C8B-B14F-4D97-AF65-F5344CB8AC3E}">
        <p14:creationId xmlns:p14="http://schemas.microsoft.com/office/powerpoint/2010/main" val="116504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
        <p:nvSpPr>
          <p:cNvPr id="4" name="TextBox 3"/>
          <p:cNvSpPr txBox="1"/>
          <p:nvPr userDrawn="1"/>
        </p:nvSpPr>
        <p:spPr>
          <a:xfrm>
            <a:off x="9575031" y="2286000"/>
            <a:ext cx="1219200" cy="914400"/>
          </a:xfrm>
          <a:prstGeom prst="rect">
            <a:avLst/>
          </a:prstGeom>
          <a:noFill/>
        </p:spPr>
        <p:txBody>
          <a:bodyPr wrap="none" lIns="0" tIns="0" rIns="0" bIns="0" rtlCol="0">
            <a:noAutofit/>
          </a:bodyPr>
          <a:lstStyle/>
          <a:p>
            <a:pPr>
              <a:lnSpc>
                <a:spcPct val="90000"/>
              </a:lnSpc>
              <a:spcBef>
                <a:spcPts val="600"/>
              </a:spcBef>
            </a:pPr>
            <a:endParaRPr lang="en-US" sz="1850" spc="-50" dirty="0"/>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9031" y="905166"/>
            <a:ext cx="3352800" cy="469315"/>
          </a:xfrm>
          <a:prstGeom prst="rect">
            <a:avLst/>
          </a:prstGeom>
        </p:spPr>
      </p:pic>
    </p:spTree>
    <p:extLst>
      <p:ext uri="{BB962C8B-B14F-4D97-AF65-F5344CB8AC3E}">
        <p14:creationId xmlns:p14="http://schemas.microsoft.com/office/powerpoint/2010/main" val="79043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NM_Logo_RGB.eps"/>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711200" y="6400382"/>
            <a:ext cx="1930400" cy="271711"/>
          </a:xfrm>
          <a:prstGeom prst="rect">
            <a:avLst/>
          </a:prstGeom>
        </p:spPr>
      </p:pic>
      <p:sp>
        <p:nvSpPr>
          <p:cNvPr id="2" name="Title Placeholder 1"/>
          <p:cNvSpPr>
            <a:spLocks noGrp="1"/>
          </p:cNvSpPr>
          <p:nvPr>
            <p:ph type="title"/>
          </p:nvPr>
        </p:nvSpPr>
        <p:spPr>
          <a:xfrm>
            <a:off x="1320799" y="137160"/>
            <a:ext cx="10285292" cy="762000"/>
          </a:xfrm>
          <a:prstGeom prst="rect">
            <a:avLst/>
          </a:prstGeom>
        </p:spPr>
        <p:txBody>
          <a:bodyPr vert="horz" lIns="0" tIns="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68264" y="1621971"/>
            <a:ext cx="9399585"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135375" y="6525842"/>
            <a:ext cx="1143119" cy="168275"/>
          </a:xfrm>
          <a:prstGeom prst="rect">
            <a:avLst/>
          </a:prstGeom>
        </p:spPr>
        <p:txBody>
          <a:bodyPr vert="horz" wrap="none" lIns="0" tIns="0" rIns="0" bIns="0" rtlCol="0" anchor="b"/>
          <a:lstStyle>
            <a:lvl1pPr algn="l">
              <a:defRPr sz="800">
                <a:solidFill>
                  <a:schemeClr val="tx1"/>
                </a:solidFill>
              </a:defRPr>
            </a:lvl1pPr>
          </a:lstStyle>
          <a:p>
            <a:fld id="{9623C80F-5998-4C5A-8426-1B9517C724DD}" type="datetimeFigureOut">
              <a:rPr lang="en-US" smtClean="0"/>
              <a:pPr/>
              <a:t>9/28/2023</a:t>
            </a:fld>
            <a:endParaRPr lang="en-US" dirty="0"/>
          </a:p>
        </p:txBody>
      </p:sp>
      <p:sp>
        <p:nvSpPr>
          <p:cNvPr id="5" name="Footer Placeholder 4"/>
          <p:cNvSpPr>
            <a:spLocks noGrp="1"/>
          </p:cNvSpPr>
          <p:nvPr>
            <p:ph type="ftr" sz="quarter" idx="3"/>
          </p:nvPr>
        </p:nvSpPr>
        <p:spPr>
          <a:xfrm>
            <a:off x="4162659" y="6484127"/>
            <a:ext cx="6908800" cy="231266"/>
          </a:xfrm>
          <a:prstGeom prst="rect">
            <a:avLst/>
          </a:prstGeom>
        </p:spPr>
        <p:txBody>
          <a:bodyPr vert="horz" lIns="0" tIns="0" rIns="0" bIns="0" rtlCol="0" anchor="b"/>
          <a:lstStyle>
            <a:lvl1pPr algn="r">
              <a:defRPr sz="1400">
                <a:solidFill>
                  <a:schemeClr val="tx1"/>
                </a:solidFill>
              </a:defRPr>
            </a:lvl1pPr>
          </a:lstStyle>
          <a:p>
            <a:endParaRPr lang="en-US" dirty="0"/>
          </a:p>
        </p:txBody>
      </p:sp>
      <p:sp>
        <p:nvSpPr>
          <p:cNvPr id="6" name="Slide Number Placeholder 5"/>
          <p:cNvSpPr>
            <a:spLocks noGrp="1"/>
          </p:cNvSpPr>
          <p:nvPr>
            <p:ph type="sldNum" sz="quarter" idx="4"/>
          </p:nvPr>
        </p:nvSpPr>
        <p:spPr>
          <a:xfrm>
            <a:off x="11074399" y="6484127"/>
            <a:ext cx="462327"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sp>
        <p:nvSpPr>
          <p:cNvPr id="10" name="Rectangle 6"/>
          <p:cNvSpPr/>
          <p:nvPr userDrawn="1"/>
        </p:nvSpPr>
        <p:spPr>
          <a:xfrm>
            <a:off x="0" y="515327"/>
            <a:ext cx="914400" cy="26156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46" h="381000">
                <a:moveTo>
                  <a:pt x="0" y="0"/>
                </a:moveTo>
                <a:lnTo>
                  <a:pt x="794257" y="0"/>
                </a:lnTo>
                <a:lnTo>
                  <a:pt x="998946" y="381000"/>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2"/>
                </a:solidFill>
              </a:rPr>
              <a:t>  </a:t>
            </a:r>
          </a:p>
        </p:txBody>
      </p:sp>
    </p:spTree>
    <p:extLst>
      <p:ext uri="{BB962C8B-B14F-4D97-AF65-F5344CB8AC3E}">
        <p14:creationId xmlns:p14="http://schemas.microsoft.com/office/powerpoint/2010/main" val="2390241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014ED-8D81-81A9-D4BF-EF4363C187E6}"/>
              </a:ext>
            </a:extLst>
          </p:cNvPr>
          <p:cNvSpPr>
            <a:spLocks noGrp="1"/>
          </p:cNvSpPr>
          <p:nvPr>
            <p:ph type="ctrTitle"/>
          </p:nvPr>
        </p:nvSpPr>
        <p:spPr/>
        <p:txBody>
          <a:bodyPr/>
          <a:lstStyle/>
          <a:p>
            <a:r>
              <a:rPr lang="en-US" dirty="0"/>
              <a:t>Updates In Treatment for Metastatic and Recurrent Endometrial Cancer</a:t>
            </a:r>
          </a:p>
        </p:txBody>
      </p:sp>
      <p:sp>
        <p:nvSpPr>
          <p:cNvPr id="5" name="Subtitle 4">
            <a:extLst>
              <a:ext uri="{FF2B5EF4-FFF2-40B4-BE49-F238E27FC236}">
                <a16:creationId xmlns:a16="http://schemas.microsoft.com/office/drawing/2014/main" id="{C6B7D91C-4AF7-B2CD-59BC-5F082A95E961}"/>
              </a:ext>
            </a:extLst>
          </p:cNvPr>
          <p:cNvSpPr>
            <a:spLocks noGrp="1"/>
          </p:cNvSpPr>
          <p:nvPr>
            <p:ph type="subTitle" idx="1"/>
          </p:nvPr>
        </p:nvSpPr>
        <p:spPr/>
        <p:txBody>
          <a:bodyPr/>
          <a:lstStyle/>
          <a:p>
            <a:endParaRPr lang="en-US" dirty="0"/>
          </a:p>
          <a:p>
            <a:r>
              <a:rPr lang="en-US" dirty="0"/>
              <a:t>Raanan Alter MD</a:t>
            </a:r>
          </a:p>
        </p:txBody>
      </p:sp>
    </p:spTree>
    <p:extLst>
      <p:ext uri="{BB962C8B-B14F-4D97-AF65-F5344CB8AC3E}">
        <p14:creationId xmlns:p14="http://schemas.microsoft.com/office/powerpoint/2010/main" val="3152541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title"/>
          </p:nvPr>
        </p:nvSpPr>
        <p:spPr/>
        <p:txBody>
          <a:bodyPr/>
          <a:lstStyle/>
          <a:p>
            <a:r>
              <a:rPr lang="en-US" dirty="0"/>
              <a:t>Biomarkers to Predict Immune Therapy Efficacy</a:t>
            </a:r>
          </a:p>
        </p:txBody>
      </p:sp>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t>Tumor Mutational Burden (TMB)</a:t>
            </a:r>
          </a:p>
          <a:p>
            <a:endParaRPr lang="en-US" b="1" dirty="0"/>
          </a:p>
          <a:p>
            <a:r>
              <a:rPr lang="en-US" b="1" dirty="0">
                <a:solidFill>
                  <a:schemeClr val="bg1">
                    <a:lumMod val="50000"/>
                  </a:schemeClr>
                </a:solidFill>
              </a:rPr>
              <a:t>Mismatch Repair Deficiency (MMR) / Microsatellite Instability (MSI)</a:t>
            </a:r>
          </a:p>
          <a:p>
            <a:endParaRPr lang="en-US" b="1" dirty="0">
              <a:solidFill>
                <a:schemeClr val="bg1">
                  <a:lumMod val="50000"/>
                </a:schemeClr>
              </a:solidFill>
            </a:endParaRPr>
          </a:p>
          <a:p>
            <a:r>
              <a:rPr lang="en-US" b="1" dirty="0">
                <a:solidFill>
                  <a:schemeClr val="bg1">
                    <a:lumMod val="50000"/>
                  </a:schemeClr>
                </a:solidFill>
              </a:rPr>
              <a:t>PDL1 Expression</a:t>
            </a:r>
          </a:p>
        </p:txBody>
      </p:sp>
      <p:sp>
        <p:nvSpPr>
          <p:cNvPr id="18" name="TextBox 17">
            <a:extLst>
              <a:ext uri="{FF2B5EF4-FFF2-40B4-BE49-F238E27FC236}">
                <a16:creationId xmlns:a16="http://schemas.microsoft.com/office/drawing/2014/main" id="{48DF66AE-D469-9F98-6789-8EDDC097C2BF}"/>
              </a:ext>
            </a:extLst>
          </p:cNvPr>
          <p:cNvSpPr txBox="1"/>
          <p:nvPr/>
        </p:nvSpPr>
        <p:spPr>
          <a:xfrm>
            <a:off x="5427727" y="5896617"/>
            <a:ext cx="5244957" cy="493160"/>
          </a:xfrm>
          <a:prstGeom prst="rect">
            <a:avLst/>
          </a:prstGeom>
          <a:noFill/>
        </p:spPr>
        <p:txBody>
          <a:bodyPr wrap="square" lIns="0" tIns="0" rIns="0" bIns="0" rtlCol="0">
            <a:noAutofit/>
          </a:bodyPr>
          <a:lstStyle/>
          <a:p>
            <a:pPr>
              <a:lnSpc>
                <a:spcPct val="90000"/>
              </a:lnSpc>
              <a:spcBef>
                <a:spcPts val="600"/>
              </a:spcBef>
            </a:pPr>
            <a:r>
              <a:rPr lang="en-US" sz="1850" b="1" spc="-50" dirty="0"/>
              <a:t>High TMB = More Likely to Respond to Immune Therapy</a:t>
            </a:r>
          </a:p>
        </p:txBody>
      </p:sp>
      <p:pic>
        <p:nvPicPr>
          <p:cNvPr id="4" name="Picture 3">
            <a:extLst>
              <a:ext uri="{FF2B5EF4-FFF2-40B4-BE49-F238E27FC236}">
                <a16:creationId xmlns:a16="http://schemas.microsoft.com/office/drawing/2014/main" id="{E1422D63-E834-1771-041B-22D67FC4EA62}"/>
              </a:ext>
            </a:extLst>
          </p:cNvPr>
          <p:cNvPicPr>
            <a:picLocks noChangeAspect="1"/>
          </p:cNvPicPr>
          <p:nvPr/>
        </p:nvPicPr>
        <p:blipFill>
          <a:blip r:embed="rId2"/>
          <a:stretch>
            <a:fillRect/>
          </a:stretch>
        </p:blipFill>
        <p:spPr>
          <a:xfrm>
            <a:off x="4657751" y="1039083"/>
            <a:ext cx="6148432" cy="4543458"/>
          </a:xfrm>
          <a:prstGeom prst="rect">
            <a:avLst/>
          </a:prstGeom>
        </p:spPr>
      </p:pic>
      <p:sp>
        <p:nvSpPr>
          <p:cNvPr id="5" name="Oval 4">
            <a:extLst>
              <a:ext uri="{FF2B5EF4-FFF2-40B4-BE49-F238E27FC236}">
                <a16:creationId xmlns:a16="http://schemas.microsoft.com/office/drawing/2014/main" id="{D964BD82-22EB-049A-F4F3-33B34F9514F9}"/>
              </a:ext>
            </a:extLst>
          </p:cNvPr>
          <p:cNvSpPr/>
          <p:nvPr/>
        </p:nvSpPr>
        <p:spPr>
          <a:xfrm>
            <a:off x="7252995" y="4724436"/>
            <a:ext cx="858416" cy="91101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060"/>
                </a:solidFill>
              </a:ln>
              <a:solidFill>
                <a:schemeClr val="accent3"/>
              </a:solidFill>
            </a:endParaRPr>
          </a:p>
        </p:txBody>
      </p:sp>
    </p:spTree>
    <p:extLst>
      <p:ext uri="{BB962C8B-B14F-4D97-AF65-F5344CB8AC3E}">
        <p14:creationId xmlns:p14="http://schemas.microsoft.com/office/powerpoint/2010/main" val="226950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title"/>
          </p:nvPr>
        </p:nvSpPr>
        <p:spPr/>
        <p:txBody>
          <a:bodyPr/>
          <a:lstStyle/>
          <a:p>
            <a:r>
              <a:rPr lang="en-US" dirty="0"/>
              <a:t>Biomarkers to Predict Immune Therapy Efficacy</a:t>
            </a:r>
          </a:p>
        </p:txBody>
      </p:sp>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solidFill>
                  <a:schemeClr val="tx1">
                    <a:lumMod val="50000"/>
                  </a:schemeClr>
                </a:solidFill>
              </a:rPr>
              <a:t>Tumor Mutational Burden (TMB)</a:t>
            </a:r>
          </a:p>
          <a:p>
            <a:endParaRPr lang="en-US" b="1" dirty="0">
              <a:solidFill>
                <a:schemeClr val="tx1">
                  <a:lumMod val="50000"/>
                </a:schemeClr>
              </a:solidFill>
            </a:endParaRPr>
          </a:p>
          <a:p>
            <a:r>
              <a:rPr lang="en-US" b="1" dirty="0">
                <a:solidFill>
                  <a:schemeClr val="tx1">
                    <a:lumMod val="50000"/>
                  </a:schemeClr>
                </a:solidFill>
              </a:rPr>
              <a:t>Mismatch Repair Deficiency (MMR) / Microsatellite Instability (MSI)</a:t>
            </a:r>
          </a:p>
          <a:p>
            <a:endParaRPr lang="en-US" b="1" dirty="0">
              <a:solidFill>
                <a:schemeClr val="tx1">
                  <a:lumMod val="50000"/>
                </a:schemeClr>
              </a:solidFill>
            </a:endParaRPr>
          </a:p>
          <a:p>
            <a:r>
              <a:rPr lang="en-US" b="1" dirty="0">
                <a:solidFill>
                  <a:schemeClr val="tx1">
                    <a:lumMod val="50000"/>
                  </a:schemeClr>
                </a:solidFill>
              </a:rPr>
              <a:t>PDL1 Expression</a:t>
            </a:r>
          </a:p>
        </p:txBody>
      </p:sp>
    </p:spTree>
    <p:extLst>
      <p:ext uri="{BB962C8B-B14F-4D97-AF65-F5344CB8AC3E}">
        <p14:creationId xmlns:p14="http://schemas.microsoft.com/office/powerpoint/2010/main" val="115505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title"/>
          </p:nvPr>
        </p:nvSpPr>
        <p:spPr/>
        <p:txBody>
          <a:bodyPr/>
          <a:lstStyle/>
          <a:p>
            <a:r>
              <a:rPr lang="en-US" dirty="0"/>
              <a:t>Biomarkers to Predict Immune Therapy Efficacy</a:t>
            </a:r>
          </a:p>
        </p:txBody>
      </p:sp>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solidFill>
                  <a:schemeClr val="bg1">
                    <a:lumMod val="50000"/>
                  </a:schemeClr>
                </a:solidFill>
              </a:rPr>
              <a:t>Tumor Mutational Burden (TMB)</a:t>
            </a:r>
          </a:p>
          <a:p>
            <a:endParaRPr lang="en-US" b="1" dirty="0"/>
          </a:p>
          <a:p>
            <a:r>
              <a:rPr lang="en-US" b="1" dirty="0"/>
              <a:t>Mismatch Repair Deficiency (MMR) / Microsatellite Instability (MSI)</a:t>
            </a:r>
          </a:p>
          <a:p>
            <a:endParaRPr lang="en-US" b="1" dirty="0"/>
          </a:p>
          <a:p>
            <a:r>
              <a:rPr lang="en-US" b="1" dirty="0">
                <a:solidFill>
                  <a:schemeClr val="bg1">
                    <a:lumMod val="50000"/>
                  </a:schemeClr>
                </a:solidFill>
              </a:rPr>
              <a:t>PDL1 Expression</a:t>
            </a:r>
          </a:p>
        </p:txBody>
      </p:sp>
      <p:sp>
        <p:nvSpPr>
          <p:cNvPr id="17" name="TextBox 16">
            <a:extLst>
              <a:ext uri="{FF2B5EF4-FFF2-40B4-BE49-F238E27FC236}">
                <a16:creationId xmlns:a16="http://schemas.microsoft.com/office/drawing/2014/main" id="{86E99423-A386-0E6A-4EE2-F522C16E46DB}"/>
              </a:ext>
            </a:extLst>
          </p:cNvPr>
          <p:cNvSpPr txBox="1"/>
          <p:nvPr/>
        </p:nvSpPr>
        <p:spPr>
          <a:xfrm>
            <a:off x="6513751" y="6471541"/>
            <a:ext cx="5975547" cy="2492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pPr>
            <a:r>
              <a:rPr lang="en-US" dirty="0">
                <a:solidFill>
                  <a:srgbClr val="54585A"/>
                </a:solidFill>
                <a:latin typeface="Calibri"/>
              </a:rPr>
              <a:t>https://www.lecturio.com/pt/concepts/sindrome-de-lynch/</a:t>
            </a:r>
          </a:p>
        </p:txBody>
      </p:sp>
      <p:sp>
        <p:nvSpPr>
          <p:cNvPr id="18" name="TextBox 17">
            <a:extLst>
              <a:ext uri="{FF2B5EF4-FFF2-40B4-BE49-F238E27FC236}">
                <a16:creationId xmlns:a16="http://schemas.microsoft.com/office/drawing/2014/main" id="{48DF66AE-D469-9F98-6789-8EDDC097C2BF}"/>
              </a:ext>
            </a:extLst>
          </p:cNvPr>
          <p:cNvSpPr txBox="1"/>
          <p:nvPr/>
        </p:nvSpPr>
        <p:spPr>
          <a:xfrm>
            <a:off x="3775343" y="5432912"/>
            <a:ext cx="1794168" cy="493160"/>
          </a:xfrm>
          <a:prstGeom prst="rect">
            <a:avLst/>
          </a:prstGeom>
          <a:noFill/>
          <a:ln>
            <a:solidFill>
              <a:srgbClr val="002060"/>
            </a:solidFill>
          </a:ln>
        </p:spPr>
        <p:txBody>
          <a:bodyPr wrap="square" lIns="0" tIns="0" rIns="0" bIns="0" rtlCol="0" anchor="ctr">
            <a:noAutofit/>
          </a:bodyPr>
          <a:lstStyle/>
          <a:p>
            <a:pPr algn="ctr">
              <a:lnSpc>
                <a:spcPct val="90000"/>
              </a:lnSpc>
              <a:spcBef>
                <a:spcPts val="600"/>
              </a:spcBef>
            </a:pPr>
            <a:r>
              <a:rPr lang="en-US" sz="1850" b="1" spc="-50" dirty="0"/>
              <a:t>MMR Deficiency</a:t>
            </a:r>
          </a:p>
        </p:txBody>
      </p:sp>
      <p:sp>
        <p:nvSpPr>
          <p:cNvPr id="3" name="TextBox 2">
            <a:extLst>
              <a:ext uri="{FF2B5EF4-FFF2-40B4-BE49-F238E27FC236}">
                <a16:creationId xmlns:a16="http://schemas.microsoft.com/office/drawing/2014/main" id="{14285663-C53F-09FD-9A79-45A2849D82A8}"/>
              </a:ext>
            </a:extLst>
          </p:cNvPr>
          <p:cNvSpPr txBox="1"/>
          <p:nvPr/>
        </p:nvSpPr>
        <p:spPr>
          <a:xfrm>
            <a:off x="6335041" y="5432912"/>
            <a:ext cx="1794168" cy="493160"/>
          </a:xfrm>
          <a:prstGeom prst="rect">
            <a:avLst/>
          </a:prstGeom>
          <a:noFill/>
          <a:ln>
            <a:solidFill>
              <a:srgbClr val="002060"/>
            </a:solidFill>
          </a:ln>
        </p:spPr>
        <p:txBody>
          <a:bodyPr wrap="square" lIns="0" tIns="0" rIns="0" bIns="0" rtlCol="0" anchor="ctr">
            <a:noAutofit/>
          </a:bodyPr>
          <a:lstStyle/>
          <a:p>
            <a:pPr algn="ctr">
              <a:lnSpc>
                <a:spcPct val="90000"/>
              </a:lnSpc>
              <a:spcBef>
                <a:spcPts val="600"/>
              </a:spcBef>
            </a:pPr>
            <a:r>
              <a:rPr lang="en-US" sz="1850" b="1" spc="-50" dirty="0"/>
              <a:t>Microsatellite Instability (MSI-H)</a:t>
            </a:r>
          </a:p>
        </p:txBody>
      </p:sp>
      <p:sp>
        <p:nvSpPr>
          <p:cNvPr id="4" name="TextBox 3">
            <a:extLst>
              <a:ext uri="{FF2B5EF4-FFF2-40B4-BE49-F238E27FC236}">
                <a16:creationId xmlns:a16="http://schemas.microsoft.com/office/drawing/2014/main" id="{F9CF619B-B8AD-ACCE-A8C5-35924C95BF32}"/>
              </a:ext>
            </a:extLst>
          </p:cNvPr>
          <p:cNvSpPr txBox="1"/>
          <p:nvPr/>
        </p:nvSpPr>
        <p:spPr>
          <a:xfrm>
            <a:off x="8984934" y="5432912"/>
            <a:ext cx="1794168" cy="493160"/>
          </a:xfrm>
          <a:prstGeom prst="rect">
            <a:avLst/>
          </a:prstGeom>
          <a:noFill/>
          <a:ln>
            <a:solidFill>
              <a:srgbClr val="002060"/>
            </a:solidFill>
          </a:ln>
        </p:spPr>
        <p:txBody>
          <a:bodyPr wrap="square" lIns="0" tIns="0" rIns="0" bIns="0" rtlCol="0" anchor="ctr">
            <a:noAutofit/>
          </a:bodyPr>
          <a:lstStyle/>
          <a:p>
            <a:pPr algn="ctr">
              <a:lnSpc>
                <a:spcPct val="90000"/>
              </a:lnSpc>
              <a:spcBef>
                <a:spcPts val="600"/>
              </a:spcBef>
            </a:pPr>
            <a:r>
              <a:rPr lang="en-US" sz="1850" b="1" spc="-50" dirty="0"/>
              <a:t>↑ Neoantigens</a:t>
            </a:r>
          </a:p>
        </p:txBody>
      </p:sp>
      <p:cxnSp>
        <p:nvCxnSpPr>
          <p:cNvPr id="6" name="Straight Arrow Connector 5">
            <a:extLst>
              <a:ext uri="{FF2B5EF4-FFF2-40B4-BE49-F238E27FC236}">
                <a16:creationId xmlns:a16="http://schemas.microsoft.com/office/drawing/2014/main" id="{F75022EE-FFD3-5734-9A09-0D9FD4B5C396}"/>
              </a:ext>
            </a:extLst>
          </p:cNvPr>
          <p:cNvCxnSpPr>
            <a:stCxn id="18" idx="3"/>
            <a:endCxn id="3" idx="1"/>
          </p:cNvCxnSpPr>
          <p:nvPr/>
        </p:nvCxnSpPr>
        <p:spPr>
          <a:xfrm>
            <a:off x="5569511" y="5679492"/>
            <a:ext cx="76553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7" name="Straight Arrow Connector 6">
            <a:extLst>
              <a:ext uri="{FF2B5EF4-FFF2-40B4-BE49-F238E27FC236}">
                <a16:creationId xmlns:a16="http://schemas.microsoft.com/office/drawing/2014/main" id="{E7362520-82E8-E8F4-32E7-CE4DA37764DB}"/>
              </a:ext>
            </a:extLst>
          </p:cNvPr>
          <p:cNvCxnSpPr>
            <a:cxnSpLocks/>
            <a:endCxn id="4" idx="1"/>
          </p:cNvCxnSpPr>
          <p:nvPr/>
        </p:nvCxnSpPr>
        <p:spPr>
          <a:xfrm>
            <a:off x="8129209" y="5679492"/>
            <a:ext cx="855725"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11" name="Picture 10">
            <a:extLst>
              <a:ext uri="{FF2B5EF4-FFF2-40B4-BE49-F238E27FC236}">
                <a16:creationId xmlns:a16="http://schemas.microsoft.com/office/drawing/2014/main" id="{93DB0001-13DB-B5F2-B0CA-D912915B1E4B}"/>
              </a:ext>
            </a:extLst>
          </p:cNvPr>
          <p:cNvPicPr>
            <a:picLocks noChangeAspect="1"/>
          </p:cNvPicPr>
          <p:nvPr/>
        </p:nvPicPr>
        <p:blipFill>
          <a:blip r:embed="rId3"/>
          <a:stretch>
            <a:fillRect/>
          </a:stretch>
        </p:blipFill>
        <p:spPr>
          <a:xfrm>
            <a:off x="4404884" y="1280407"/>
            <a:ext cx="6518153" cy="3429694"/>
          </a:xfrm>
          <a:prstGeom prst="rect">
            <a:avLst/>
          </a:prstGeom>
        </p:spPr>
      </p:pic>
    </p:spTree>
    <p:extLst>
      <p:ext uri="{BB962C8B-B14F-4D97-AF65-F5344CB8AC3E}">
        <p14:creationId xmlns:p14="http://schemas.microsoft.com/office/powerpoint/2010/main" val="67965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title"/>
          </p:nvPr>
        </p:nvSpPr>
        <p:spPr/>
        <p:txBody>
          <a:bodyPr/>
          <a:lstStyle/>
          <a:p>
            <a:r>
              <a:rPr lang="en-US" dirty="0"/>
              <a:t>Biomarkers to Predict Immune Therapy Efficacy</a:t>
            </a:r>
          </a:p>
        </p:txBody>
      </p:sp>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solidFill>
                  <a:schemeClr val="bg1">
                    <a:lumMod val="50000"/>
                  </a:schemeClr>
                </a:solidFill>
              </a:rPr>
              <a:t>Tumor Mutational Burden (TMB)</a:t>
            </a:r>
          </a:p>
          <a:p>
            <a:endParaRPr lang="en-US" b="1" dirty="0"/>
          </a:p>
          <a:p>
            <a:r>
              <a:rPr lang="en-US" b="1" dirty="0"/>
              <a:t>Mismatch Repair Deficiency (MMR) / Microsatellite Instability (MSI)</a:t>
            </a:r>
          </a:p>
          <a:p>
            <a:endParaRPr lang="en-US" b="1" dirty="0"/>
          </a:p>
          <a:p>
            <a:r>
              <a:rPr lang="en-US" b="1" dirty="0">
                <a:solidFill>
                  <a:schemeClr val="bg1">
                    <a:lumMod val="50000"/>
                  </a:schemeClr>
                </a:solidFill>
              </a:rPr>
              <a:t>PDL1 Expression</a:t>
            </a:r>
          </a:p>
        </p:txBody>
      </p:sp>
      <p:sp>
        <p:nvSpPr>
          <p:cNvPr id="18" name="TextBox 17">
            <a:extLst>
              <a:ext uri="{FF2B5EF4-FFF2-40B4-BE49-F238E27FC236}">
                <a16:creationId xmlns:a16="http://schemas.microsoft.com/office/drawing/2014/main" id="{48DF66AE-D469-9F98-6789-8EDDC097C2BF}"/>
              </a:ext>
            </a:extLst>
          </p:cNvPr>
          <p:cNvSpPr txBox="1"/>
          <p:nvPr/>
        </p:nvSpPr>
        <p:spPr>
          <a:xfrm>
            <a:off x="3775343" y="5656846"/>
            <a:ext cx="1794168" cy="493160"/>
          </a:xfrm>
          <a:prstGeom prst="rect">
            <a:avLst/>
          </a:prstGeom>
          <a:noFill/>
          <a:ln>
            <a:solidFill>
              <a:srgbClr val="002060"/>
            </a:solidFill>
          </a:ln>
        </p:spPr>
        <p:txBody>
          <a:bodyPr wrap="square" lIns="0" tIns="0" rIns="0" bIns="0" rtlCol="0" anchor="ctr">
            <a:noAutofit/>
          </a:bodyPr>
          <a:lstStyle/>
          <a:p>
            <a:pPr algn="ctr">
              <a:lnSpc>
                <a:spcPct val="90000"/>
              </a:lnSpc>
              <a:spcBef>
                <a:spcPts val="600"/>
              </a:spcBef>
            </a:pPr>
            <a:r>
              <a:rPr lang="en-US" sz="1850" b="1" spc="-50" dirty="0"/>
              <a:t>MMR Deficiency</a:t>
            </a:r>
          </a:p>
        </p:txBody>
      </p:sp>
      <p:sp>
        <p:nvSpPr>
          <p:cNvPr id="3" name="TextBox 2">
            <a:extLst>
              <a:ext uri="{FF2B5EF4-FFF2-40B4-BE49-F238E27FC236}">
                <a16:creationId xmlns:a16="http://schemas.microsoft.com/office/drawing/2014/main" id="{14285663-C53F-09FD-9A79-45A2849D82A8}"/>
              </a:ext>
            </a:extLst>
          </p:cNvPr>
          <p:cNvSpPr txBox="1"/>
          <p:nvPr/>
        </p:nvSpPr>
        <p:spPr>
          <a:xfrm>
            <a:off x="6335041" y="5656846"/>
            <a:ext cx="1794168" cy="493160"/>
          </a:xfrm>
          <a:prstGeom prst="rect">
            <a:avLst/>
          </a:prstGeom>
          <a:noFill/>
          <a:ln>
            <a:solidFill>
              <a:srgbClr val="002060"/>
            </a:solidFill>
          </a:ln>
        </p:spPr>
        <p:txBody>
          <a:bodyPr wrap="square" lIns="0" tIns="0" rIns="0" bIns="0" rtlCol="0" anchor="ctr">
            <a:noAutofit/>
          </a:bodyPr>
          <a:lstStyle/>
          <a:p>
            <a:pPr algn="ctr">
              <a:lnSpc>
                <a:spcPct val="90000"/>
              </a:lnSpc>
              <a:spcBef>
                <a:spcPts val="600"/>
              </a:spcBef>
            </a:pPr>
            <a:r>
              <a:rPr lang="en-US" sz="1850" b="1" spc="-50" dirty="0"/>
              <a:t>Microsatellite Instability (MSI-H)</a:t>
            </a:r>
          </a:p>
        </p:txBody>
      </p:sp>
      <p:sp>
        <p:nvSpPr>
          <p:cNvPr id="4" name="TextBox 3">
            <a:extLst>
              <a:ext uri="{FF2B5EF4-FFF2-40B4-BE49-F238E27FC236}">
                <a16:creationId xmlns:a16="http://schemas.microsoft.com/office/drawing/2014/main" id="{F9CF619B-B8AD-ACCE-A8C5-35924C95BF32}"/>
              </a:ext>
            </a:extLst>
          </p:cNvPr>
          <p:cNvSpPr txBox="1"/>
          <p:nvPr/>
        </p:nvSpPr>
        <p:spPr>
          <a:xfrm>
            <a:off x="8984934" y="5656846"/>
            <a:ext cx="1794168" cy="493160"/>
          </a:xfrm>
          <a:prstGeom prst="rect">
            <a:avLst/>
          </a:prstGeom>
          <a:noFill/>
          <a:ln>
            <a:solidFill>
              <a:srgbClr val="002060"/>
            </a:solidFill>
          </a:ln>
        </p:spPr>
        <p:txBody>
          <a:bodyPr wrap="square" lIns="0" tIns="0" rIns="0" bIns="0" rtlCol="0" anchor="ctr">
            <a:noAutofit/>
          </a:bodyPr>
          <a:lstStyle/>
          <a:p>
            <a:pPr algn="ctr">
              <a:lnSpc>
                <a:spcPct val="90000"/>
              </a:lnSpc>
              <a:spcBef>
                <a:spcPts val="600"/>
              </a:spcBef>
            </a:pPr>
            <a:r>
              <a:rPr lang="en-US" sz="1850" b="1" spc="-50" dirty="0"/>
              <a:t>↑ Neoantigens</a:t>
            </a:r>
          </a:p>
        </p:txBody>
      </p:sp>
      <p:cxnSp>
        <p:nvCxnSpPr>
          <p:cNvPr id="6" name="Straight Arrow Connector 5">
            <a:extLst>
              <a:ext uri="{FF2B5EF4-FFF2-40B4-BE49-F238E27FC236}">
                <a16:creationId xmlns:a16="http://schemas.microsoft.com/office/drawing/2014/main" id="{F75022EE-FFD3-5734-9A09-0D9FD4B5C396}"/>
              </a:ext>
            </a:extLst>
          </p:cNvPr>
          <p:cNvCxnSpPr>
            <a:stCxn id="18" idx="3"/>
            <a:endCxn id="3" idx="1"/>
          </p:cNvCxnSpPr>
          <p:nvPr/>
        </p:nvCxnSpPr>
        <p:spPr>
          <a:xfrm>
            <a:off x="5569511" y="5903426"/>
            <a:ext cx="76553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7" name="Straight Arrow Connector 6">
            <a:extLst>
              <a:ext uri="{FF2B5EF4-FFF2-40B4-BE49-F238E27FC236}">
                <a16:creationId xmlns:a16="http://schemas.microsoft.com/office/drawing/2014/main" id="{E7362520-82E8-E8F4-32E7-CE4DA37764DB}"/>
              </a:ext>
            </a:extLst>
          </p:cNvPr>
          <p:cNvCxnSpPr>
            <a:cxnSpLocks/>
            <a:endCxn id="4" idx="1"/>
          </p:cNvCxnSpPr>
          <p:nvPr/>
        </p:nvCxnSpPr>
        <p:spPr>
          <a:xfrm>
            <a:off x="8129209" y="5903426"/>
            <a:ext cx="855725"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5" name="Picture 4">
            <a:extLst>
              <a:ext uri="{FF2B5EF4-FFF2-40B4-BE49-F238E27FC236}">
                <a16:creationId xmlns:a16="http://schemas.microsoft.com/office/drawing/2014/main" id="{94E1C836-8806-0915-E219-EA70A6132E79}"/>
              </a:ext>
            </a:extLst>
          </p:cNvPr>
          <p:cNvPicPr>
            <a:picLocks noChangeAspect="1"/>
          </p:cNvPicPr>
          <p:nvPr/>
        </p:nvPicPr>
        <p:blipFill>
          <a:blip r:embed="rId3"/>
          <a:stretch>
            <a:fillRect/>
          </a:stretch>
        </p:blipFill>
        <p:spPr>
          <a:xfrm>
            <a:off x="4819482" y="889454"/>
            <a:ext cx="6148432" cy="4543458"/>
          </a:xfrm>
          <a:prstGeom prst="rect">
            <a:avLst/>
          </a:prstGeom>
        </p:spPr>
      </p:pic>
      <p:sp>
        <p:nvSpPr>
          <p:cNvPr id="9" name="Oval 8">
            <a:extLst>
              <a:ext uri="{FF2B5EF4-FFF2-40B4-BE49-F238E27FC236}">
                <a16:creationId xmlns:a16="http://schemas.microsoft.com/office/drawing/2014/main" id="{2375AE73-A19E-8C63-430B-4ADB8977D177}"/>
              </a:ext>
            </a:extLst>
          </p:cNvPr>
          <p:cNvSpPr/>
          <p:nvPr/>
        </p:nvSpPr>
        <p:spPr>
          <a:xfrm>
            <a:off x="8304244" y="4622541"/>
            <a:ext cx="858416" cy="91101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060"/>
                </a:solidFill>
              </a:ln>
              <a:solidFill>
                <a:schemeClr val="accent3"/>
              </a:solidFill>
            </a:endParaRPr>
          </a:p>
        </p:txBody>
      </p:sp>
    </p:spTree>
    <p:extLst>
      <p:ext uri="{BB962C8B-B14F-4D97-AF65-F5344CB8AC3E}">
        <p14:creationId xmlns:p14="http://schemas.microsoft.com/office/powerpoint/2010/main" val="2734937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title"/>
          </p:nvPr>
        </p:nvSpPr>
        <p:spPr/>
        <p:txBody>
          <a:bodyPr/>
          <a:lstStyle/>
          <a:p>
            <a:r>
              <a:rPr lang="en-US" dirty="0"/>
              <a:t>Biomarkers to Predict Immune Therapy Efficacy</a:t>
            </a:r>
          </a:p>
        </p:txBody>
      </p:sp>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solidFill>
                  <a:schemeClr val="bg1">
                    <a:lumMod val="50000"/>
                  </a:schemeClr>
                </a:solidFill>
              </a:rPr>
              <a:t>Tumor Mutational Burden (TMB)</a:t>
            </a:r>
          </a:p>
          <a:p>
            <a:endParaRPr lang="en-US" b="1" dirty="0"/>
          </a:p>
          <a:p>
            <a:r>
              <a:rPr lang="en-US" b="1" dirty="0"/>
              <a:t>Mismatch Repair Deficiency (MMR) / Microsatellite Instability (MSI)</a:t>
            </a:r>
          </a:p>
          <a:p>
            <a:endParaRPr lang="en-US" b="1" dirty="0"/>
          </a:p>
          <a:p>
            <a:r>
              <a:rPr lang="en-US" b="1" dirty="0">
                <a:solidFill>
                  <a:schemeClr val="bg1">
                    <a:lumMod val="50000"/>
                  </a:schemeClr>
                </a:solidFill>
              </a:rPr>
              <a:t>PDL1 Expression</a:t>
            </a:r>
          </a:p>
        </p:txBody>
      </p:sp>
      <p:pic>
        <p:nvPicPr>
          <p:cNvPr id="4098" name="Picture 2" descr="Pathology Outlines - MSH2">
            <a:extLst>
              <a:ext uri="{FF2B5EF4-FFF2-40B4-BE49-F238E27FC236}">
                <a16:creationId xmlns:a16="http://schemas.microsoft.com/office/drawing/2014/main" id="{A56C5D7A-5577-54C1-F6C0-8A8A15F6A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772" y="929950"/>
            <a:ext cx="5214626" cy="547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396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title"/>
          </p:nvPr>
        </p:nvSpPr>
        <p:spPr/>
        <p:txBody>
          <a:bodyPr/>
          <a:lstStyle/>
          <a:p>
            <a:r>
              <a:rPr lang="en-US" dirty="0"/>
              <a:t>Biomarkers to Predict Immune Therapy Efficacy</a:t>
            </a:r>
          </a:p>
        </p:txBody>
      </p:sp>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solidFill>
                  <a:schemeClr val="tx1">
                    <a:lumMod val="50000"/>
                  </a:schemeClr>
                </a:solidFill>
              </a:rPr>
              <a:t>Tumor Mutational Burden (TMB)</a:t>
            </a:r>
          </a:p>
          <a:p>
            <a:endParaRPr lang="en-US" b="1" dirty="0">
              <a:solidFill>
                <a:schemeClr val="tx1">
                  <a:lumMod val="50000"/>
                </a:schemeClr>
              </a:solidFill>
            </a:endParaRPr>
          </a:p>
          <a:p>
            <a:r>
              <a:rPr lang="en-US" b="1" dirty="0">
                <a:solidFill>
                  <a:schemeClr val="tx1">
                    <a:lumMod val="50000"/>
                  </a:schemeClr>
                </a:solidFill>
              </a:rPr>
              <a:t>Mismatch Repair Deficiency (MMR) / Microsatellite Instability (MSI)</a:t>
            </a:r>
          </a:p>
          <a:p>
            <a:endParaRPr lang="en-US" b="1" dirty="0">
              <a:solidFill>
                <a:schemeClr val="tx1">
                  <a:lumMod val="50000"/>
                </a:schemeClr>
              </a:solidFill>
            </a:endParaRPr>
          </a:p>
          <a:p>
            <a:r>
              <a:rPr lang="en-US" b="1" dirty="0">
                <a:solidFill>
                  <a:schemeClr val="tx1">
                    <a:lumMod val="50000"/>
                  </a:schemeClr>
                </a:solidFill>
              </a:rPr>
              <a:t>PDL1 Expression</a:t>
            </a:r>
          </a:p>
        </p:txBody>
      </p:sp>
    </p:spTree>
    <p:extLst>
      <p:ext uri="{BB962C8B-B14F-4D97-AF65-F5344CB8AC3E}">
        <p14:creationId xmlns:p14="http://schemas.microsoft.com/office/powerpoint/2010/main" val="380825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solidFill>
                  <a:schemeClr val="bg1">
                    <a:lumMod val="50000"/>
                  </a:schemeClr>
                </a:solidFill>
              </a:rPr>
              <a:t>Tumor Mutational Burden (TMB)</a:t>
            </a:r>
          </a:p>
          <a:p>
            <a:endParaRPr lang="en-US" b="1" dirty="0">
              <a:solidFill>
                <a:schemeClr val="bg1">
                  <a:lumMod val="50000"/>
                </a:schemeClr>
              </a:solidFill>
            </a:endParaRPr>
          </a:p>
          <a:p>
            <a:r>
              <a:rPr lang="en-US" b="1" dirty="0">
                <a:solidFill>
                  <a:schemeClr val="bg1">
                    <a:lumMod val="50000"/>
                  </a:schemeClr>
                </a:solidFill>
              </a:rPr>
              <a:t>Mismatch Repair Deficiency (MMR) / Microsatellite Instability (MSI)</a:t>
            </a:r>
          </a:p>
          <a:p>
            <a:endParaRPr lang="en-US" b="1" dirty="0"/>
          </a:p>
          <a:p>
            <a:r>
              <a:rPr lang="en-US" b="1" dirty="0">
                <a:solidFill>
                  <a:schemeClr val="tx1">
                    <a:lumMod val="50000"/>
                  </a:schemeClr>
                </a:solidFill>
              </a:rPr>
              <a:t>PDL1 Expression</a:t>
            </a:r>
          </a:p>
        </p:txBody>
      </p:sp>
      <p:pic>
        <p:nvPicPr>
          <p:cNvPr id="9" name="Picture 8">
            <a:extLst>
              <a:ext uri="{FF2B5EF4-FFF2-40B4-BE49-F238E27FC236}">
                <a16:creationId xmlns:a16="http://schemas.microsoft.com/office/drawing/2014/main" id="{4F962E34-302A-D0EA-5C60-988A2494B23B}"/>
              </a:ext>
            </a:extLst>
          </p:cNvPr>
          <p:cNvPicPr>
            <a:picLocks noChangeAspect="1"/>
          </p:cNvPicPr>
          <p:nvPr/>
        </p:nvPicPr>
        <p:blipFill>
          <a:blip r:embed="rId3"/>
          <a:stretch>
            <a:fillRect/>
          </a:stretch>
        </p:blipFill>
        <p:spPr>
          <a:xfrm>
            <a:off x="4990053" y="2463281"/>
            <a:ext cx="6081408" cy="3929808"/>
          </a:xfrm>
          <a:prstGeom prst="rect">
            <a:avLst/>
          </a:prstGeom>
        </p:spPr>
      </p:pic>
      <p:pic>
        <p:nvPicPr>
          <p:cNvPr id="10" name="Picture 6" descr="Shape&#10;&#10;Description automatically generated">
            <a:extLst>
              <a:ext uri="{FF2B5EF4-FFF2-40B4-BE49-F238E27FC236}">
                <a16:creationId xmlns:a16="http://schemas.microsoft.com/office/drawing/2014/main" id="{C2F10B65-D215-EA06-C6DD-AB635630BAAD}"/>
              </a:ext>
            </a:extLst>
          </p:cNvPr>
          <p:cNvPicPr>
            <a:picLocks noChangeAspect="1"/>
          </p:cNvPicPr>
          <p:nvPr/>
        </p:nvPicPr>
        <p:blipFill>
          <a:blip r:embed="rId4"/>
          <a:stretch>
            <a:fillRect/>
          </a:stretch>
        </p:blipFill>
        <p:spPr>
          <a:xfrm>
            <a:off x="4973433" y="353443"/>
            <a:ext cx="6150304" cy="2070612"/>
          </a:xfrm>
          <a:prstGeom prst="rect">
            <a:avLst/>
          </a:prstGeom>
        </p:spPr>
      </p:pic>
      <p:sp>
        <p:nvSpPr>
          <p:cNvPr id="13" name="Title 12">
            <a:extLst>
              <a:ext uri="{FF2B5EF4-FFF2-40B4-BE49-F238E27FC236}">
                <a16:creationId xmlns:a16="http://schemas.microsoft.com/office/drawing/2014/main" id="{BB195944-BF40-B035-A2B4-402A5F29B70A}"/>
              </a:ext>
            </a:extLst>
          </p:cNvPr>
          <p:cNvSpPr>
            <a:spLocks noGrp="1"/>
          </p:cNvSpPr>
          <p:nvPr>
            <p:ph type="title"/>
          </p:nvPr>
        </p:nvSpPr>
        <p:spPr/>
        <p:txBody>
          <a:bodyPr/>
          <a:lstStyle/>
          <a:p>
            <a:endParaRPr lang="en-US" dirty="0"/>
          </a:p>
        </p:txBody>
      </p:sp>
      <p:sp>
        <p:nvSpPr>
          <p:cNvPr id="14" name="TextBox 13">
            <a:extLst>
              <a:ext uri="{FF2B5EF4-FFF2-40B4-BE49-F238E27FC236}">
                <a16:creationId xmlns:a16="http://schemas.microsoft.com/office/drawing/2014/main" id="{8A444E47-0FB4-C5D1-3513-801430FB65DC}"/>
              </a:ext>
            </a:extLst>
          </p:cNvPr>
          <p:cNvSpPr txBox="1"/>
          <p:nvPr/>
        </p:nvSpPr>
        <p:spPr>
          <a:xfrm>
            <a:off x="6037296" y="6432315"/>
            <a:ext cx="4964757"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a:solidFill>
                  <a:srgbClr val="54585A"/>
                </a:solidFill>
                <a:latin typeface="Calibri"/>
                <a:ea typeface="Calibri"/>
                <a:cs typeface="Calibri"/>
              </a:rPr>
              <a:t>https://www.ucir.org/therapies/checkpoint-blockade</a:t>
            </a:r>
            <a:endParaRPr lang="en-US" dirty="0">
              <a:solidFill>
                <a:srgbClr val="54585A"/>
              </a:solidFill>
              <a:latin typeface="Calibri"/>
            </a:endParaRPr>
          </a:p>
        </p:txBody>
      </p:sp>
    </p:spTree>
    <p:extLst>
      <p:ext uri="{BB962C8B-B14F-4D97-AF65-F5344CB8AC3E}">
        <p14:creationId xmlns:p14="http://schemas.microsoft.com/office/powerpoint/2010/main" val="351816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solidFill>
                  <a:schemeClr val="bg1">
                    <a:lumMod val="50000"/>
                  </a:schemeClr>
                </a:solidFill>
              </a:rPr>
              <a:t>Tumor Mutational Burden (TMB)</a:t>
            </a:r>
          </a:p>
          <a:p>
            <a:endParaRPr lang="en-US" b="1" dirty="0">
              <a:solidFill>
                <a:schemeClr val="bg1">
                  <a:lumMod val="50000"/>
                </a:schemeClr>
              </a:solidFill>
            </a:endParaRPr>
          </a:p>
          <a:p>
            <a:r>
              <a:rPr lang="en-US" b="1" dirty="0">
                <a:solidFill>
                  <a:schemeClr val="bg1">
                    <a:lumMod val="50000"/>
                  </a:schemeClr>
                </a:solidFill>
              </a:rPr>
              <a:t>Mismatch Repair Deficiency (MMR) / Microsatellite Instability (MSI)</a:t>
            </a:r>
          </a:p>
          <a:p>
            <a:endParaRPr lang="en-US" b="1" dirty="0"/>
          </a:p>
          <a:p>
            <a:r>
              <a:rPr lang="en-US" b="1" dirty="0">
                <a:solidFill>
                  <a:schemeClr val="tx1">
                    <a:lumMod val="50000"/>
                  </a:schemeClr>
                </a:solidFill>
              </a:rPr>
              <a:t>PDL1 Expression</a:t>
            </a:r>
          </a:p>
        </p:txBody>
      </p:sp>
      <p:sp>
        <p:nvSpPr>
          <p:cNvPr id="13" name="Title 12">
            <a:extLst>
              <a:ext uri="{FF2B5EF4-FFF2-40B4-BE49-F238E27FC236}">
                <a16:creationId xmlns:a16="http://schemas.microsoft.com/office/drawing/2014/main" id="{BB195944-BF40-B035-A2B4-402A5F29B70A}"/>
              </a:ext>
            </a:extLst>
          </p:cNvPr>
          <p:cNvSpPr>
            <a:spLocks noGrp="1"/>
          </p:cNvSpPr>
          <p:nvPr>
            <p:ph type="title"/>
          </p:nvPr>
        </p:nvSpPr>
        <p:spPr/>
        <p:txBody>
          <a:bodyPr/>
          <a:lstStyle/>
          <a:p>
            <a:endParaRPr lang="en-US" dirty="0"/>
          </a:p>
        </p:txBody>
      </p:sp>
      <p:pic>
        <p:nvPicPr>
          <p:cNvPr id="2" name="Picture 1">
            <a:extLst>
              <a:ext uri="{FF2B5EF4-FFF2-40B4-BE49-F238E27FC236}">
                <a16:creationId xmlns:a16="http://schemas.microsoft.com/office/drawing/2014/main" id="{4DD50974-2768-CE21-EABC-E92ECB8FBF9D}"/>
              </a:ext>
            </a:extLst>
          </p:cNvPr>
          <p:cNvPicPr>
            <a:picLocks noChangeAspect="1"/>
          </p:cNvPicPr>
          <p:nvPr/>
        </p:nvPicPr>
        <p:blipFill>
          <a:blip r:embed="rId3"/>
          <a:stretch>
            <a:fillRect/>
          </a:stretch>
        </p:blipFill>
        <p:spPr>
          <a:xfrm>
            <a:off x="4589327" y="899160"/>
            <a:ext cx="6148432" cy="4543458"/>
          </a:xfrm>
          <a:prstGeom prst="rect">
            <a:avLst/>
          </a:prstGeom>
        </p:spPr>
      </p:pic>
      <p:sp>
        <p:nvSpPr>
          <p:cNvPr id="3" name="Oval 2">
            <a:extLst>
              <a:ext uri="{FF2B5EF4-FFF2-40B4-BE49-F238E27FC236}">
                <a16:creationId xmlns:a16="http://schemas.microsoft.com/office/drawing/2014/main" id="{4EDC71C5-ED76-3B80-B530-D00ACE7AC234}"/>
              </a:ext>
            </a:extLst>
          </p:cNvPr>
          <p:cNvSpPr/>
          <p:nvPr/>
        </p:nvSpPr>
        <p:spPr>
          <a:xfrm>
            <a:off x="8839199" y="4628761"/>
            <a:ext cx="858416" cy="91101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060"/>
                </a:solidFill>
              </a:ln>
              <a:solidFill>
                <a:schemeClr val="accent3"/>
              </a:solidFill>
            </a:endParaRPr>
          </a:p>
        </p:txBody>
      </p:sp>
    </p:spTree>
    <p:extLst>
      <p:ext uri="{BB962C8B-B14F-4D97-AF65-F5344CB8AC3E}">
        <p14:creationId xmlns:p14="http://schemas.microsoft.com/office/powerpoint/2010/main" val="1999720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96A8-EB86-FE54-EBAC-4416B12CDAC2}"/>
              </a:ext>
            </a:extLst>
          </p:cNvPr>
          <p:cNvSpPr>
            <a:spLocks noGrp="1"/>
          </p:cNvSpPr>
          <p:nvPr>
            <p:ph type="title"/>
          </p:nvPr>
        </p:nvSpPr>
        <p:spPr/>
        <p:txBody>
          <a:bodyPr/>
          <a:lstStyle/>
          <a:p>
            <a:r>
              <a:rPr lang="en-US" dirty="0"/>
              <a:t>Relationship of PDL1, TMB, and MSI</a:t>
            </a:r>
          </a:p>
        </p:txBody>
      </p:sp>
      <p:pic>
        <p:nvPicPr>
          <p:cNvPr id="6" name="Picture 5">
            <a:extLst>
              <a:ext uri="{FF2B5EF4-FFF2-40B4-BE49-F238E27FC236}">
                <a16:creationId xmlns:a16="http://schemas.microsoft.com/office/drawing/2014/main" id="{06D12416-6A92-4443-5A52-613F4D265F41}"/>
              </a:ext>
            </a:extLst>
          </p:cNvPr>
          <p:cNvPicPr>
            <a:picLocks noChangeAspect="1"/>
          </p:cNvPicPr>
          <p:nvPr/>
        </p:nvPicPr>
        <p:blipFill>
          <a:blip r:embed="rId2"/>
          <a:stretch>
            <a:fillRect/>
          </a:stretch>
        </p:blipFill>
        <p:spPr>
          <a:xfrm>
            <a:off x="2366935" y="1078689"/>
            <a:ext cx="7458130" cy="4700622"/>
          </a:xfrm>
          <a:prstGeom prst="rect">
            <a:avLst/>
          </a:prstGeom>
        </p:spPr>
      </p:pic>
      <p:sp>
        <p:nvSpPr>
          <p:cNvPr id="7" name="TextBox 6">
            <a:extLst>
              <a:ext uri="{FF2B5EF4-FFF2-40B4-BE49-F238E27FC236}">
                <a16:creationId xmlns:a16="http://schemas.microsoft.com/office/drawing/2014/main" id="{2C3D5E3F-2574-9E1A-0891-1C29B668B80B}"/>
              </a:ext>
            </a:extLst>
          </p:cNvPr>
          <p:cNvSpPr txBox="1"/>
          <p:nvPr/>
        </p:nvSpPr>
        <p:spPr>
          <a:xfrm>
            <a:off x="8282898" y="6307584"/>
            <a:ext cx="3423951"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a:solidFill>
                  <a:srgbClr val="54585A"/>
                </a:solidFill>
                <a:latin typeface="Calibri"/>
                <a:ea typeface="Calibri"/>
                <a:cs typeface="Calibri"/>
              </a:rPr>
              <a:t>El-</a:t>
            </a:r>
            <a:r>
              <a:rPr lang="en-US" dirty="0" err="1">
                <a:solidFill>
                  <a:srgbClr val="54585A"/>
                </a:solidFill>
                <a:latin typeface="Calibri"/>
                <a:ea typeface="Calibri"/>
                <a:cs typeface="Calibri"/>
              </a:rPr>
              <a:t>Dieiry</a:t>
            </a:r>
            <a:r>
              <a:rPr lang="en-US" dirty="0">
                <a:solidFill>
                  <a:srgbClr val="54585A"/>
                </a:solidFill>
                <a:latin typeface="Calibri"/>
                <a:ea typeface="Calibri"/>
                <a:cs typeface="Calibri"/>
              </a:rPr>
              <a:t> et al, CA Cancer J Clin, 2019</a:t>
            </a:r>
            <a:endParaRPr lang="en-US" dirty="0">
              <a:solidFill>
                <a:srgbClr val="54585A"/>
              </a:solidFill>
              <a:latin typeface="Calibri"/>
            </a:endParaRPr>
          </a:p>
        </p:txBody>
      </p:sp>
    </p:spTree>
    <p:extLst>
      <p:ext uri="{BB962C8B-B14F-4D97-AF65-F5344CB8AC3E}">
        <p14:creationId xmlns:p14="http://schemas.microsoft.com/office/powerpoint/2010/main" val="40255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ctrTitle"/>
          </p:nvPr>
        </p:nvSpPr>
        <p:spPr/>
        <p:txBody>
          <a:bodyPr/>
          <a:lstStyle/>
          <a:p>
            <a:r>
              <a:rPr lang="en-US" dirty="0"/>
              <a:t>Immune Therapy to Treat Endometrial Cancer</a:t>
            </a:r>
          </a:p>
        </p:txBody>
      </p:sp>
      <p:sp>
        <p:nvSpPr>
          <p:cNvPr id="3" name="Subtitle 2">
            <a:extLst>
              <a:ext uri="{FF2B5EF4-FFF2-40B4-BE49-F238E27FC236}">
                <a16:creationId xmlns:a16="http://schemas.microsoft.com/office/drawing/2014/main" id="{90373D28-FD88-F04B-4343-8ED5F9479F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0386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F86FE7-E462-22E2-89E4-EC7DD6C2BDA0}"/>
              </a:ext>
            </a:extLst>
          </p:cNvPr>
          <p:cNvSpPr>
            <a:spLocks noGrp="1"/>
          </p:cNvSpPr>
          <p:nvPr>
            <p:ph type="title"/>
          </p:nvPr>
        </p:nvSpPr>
        <p:spPr/>
        <p:txBody>
          <a:bodyPr/>
          <a:lstStyle/>
          <a:p>
            <a:r>
              <a:rPr lang="en-US" dirty="0"/>
              <a:t>Endometrial Cancer Statistics</a:t>
            </a:r>
          </a:p>
        </p:txBody>
      </p:sp>
      <p:sp>
        <p:nvSpPr>
          <p:cNvPr id="7" name="Content Placeholder 6">
            <a:extLst>
              <a:ext uri="{FF2B5EF4-FFF2-40B4-BE49-F238E27FC236}">
                <a16:creationId xmlns:a16="http://schemas.microsoft.com/office/drawing/2014/main" id="{EE37419E-D23C-9DDB-4691-569C6471E4E2}"/>
              </a:ext>
            </a:extLst>
          </p:cNvPr>
          <p:cNvSpPr>
            <a:spLocks noGrp="1"/>
          </p:cNvSpPr>
          <p:nvPr>
            <p:ph sz="half" idx="1"/>
          </p:nvPr>
        </p:nvSpPr>
        <p:spPr>
          <a:xfrm>
            <a:off x="256604" y="1318883"/>
            <a:ext cx="5023104" cy="4093029"/>
          </a:xfrm>
        </p:spPr>
        <p:txBody>
          <a:bodyPr/>
          <a:lstStyle/>
          <a:p>
            <a:r>
              <a:rPr lang="en-US" b="1" dirty="0"/>
              <a:t>Most common gynecologic cancer</a:t>
            </a:r>
          </a:p>
          <a:p>
            <a:endParaRPr lang="en-US" b="1" dirty="0"/>
          </a:p>
          <a:p>
            <a:r>
              <a:rPr lang="en-US" b="1" dirty="0"/>
              <a:t>3</a:t>
            </a:r>
            <a:r>
              <a:rPr lang="en-US" b="1" baseline="30000" dirty="0"/>
              <a:t>rd</a:t>
            </a:r>
            <a:r>
              <a:rPr lang="en-US" b="1" dirty="0"/>
              <a:t> Most Common Cancer to Affect Women</a:t>
            </a:r>
          </a:p>
          <a:p>
            <a:endParaRPr lang="en-US" b="1" dirty="0"/>
          </a:p>
          <a:p>
            <a:r>
              <a:rPr lang="en-US" b="1" dirty="0"/>
              <a:t>Estimated 66,000 cases in 2023 in the USA</a:t>
            </a:r>
          </a:p>
          <a:p>
            <a:pPr lvl="1"/>
            <a:r>
              <a:rPr lang="en-US" b="1" dirty="0"/>
              <a:t>3% of all cancer diagnoses</a:t>
            </a:r>
          </a:p>
          <a:p>
            <a:pPr marL="206375" lvl="1" indent="0">
              <a:buNone/>
            </a:pPr>
            <a:endParaRPr lang="en-US" b="1" dirty="0"/>
          </a:p>
        </p:txBody>
      </p:sp>
      <p:sp>
        <p:nvSpPr>
          <p:cNvPr id="10" name="Content Placeholder 9">
            <a:extLst>
              <a:ext uri="{FF2B5EF4-FFF2-40B4-BE49-F238E27FC236}">
                <a16:creationId xmlns:a16="http://schemas.microsoft.com/office/drawing/2014/main" id="{49A30487-E4F8-5166-C8AD-4BE4B4D8F5DB}"/>
              </a:ext>
            </a:extLst>
          </p:cNvPr>
          <p:cNvSpPr>
            <a:spLocks noGrp="1"/>
          </p:cNvSpPr>
          <p:nvPr>
            <p:ph sz="half" idx="2"/>
          </p:nvPr>
        </p:nvSpPr>
        <p:spPr>
          <a:xfrm>
            <a:off x="148507" y="4335694"/>
            <a:ext cx="4438904" cy="929811"/>
          </a:xfrm>
        </p:spPr>
        <p:txBody>
          <a:bodyPr/>
          <a:lstStyle/>
          <a:p>
            <a:endParaRPr lang="en-US" dirty="0"/>
          </a:p>
          <a:p>
            <a:endParaRPr lang="en-US" dirty="0"/>
          </a:p>
          <a:p>
            <a:endParaRPr lang="en-US" dirty="0"/>
          </a:p>
          <a:p>
            <a:endParaRPr lang="en-US" dirty="0"/>
          </a:p>
          <a:p>
            <a:endParaRPr lang="en-US" dirty="0"/>
          </a:p>
          <a:p>
            <a:endParaRPr lang="en-US" dirty="0"/>
          </a:p>
        </p:txBody>
      </p:sp>
      <p:pic>
        <p:nvPicPr>
          <p:cNvPr id="12" name="Picture 2" descr="Endometrial and Uterine Cancers | Patient Care">
            <a:extLst>
              <a:ext uri="{FF2B5EF4-FFF2-40B4-BE49-F238E27FC236}">
                <a16:creationId xmlns:a16="http://schemas.microsoft.com/office/drawing/2014/main" id="{41D95FE0-1C20-6BE7-013B-E7FD839D2E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24"/>
          <a:stretch/>
        </p:blipFill>
        <p:spPr bwMode="auto">
          <a:xfrm>
            <a:off x="4890649" y="899160"/>
            <a:ext cx="7152844" cy="3479612"/>
          </a:xfrm>
          <a:prstGeom prst="rect">
            <a:avLst/>
          </a:prstGeom>
          <a:noFill/>
          <a:extLst>
            <a:ext uri="{909E8E84-426E-40DD-AFC4-6F175D3DCCD1}">
              <a14:hiddenFill xmlns:a14="http://schemas.microsoft.com/office/drawing/2010/main">
                <a:solidFill>
                  <a:srgbClr val="FFFFFF"/>
                </a:solidFill>
              </a14:hiddenFill>
            </a:ext>
          </a:extLst>
        </p:spPr>
      </p:pic>
      <p:sp>
        <p:nvSpPr>
          <p:cNvPr id="13" name="Left Brace 12">
            <a:extLst>
              <a:ext uri="{FF2B5EF4-FFF2-40B4-BE49-F238E27FC236}">
                <a16:creationId xmlns:a16="http://schemas.microsoft.com/office/drawing/2014/main" id="{D1404F57-7C3F-081C-1E8B-D18F7CE9DF4F}"/>
              </a:ext>
            </a:extLst>
          </p:cNvPr>
          <p:cNvSpPr/>
          <p:nvPr/>
        </p:nvSpPr>
        <p:spPr>
          <a:xfrm rot="16200000">
            <a:off x="6524339" y="3164192"/>
            <a:ext cx="292320" cy="1679825"/>
          </a:xfrm>
          <a:prstGeom prst="leftBrace">
            <a:avLst>
              <a:gd name="adj1" fmla="val 141106"/>
              <a:gd name="adj2" fmla="val 49110"/>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b="1" dirty="0"/>
          </a:p>
        </p:txBody>
      </p:sp>
      <p:sp>
        <p:nvSpPr>
          <p:cNvPr id="14" name="TextBox 13">
            <a:extLst>
              <a:ext uri="{FF2B5EF4-FFF2-40B4-BE49-F238E27FC236}">
                <a16:creationId xmlns:a16="http://schemas.microsoft.com/office/drawing/2014/main" id="{126B33A7-4DCD-0DAB-F7A5-13C0B8D2353D}"/>
              </a:ext>
            </a:extLst>
          </p:cNvPr>
          <p:cNvSpPr txBox="1"/>
          <p:nvPr/>
        </p:nvSpPr>
        <p:spPr>
          <a:xfrm>
            <a:off x="6213299" y="4333122"/>
            <a:ext cx="914400" cy="292321"/>
          </a:xfrm>
          <a:prstGeom prst="rect">
            <a:avLst/>
          </a:prstGeom>
          <a:noFill/>
        </p:spPr>
        <p:txBody>
          <a:bodyPr wrap="none" lIns="0" tIns="0" rIns="0" bIns="0" rtlCol="0">
            <a:noAutofit/>
          </a:bodyPr>
          <a:lstStyle/>
          <a:p>
            <a:pPr algn="ctr">
              <a:lnSpc>
                <a:spcPct val="90000"/>
              </a:lnSpc>
              <a:spcBef>
                <a:spcPts val="600"/>
              </a:spcBef>
            </a:pPr>
            <a:r>
              <a:rPr lang="en-US" sz="1850" b="1" spc="-50" dirty="0"/>
              <a:t>60-70%</a:t>
            </a:r>
          </a:p>
        </p:txBody>
      </p:sp>
      <p:sp>
        <p:nvSpPr>
          <p:cNvPr id="15" name="TextBox 14">
            <a:extLst>
              <a:ext uri="{FF2B5EF4-FFF2-40B4-BE49-F238E27FC236}">
                <a16:creationId xmlns:a16="http://schemas.microsoft.com/office/drawing/2014/main" id="{C6B28549-577A-B0CF-58F6-16BE2613A9C4}"/>
              </a:ext>
            </a:extLst>
          </p:cNvPr>
          <p:cNvSpPr txBox="1"/>
          <p:nvPr/>
        </p:nvSpPr>
        <p:spPr>
          <a:xfrm>
            <a:off x="8849558" y="4333124"/>
            <a:ext cx="914400" cy="292321"/>
          </a:xfrm>
          <a:prstGeom prst="rect">
            <a:avLst/>
          </a:prstGeom>
          <a:noFill/>
        </p:spPr>
        <p:txBody>
          <a:bodyPr wrap="none" lIns="0" tIns="0" rIns="0" bIns="0" rtlCol="0">
            <a:noAutofit/>
          </a:bodyPr>
          <a:lstStyle/>
          <a:p>
            <a:pPr algn="ctr">
              <a:lnSpc>
                <a:spcPct val="90000"/>
              </a:lnSpc>
              <a:spcBef>
                <a:spcPts val="600"/>
              </a:spcBef>
            </a:pPr>
            <a:r>
              <a:rPr lang="en-US" sz="1850" b="1" spc="-50" dirty="0"/>
              <a:t>20%</a:t>
            </a:r>
          </a:p>
        </p:txBody>
      </p:sp>
      <p:sp>
        <p:nvSpPr>
          <p:cNvPr id="16" name="TextBox 15">
            <a:extLst>
              <a:ext uri="{FF2B5EF4-FFF2-40B4-BE49-F238E27FC236}">
                <a16:creationId xmlns:a16="http://schemas.microsoft.com/office/drawing/2014/main" id="{D7FAA02B-2CCB-6490-40E5-77EFA15EBBB6}"/>
              </a:ext>
            </a:extLst>
          </p:cNvPr>
          <p:cNvSpPr txBox="1"/>
          <p:nvPr/>
        </p:nvSpPr>
        <p:spPr>
          <a:xfrm>
            <a:off x="10550597" y="4333123"/>
            <a:ext cx="914400" cy="292321"/>
          </a:xfrm>
          <a:prstGeom prst="rect">
            <a:avLst/>
          </a:prstGeom>
          <a:noFill/>
        </p:spPr>
        <p:txBody>
          <a:bodyPr wrap="none" lIns="0" tIns="0" rIns="0" bIns="0" rtlCol="0">
            <a:noAutofit/>
          </a:bodyPr>
          <a:lstStyle/>
          <a:p>
            <a:pPr algn="ctr">
              <a:lnSpc>
                <a:spcPct val="90000"/>
              </a:lnSpc>
              <a:spcBef>
                <a:spcPts val="600"/>
              </a:spcBef>
            </a:pPr>
            <a:r>
              <a:rPr lang="en-US" sz="1850" b="1" spc="-50" dirty="0"/>
              <a:t>10%</a:t>
            </a:r>
          </a:p>
        </p:txBody>
      </p:sp>
      <p:cxnSp>
        <p:nvCxnSpPr>
          <p:cNvPr id="18" name="Straight Arrow Connector 17">
            <a:extLst>
              <a:ext uri="{FF2B5EF4-FFF2-40B4-BE49-F238E27FC236}">
                <a16:creationId xmlns:a16="http://schemas.microsoft.com/office/drawing/2014/main" id="{7A097106-71EA-1CAE-ED7D-493C0A88E605}"/>
              </a:ext>
            </a:extLst>
          </p:cNvPr>
          <p:cNvCxnSpPr>
            <a:stCxn id="14" idx="2"/>
          </p:cNvCxnSpPr>
          <p:nvPr/>
        </p:nvCxnSpPr>
        <p:spPr>
          <a:xfrm>
            <a:off x="6670499" y="4625443"/>
            <a:ext cx="0" cy="5655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ED223CC6-9A2B-1BC5-328A-AA6ABAE4132A}"/>
              </a:ext>
            </a:extLst>
          </p:cNvPr>
          <p:cNvSpPr txBox="1"/>
          <p:nvPr/>
        </p:nvSpPr>
        <p:spPr>
          <a:xfrm>
            <a:off x="5722360" y="5265751"/>
            <a:ext cx="2088220" cy="292321"/>
          </a:xfrm>
          <a:prstGeom prst="rect">
            <a:avLst/>
          </a:prstGeom>
          <a:noFill/>
        </p:spPr>
        <p:txBody>
          <a:bodyPr wrap="none" lIns="0" tIns="0" rIns="0" bIns="0" rtlCol="0">
            <a:noAutofit/>
          </a:bodyPr>
          <a:lstStyle/>
          <a:p>
            <a:pPr algn="ctr">
              <a:lnSpc>
                <a:spcPct val="90000"/>
              </a:lnSpc>
              <a:spcBef>
                <a:spcPts val="600"/>
              </a:spcBef>
            </a:pPr>
            <a:r>
              <a:rPr lang="en-US" sz="1850" b="1" spc="-50" dirty="0"/>
              <a:t>10-20% Recurrence</a:t>
            </a:r>
          </a:p>
        </p:txBody>
      </p:sp>
      <p:sp>
        <p:nvSpPr>
          <p:cNvPr id="22" name="TextBox 21">
            <a:extLst>
              <a:ext uri="{FF2B5EF4-FFF2-40B4-BE49-F238E27FC236}">
                <a16:creationId xmlns:a16="http://schemas.microsoft.com/office/drawing/2014/main" id="{45D90883-3F0C-AD7A-C9AC-10BBA1BFD35B}"/>
              </a:ext>
            </a:extLst>
          </p:cNvPr>
          <p:cNvSpPr txBox="1"/>
          <p:nvPr/>
        </p:nvSpPr>
        <p:spPr>
          <a:xfrm>
            <a:off x="9306758" y="5191015"/>
            <a:ext cx="1623317" cy="891288"/>
          </a:xfrm>
          <a:prstGeom prst="rect">
            <a:avLst/>
          </a:prstGeom>
          <a:noFill/>
        </p:spPr>
        <p:txBody>
          <a:bodyPr wrap="square" lIns="0" tIns="0" rIns="0" bIns="0" rtlCol="0">
            <a:noAutofit/>
          </a:bodyPr>
          <a:lstStyle/>
          <a:p>
            <a:pPr algn="ctr">
              <a:lnSpc>
                <a:spcPct val="90000"/>
              </a:lnSpc>
              <a:spcBef>
                <a:spcPts val="600"/>
              </a:spcBef>
            </a:pPr>
            <a:endParaRPr lang="en-US" sz="1850" b="1" spc="-50" dirty="0"/>
          </a:p>
          <a:p>
            <a:pPr algn="ctr">
              <a:lnSpc>
                <a:spcPct val="90000"/>
              </a:lnSpc>
              <a:spcBef>
                <a:spcPts val="600"/>
              </a:spcBef>
            </a:pPr>
            <a:r>
              <a:rPr lang="en-US" sz="1850" b="1" spc="-50" dirty="0"/>
              <a:t>Systemic Treatment</a:t>
            </a:r>
          </a:p>
        </p:txBody>
      </p:sp>
      <p:cxnSp>
        <p:nvCxnSpPr>
          <p:cNvPr id="25" name="Straight Arrow Connector 24">
            <a:extLst>
              <a:ext uri="{FF2B5EF4-FFF2-40B4-BE49-F238E27FC236}">
                <a16:creationId xmlns:a16="http://schemas.microsoft.com/office/drawing/2014/main" id="{18143A97-30D3-70D9-14FD-7CF09CB7AA4D}"/>
              </a:ext>
            </a:extLst>
          </p:cNvPr>
          <p:cNvCxnSpPr>
            <a:cxnSpLocks/>
            <a:stCxn id="15" idx="2"/>
          </p:cNvCxnSpPr>
          <p:nvPr/>
        </p:nvCxnSpPr>
        <p:spPr>
          <a:xfrm>
            <a:off x="9306758" y="4625445"/>
            <a:ext cx="546159" cy="71711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6" name="Straight Arrow Connector 25">
            <a:extLst>
              <a:ext uri="{FF2B5EF4-FFF2-40B4-BE49-F238E27FC236}">
                <a16:creationId xmlns:a16="http://schemas.microsoft.com/office/drawing/2014/main" id="{9291A584-C937-F312-DA3A-F1C406DC2F86}"/>
              </a:ext>
            </a:extLst>
          </p:cNvPr>
          <p:cNvCxnSpPr>
            <a:cxnSpLocks/>
            <a:stCxn id="20" idx="3"/>
            <a:endCxn id="22" idx="1"/>
          </p:cNvCxnSpPr>
          <p:nvPr/>
        </p:nvCxnSpPr>
        <p:spPr>
          <a:xfrm>
            <a:off x="7810580" y="5411912"/>
            <a:ext cx="1496178" cy="22474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2" name="Straight Arrow Connector 31">
            <a:extLst>
              <a:ext uri="{FF2B5EF4-FFF2-40B4-BE49-F238E27FC236}">
                <a16:creationId xmlns:a16="http://schemas.microsoft.com/office/drawing/2014/main" id="{54D6636F-1222-6A40-F959-BFCD5F478DD4}"/>
              </a:ext>
            </a:extLst>
          </p:cNvPr>
          <p:cNvCxnSpPr>
            <a:cxnSpLocks/>
            <a:stCxn id="16" idx="2"/>
          </p:cNvCxnSpPr>
          <p:nvPr/>
        </p:nvCxnSpPr>
        <p:spPr>
          <a:xfrm flipH="1">
            <a:off x="10602930" y="4625444"/>
            <a:ext cx="404867" cy="6400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97259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5FD6-52B3-CC69-25F6-43604F1048B7}"/>
              </a:ext>
            </a:extLst>
          </p:cNvPr>
          <p:cNvSpPr>
            <a:spLocks noGrp="1"/>
          </p:cNvSpPr>
          <p:nvPr>
            <p:ph type="title"/>
          </p:nvPr>
        </p:nvSpPr>
        <p:spPr/>
        <p:txBody>
          <a:bodyPr/>
          <a:lstStyle/>
          <a:p>
            <a:r>
              <a:rPr lang="en-US" dirty="0"/>
              <a:t>Pembrolizumab in Recurrent </a:t>
            </a:r>
            <a:r>
              <a:rPr lang="en-US" b="1" dirty="0"/>
              <a:t>*Previously Treated* </a:t>
            </a:r>
            <a:r>
              <a:rPr lang="en-US" dirty="0"/>
              <a:t>Endometrial Cancer</a:t>
            </a:r>
          </a:p>
        </p:txBody>
      </p:sp>
      <p:sp>
        <p:nvSpPr>
          <p:cNvPr id="3" name="Content Placeholder 2">
            <a:extLst>
              <a:ext uri="{FF2B5EF4-FFF2-40B4-BE49-F238E27FC236}">
                <a16:creationId xmlns:a16="http://schemas.microsoft.com/office/drawing/2014/main" id="{B30B81BD-4214-4B09-3A1B-4CC5B7F2F043}"/>
              </a:ext>
            </a:extLst>
          </p:cNvPr>
          <p:cNvSpPr>
            <a:spLocks noGrp="1"/>
          </p:cNvSpPr>
          <p:nvPr>
            <p:ph idx="1"/>
          </p:nvPr>
        </p:nvSpPr>
        <p:spPr>
          <a:xfrm>
            <a:off x="4117910" y="1621971"/>
            <a:ext cx="6349939" cy="4093029"/>
          </a:xfrm>
        </p:spPr>
        <p:txBody>
          <a:bodyPr/>
          <a:lstStyle/>
          <a:p>
            <a:pPr marL="0" indent="0">
              <a:buNone/>
            </a:pPr>
            <a:endParaRPr lang="en-US" dirty="0"/>
          </a:p>
          <a:p>
            <a:endParaRPr lang="en-US" dirty="0"/>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D7A6BD96-A686-853C-D0FC-FA8D2CD5A1CB}"/>
              </a:ext>
            </a:extLst>
          </p:cNvPr>
          <p:cNvSpPr>
            <a:spLocks noGrp="1"/>
          </p:cNvSpPr>
          <p:nvPr>
            <p:ph type="body" sz="quarter" idx="13"/>
          </p:nvPr>
        </p:nvSpPr>
        <p:spPr/>
        <p:txBody>
          <a:bodyPr/>
          <a:lstStyle/>
          <a:p>
            <a:r>
              <a:rPr lang="en-US" dirty="0"/>
              <a:t>KEYNOTE-158</a:t>
            </a:r>
          </a:p>
        </p:txBody>
      </p:sp>
      <p:pic>
        <p:nvPicPr>
          <p:cNvPr id="6" name="Picture 5">
            <a:extLst>
              <a:ext uri="{FF2B5EF4-FFF2-40B4-BE49-F238E27FC236}">
                <a16:creationId xmlns:a16="http://schemas.microsoft.com/office/drawing/2014/main" id="{84125237-D817-6658-EFDB-FAF1F5814053}"/>
              </a:ext>
            </a:extLst>
          </p:cNvPr>
          <p:cNvPicPr>
            <a:picLocks noChangeAspect="1"/>
          </p:cNvPicPr>
          <p:nvPr/>
        </p:nvPicPr>
        <p:blipFill>
          <a:blip r:embed="rId2"/>
          <a:stretch>
            <a:fillRect/>
          </a:stretch>
        </p:blipFill>
        <p:spPr>
          <a:xfrm>
            <a:off x="3563980" y="1026677"/>
            <a:ext cx="8434975" cy="3893666"/>
          </a:xfrm>
          <a:prstGeom prst="rect">
            <a:avLst/>
          </a:prstGeom>
        </p:spPr>
      </p:pic>
      <p:sp>
        <p:nvSpPr>
          <p:cNvPr id="7" name="TextBox 6">
            <a:extLst>
              <a:ext uri="{FF2B5EF4-FFF2-40B4-BE49-F238E27FC236}">
                <a16:creationId xmlns:a16="http://schemas.microsoft.com/office/drawing/2014/main" id="{F35F4FB1-908B-A426-421A-FCDC15D24AB2}"/>
              </a:ext>
            </a:extLst>
          </p:cNvPr>
          <p:cNvSpPr txBox="1"/>
          <p:nvPr/>
        </p:nvSpPr>
        <p:spPr>
          <a:xfrm>
            <a:off x="8702614" y="6374366"/>
            <a:ext cx="3261021"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Marabelle</a:t>
            </a:r>
            <a:r>
              <a:rPr lang="en-US" dirty="0">
                <a:solidFill>
                  <a:srgbClr val="54585A"/>
                </a:solidFill>
                <a:latin typeface="Calibri"/>
                <a:ea typeface="Calibri"/>
                <a:cs typeface="Calibri"/>
              </a:rPr>
              <a:t> et al, Lancet Oncol 2020</a:t>
            </a:r>
            <a:endParaRPr lang="en-US" dirty="0">
              <a:solidFill>
                <a:srgbClr val="54585A"/>
              </a:solidFill>
              <a:latin typeface="Calibri"/>
            </a:endParaRPr>
          </a:p>
        </p:txBody>
      </p:sp>
      <p:sp>
        <p:nvSpPr>
          <p:cNvPr id="8" name="TextBox 7">
            <a:extLst>
              <a:ext uri="{FF2B5EF4-FFF2-40B4-BE49-F238E27FC236}">
                <a16:creationId xmlns:a16="http://schemas.microsoft.com/office/drawing/2014/main" id="{25B2479D-080A-F03B-6272-634AD653486C}"/>
              </a:ext>
            </a:extLst>
          </p:cNvPr>
          <p:cNvSpPr txBox="1"/>
          <p:nvPr/>
        </p:nvSpPr>
        <p:spPr>
          <a:xfrm>
            <a:off x="5231363" y="5236029"/>
            <a:ext cx="4627984" cy="914400"/>
          </a:xfrm>
          <a:prstGeom prst="rect">
            <a:avLst/>
          </a:prstGeom>
          <a:noFill/>
        </p:spPr>
        <p:txBody>
          <a:bodyPr wrap="none" lIns="0" tIns="0" rIns="0" bIns="0" rtlCol="0">
            <a:noAutofit/>
          </a:bodyPr>
          <a:lstStyle/>
          <a:p>
            <a:pPr>
              <a:lnSpc>
                <a:spcPct val="90000"/>
              </a:lnSpc>
              <a:spcBef>
                <a:spcPts val="600"/>
              </a:spcBef>
            </a:pPr>
            <a:r>
              <a:rPr lang="en-US" sz="1850" spc="-50" dirty="0"/>
              <a:t>15 patients</a:t>
            </a:r>
          </a:p>
          <a:p>
            <a:pPr>
              <a:lnSpc>
                <a:spcPct val="90000"/>
              </a:lnSpc>
              <a:spcBef>
                <a:spcPts val="600"/>
              </a:spcBef>
            </a:pPr>
            <a:r>
              <a:rPr lang="en-US" sz="1850" spc="-50" dirty="0"/>
              <a:t>47% response rate in high TMB (&gt;10mut/mb)</a:t>
            </a:r>
          </a:p>
        </p:txBody>
      </p:sp>
      <p:sp>
        <p:nvSpPr>
          <p:cNvPr id="5" name="Content Placeholder 7">
            <a:extLst>
              <a:ext uri="{FF2B5EF4-FFF2-40B4-BE49-F238E27FC236}">
                <a16:creationId xmlns:a16="http://schemas.microsoft.com/office/drawing/2014/main" id="{244E1579-822D-FBF0-4D6F-17EF53BE295B}"/>
              </a:ext>
            </a:extLst>
          </p:cNvPr>
          <p:cNvSpPr txBox="1">
            <a:spLocks/>
          </p:cNvSpPr>
          <p:nvPr/>
        </p:nvSpPr>
        <p:spPr>
          <a:xfrm>
            <a:off x="1068263" y="1621971"/>
            <a:ext cx="2738312" cy="4093029"/>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tx1">
                    <a:lumMod val="50000"/>
                  </a:schemeClr>
                </a:solidFill>
              </a:rPr>
              <a:t>Tumor Mutational Burden (TMB)</a:t>
            </a:r>
          </a:p>
          <a:p>
            <a:endParaRPr lang="en-US" b="1" dirty="0">
              <a:solidFill>
                <a:schemeClr val="bg1">
                  <a:lumMod val="50000"/>
                </a:schemeClr>
              </a:solidFill>
            </a:endParaRPr>
          </a:p>
          <a:p>
            <a:r>
              <a:rPr lang="en-US" b="1" dirty="0">
                <a:solidFill>
                  <a:schemeClr val="bg1">
                    <a:lumMod val="50000"/>
                  </a:schemeClr>
                </a:solidFill>
              </a:rPr>
              <a:t>Mismatch Repair Deficiency (MMR) / Microsatellite Instability (MSI)</a:t>
            </a:r>
          </a:p>
          <a:p>
            <a:endParaRPr lang="en-US" b="1" dirty="0">
              <a:solidFill>
                <a:schemeClr val="bg1">
                  <a:lumMod val="50000"/>
                </a:schemeClr>
              </a:solidFill>
            </a:endParaRPr>
          </a:p>
          <a:p>
            <a:r>
              <a:rPr lang="en-US" b="1" dirty="0">
                <a:solidFill>
                  <a:schemeClr val="bg1">
                    <a:lumMod val="50000"/>
                  </a:schemeClr>
                </a:solidFill>
              </a:rPr>
              <a:t>PDL1 Expression</a:t>
            </a:r>
          </a:p>
        </p:txBody>
      </p:sp>
      <p:sp>
        <p:nvSpPr>
          <p:cNvPr id="9" name="Rectangle 8">
            <a:extLst>
              <a:ext uri="{FF2B5EF4-FFF2-40B4-BE49-F238E27FC236}">
                <a16:creationId xmlns:a16="http://schemas.microsoft.com/office/drawing/2014/main" id="{A6ACDEB4-F67A-1E2C-6E59-C6D5F957BA03}"/>
              </a:ext>
            </a:extLst>
          </p:cNvPr>
          <p:cNvSpPr/>
          <p:nvPr/>
        </p:nvSpPr>
        <p:spPr>
          <a:xfrm>
            <a:off x="7150359" y="1932210"/>
            <a:ext cx="789992" cy="310040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21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5FD6-52B3-CC69-25F6-43604F1048B7}"/>
              </a:ext>
            </a:extLst>
          </p:cNvPr>
          <p:cNvSpPr>
            <a:spLocks noGrp="1"/>
          </p:cNvSpPr>
          <p:nvPr>
            <p:ph type="title"/>
          </p:nvPr>
        </p:nvSpPr>
        <p:spPr/>
        <p:txBody>
          <a:bodyPr/>
          <a:lstStyle/>
          <a:p>
            <a:r>
              <a:rPr lang="en-US" dirty="0"/>
              <a:t>Pembrolizumab in Recurrent </a:t>
            </a:r>
            <a:r>
              <a:rPr lang="en-US" b="1" dirty="0"/>
              <a:t>*Previously Treated* </a:t>
            </a:r>
            <a:r>
              <a:rPr lang="en-US" dirty="0"/>
              <a:t>Endometrial Cancer</a:t>
            </a:r>
          </a:p>
        </p:txBody>
      </p:sp>
      <p:sp>
        <p:nvSpPr>
          <p:cNvPr id="3" name="Content Placeholder 2">
            <a:extLst>
              <a:ext uri="{FF2B5EF4-FFF2-40B4-BE49-F238E27FC236}">
                <a16:creationId xmlns:a16="http://schemas.microsoft.com/office/drawing/2014/main" id="{B30B81BD-4214-4B09-3A1B-4CC5B7F2F043}"/>
              </a:ext>
            </a:extLst>
          </p:cNvPr>
          <p:cNvSpPr>
            <a:spLocks noGrp="1"/>
          </p:cNvSpPr>
          <p:nvPr>
            <p:ph idx="1"/>
          </p:nvPr>
        </p:nvSpPr>
        <p:spPr>
          <a:xfrm>
            <a:off x="4117910" y="1621971"/>
            <a:ext cx="6349939" cy="4093029"/>
          </a:xfrm>
        </p:spPr>
        <p:txBody>
          <a:bodyPr/>
          <a:lstStyle/>
          <a:p>
            <a:pPr marL="0" indent="0">
              <a:buNone/>
            </a:pPr>
            <a:endParaRPr lang="en-US" dirty="0"/>
          </a:p>
          <a:p>
            <a:endParaRPr lang="en-US" dirty="0"/>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D7A6BD96-A686-853C-D0FC-FA8D2CD5A1CB}"/>
              </a:ext>
            </a:extLst>
          </p:cNvPr>
          <p:cNvSpPr>
            <a:spLocks noGrp="1"/>
          </p:cNvSpPr>
          <p:nvPr>
            <p:ph type="body" sz="quarter" idx="13"/>
          </p:nvPr>
        </p:nvSpPr>
        <p:spPr/>
        <p:txBody>
          <a:bodyPr/>
          <a:lstStyle/>
          <a:p>
            <a:r>
              <a:rPr lang="en-US" dirty="0"/>
              <a:t>KEYNOTE-158</a:t>
            </a:r>
          </a:p>
        </p:txBody>
      </p:sp>
      <p:sp>
        <p:nvSpPr>
          <p:cNvPr id="7" name="TextBox 6">
            <a:extLst>
              <a:ext uri="{FF2B5EF4-FFF2-40B4-BE49-F238E27FC236}">
                <a16:creationId xmlns:a16="http://schemas.microsoft.com/office/drawing/2014/main" id="{F35F4FB1-908B-A426-421A-FCDC15D24AB2}"/>
              </a:ext>
            </a:extLst>
          </p:cNvPr>
          <p:cNvSpPr txBox="1"/>
          <p:nvPr/>
        </p:nvSpPr>
        <p:spPr>
          <a:xfrm>
            <a:off x="8751182" y="6485020"/>
            <a:ext cx="2282484"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a:solidFill>
                  <a:srgbClr val="54585A"/>
                </a:solidFill>
                <a:latin typeface="Calibri"/>
                <a:ea typeface="Calibri"/>
                <a:cs typeface="Calibri"/>
              </a:rPr>
              <a:t>O’Malley et al, JCO 2022</a:t>
            </a:r>
            <a:endParaRPr lang="en-US" dirty="0">
              <a:solidFill>
                <a:srgbClr val="54585A"/>
              </a:solidFill>
              <a:latin typeface="Calibri"/>
            </a:endParaRPr>
          </a:p>
        </p:txBody>
      </p:sp>
      <p:sp>
        <p:nvSpPr>
          <p:cNvPr id="5" name="Content Placeholder 7">
            <a:extLst>
              <a:ext uri="{FF2B5EF4-FFF2-40B4-BE49-F238E27FC236}">
                <a16:creationId xmlns:a16="http://schemas.microsoft.com/office/drawing/2014/main" id="{244E1579-822D-FBF0-4D6F-17EF53BE295B}"/>
              </a:ext>
            </a:extLst>
          </p:cNvPr>
          <p:cNvSpPr txBox="1">
            <a:spLocks/>
          </p:cNvSpPr>
          <p:nvPr/>
        </p:nvSpPr>
        <p:spPr>
          <a:xfrm>
            <a:off x="1068263" y="1621971"/>
            <a:ext cx="2738312" cy="4093029"/>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1">
                    <a:lumMod val="50000"/>
                  </a:schemeClr>
                </a:solidFill>
              </a:rPr>
              <a:t>Tumor Mutational Burden (TMB)</a:t>
            </a:r>
          </a:p>
          <a:p>
            <a:endParaRPr lang="en-US" b="1" dirty="0">
              <a:solidFill>
                <a:schemeClr val="bg1">
                  <a:lumMod val="50000"/>
                </a:schemeClr>
              </a:solidFill>
            </a:endParaRPr>
          </a:p>
          <a:p>
            <a:r>
              <a:rPr lang="en-US" b="1" dirty="0">
                <a:solidFill>
                  <a:schemeClr val="tx1">
                    <a:lumMod val="50000"/>
                  </a:schemeClr>
                </a:solidFill>
              </a:rPr>
              <a:t>Mismatch Repair Deficiency (MMR) / Microsatellite Instability (MSI)</a:t>
            </a:r>
          </a:p>
          <a:p>
            <a:endParaRPr lang="en-US" b="1" dirty="0">
              <a:solidFill>
                <a:schemeClr val="bg1">
                  <a:lumMod val="50000"/>
                </a:schemeClr>
              </a:solidFill>
            </a:endParaRPr>
          </a:p>
          <a:p>
            <a:r>
              <a:rPr lang="en-US" b="1" dirty="0">
                <a:solidFill>
                  <a:schemeClr val="bg1">
                    <a:lumMod val="50000"/>
                  </a:schemeClr>
                </a:solidFill>
              </a:rPr>
              <a:t>PDL1 Expression</a:t>
            </a:r>
          </a:p>
        </p:txBody>
      </p:sp>
      <p:pic>
        <p:nvPicPr>
          <p:cNvPr id="11" name="Picture 10">
            <a:extLst>
              <a:ext uri="{FF2B5EF4-FFF2-40B4-BE49-F238E27FC236}">
                <a16:creationId xmlns:a16="http://schemas.microsoft.com/office/drawing/2014/main" id="{DEB170B0-B596-2880-1EB0-C0BBCAD28E61}"/>
              </a:ext>
            </a:extLst>
          </p:cNvPr>
          <p:cNvPicPr>
            <a:picLocks noChangeAspect="1"/>
          </p:cNvPicPr>
          <p:nvPr/>
        </p:nvPicPr>
        <p:blipFill>
          <a:blip r:embed="rId3"/>
          <a:stretch>
            <a:fillRect/>
          </a:stretch>
        </p:blipFill>
        <p:spPr>
          <a:xfrm>
            <a:off x="4175707" y="885165"/>
            <a:ext cx="4575475" cy="5709265"/>
          </a:xfrm>
          <a:prstGeom prst="rect">
            <a:avLst/>
          </a:prstGeom>
        </p:spPr>
      </p:pic>
      <p:sp>
        <p:nvSpPr>
          <p:cNvPr id="12" name="TextBox 11">
            <a:extLst>
              <a:ext uri="{FF2B5EF4-FFF2-40B4-BE49-F238E27FC236}">
                <a16:creationId xmlns:a16="http://schemas.microsoft.com/office/drawing/2014/main" id="{A35FA701-E23C-4ABE-31E3-7FCEB50CB71E}"/>
              </a:ext>
            </a:extLst>
          </p:cNvPr>
          <p:cNvSpPr txBox="1"/>
          <p:nvPr/>
        </p:nvSpPr>
        <p:spPr>
          <a:xfrm>
            <a:off x="9311951" y="1621971"/>
            <a:ext cx="2674776" cy="3315477"/>
          </a:xfrm>
          <a:prstGeom prst="rect">
            <a:avLst/>
          </a:prstGeom>
          <a:noFill/>
        </p:spPr>
        <p:txBody>
          <a:bodyPr wrap="square" lIns="0" tIns="0" rIns="0" bIns="0" rtlCol="0">
            <a:noAutofit/>
          </a:bodyPr>
          <a:lstStyle/>
          <a:p>
            <a:pPr>
              <a:lnSpc>
                <a:spcPct val="90000"/>
              </a:lnSpc>
              <a:spcBef>
                <a:spcPts val="600"/>
              </a:spcBef>
            </a:pPr>
            <a:r>
              <a:rPr lang="en-US" sz="1850" spc="-50" dirty="0"/>
              <a:t>79 Patients</a:t>
            </a:r>
          </a:p>
          <a:p>
            <a:pPr>
              <a:lnSpc>
                <a:spcPct val="90000"/>
              </a:lnSpc>
              <a:spcBef>
                <a:spcPts val="600"/>
              </a:spcBef>
            </a:pPr>
            <a:r>
              <a:rPr lang="en-US" sz="1850" spc="-50" dirty="0"/>
              <a:t>48% Response Rate</a:t>
            </a:r>
          </a:p>
          <a:p>
            <a:pPr>
              <a:lnSpc>
                <a:spcPct val="90000"/>
              </a:lnSpc>
              <a:spcBef>
                <a:spcPts val="600"/>
              </a:spcBef>
            </a:pPr>
            <a:r>
              <a:rPr lang="en-US" sz="1850" spc="-50" dirty="0"/>
              <a:t>66% Clinical Benefit Rate</a:t>
            </a:r>
          </a:p>
          <a:p>
            <a:pPr>
              <a:lnSpc>
                <a:spcPct val="90000"/>
              </a:lnSpc>
              <a:spcBef>
                <a:spcPts val="600"/>
              </a:spcBef>
            </a:pPr>
            <a:endParaRPr lang="en-US" sz="1850" spc="-50" dirty="0"/>
          </a:p>
          <a:p>
            <a:pPr>
              <a:lnSpc>
                <a:spcPct val="90000"/>
              </a:lnSpc>
              <a:spcBef>
                <a:spcPts val="600"/>
              </a:spcBef>
            </a:pPr>
            <a:r>
              <a:rPr lang="en-US" sz="1850" spc="-50" dirty="0"/>
              <a:t>Median Duration of Response </a:t>
            </a:r>
            <a:r>
              <a:rPr lang="en-US" sz="1850" b="1" spc="-50" dirty="0"/>
              <a:t>Not reached</a:t>
            </a:r>
            <a:r>
              <a:rPr lang="en-US" sz="1850" spc="-50" dirty="0"/>
              <a:t> at 42 months. </a:t>
            </a:r>
          </a:p>
          <a:p>
            <a:pPr>
              <a:lnSpc>
                <a:spcPct val="90000"/>
              </a:lnSpc>
              <a:spcBef>
                <a:spcPts val="600"/>
              </a:spcBef>
            </a:pPr>
            <a:endParaRPr lang="en-US" sz="1850" spc="-50" dirty="0"/>
          </a:p>
          <a:p>
            <a:pPr>
              <a:lnSpc>
                <a:spcPct val="90000"/>
              </a:lnSpc>
              <a:spcBef>
                <a:spcPts val="600"/>
              </a:spcBef>
            </a:pPr>
            <a:r>
              <a:rPr lang="en-US" sz="1850" spc="-50" dirty="0"/>
              <a:t>2/3 of patients have a response duration of &gt; 3 years</a:t>
            </a:r>
          </a:p>
          <a:p>
            <a:pPr>
              <a:lnSpc>
                <a:spcPct val="90000"/>
              </a:lnSpc>
              <a:spcBef>
                <a:spcPts val="600"/>
              </a:spcBef>
            </a:pPr>
            <a:endParaRPr lang="en-US" sz="1850" spc="-50" dirty="0"/>
          </a:p>
          <a:p>
            <a:pPr>
              <a:lnSpc>
                <a:spcPct val="90000"/>
              </a:lnSpc>
              <a:spcBef>
                <a:spcPts val="600"/>
              </a:spcBef>
            </a:pPr>
            <a:endParaRPr lang="en-US" sz="1850" spc="-50" dirty="0"/>
          </a:p>
          <a:p>
            <a:pPr>
              <a:lnSpc>
                <a:spcPct val="90000"/>
              </a:lnSpc>
              <a:spcBef>
                <a:spcPts val="600"/>
              </a:spcBef>
            </a:pPr>
            <a:endParaRPr lang="en-US" sz="1850" spc="-50" dirty="0"/>
          </a:p>
        </p:txBody>
      </p:sp>
    </p:spTree>
    <p:extLst>
      <p:ext uri="{BB962C8B-B14F-4D97-AF65-F5344CB8AC3E}">
        <p14:creationId xmlns:p14="http://schemas.microsoft.com/office/powerpoint/2010/main" val="310520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5FD6-52B3-CC69-25F6-43604F1048B7}"/>
              </a:ext>
            </a:extLst>
          </p:cNvPr>
          <p:cNvSpPr>
            <a:spLocks noGrp="1"/>
          </p:cNvSpPr>
          <p:nvPr>
            <p:ph type="title"/>
          </p:nvPr>
        </p:nvSpPr>
        <p:spPr/>
        <p:txBody>
          <a:bodyPr/>
          <a:lstStyle/>
          <a:p>
            <a:r>
              <a:rPr lang="en-US" dirty="0" err="1"/>
              <a:t>Dostarlimab</a:t>
            </a:r>
            <a:r>
              <a:rPr lang="en-US" dirty="0"/>
              <a:t> in Recurrent </a:t>
            </a:r>
            <a:r>
              <a:rPr lang="en-US" b="1" dirty="0"/>
              <a:t>*Previously Treated* </a:t>
            </a:r>
            <a:r>
              <a:rPr lang="en-US" dirty="0"/>
              <a:t>Endometrial Cancer</a:t>
            </a:r>
          </a:p>
        </p:txBody>
      </p:sp>
      <p:sp>
        <p:nvSpPr>
          <p:cNvPr id="3" name="Content Placeholder 2">
            <a:extLst>
              <a:ext uri="{FF2B5EF4-FFF2-40B4-BE49-F238E27FC236}">
                <a16:creationId xmlns:a16="http://schemas.microsoft.com/office/drawing/2014/main" id="{B30B81BD-4214-4B09-3A1B-4CC5B7F2F043}"/>
              </a:ext>
            </a:extLst>
          </p:cNvPr>
          <p:cNvSpPr>
            <a:spLocks noGrp="1"/>
          </p:cNvSpPr>
          <p:nvPr>
            <p:ph idx="1"/>
          </p:nvPr>
        </p:nvSpPr>
        <p:spPr>
          <a:xfrm>
            <a:off x="4117910" y="1621971"/>
            <a:ext cx="6349939" cy="4093029"/>
          </a:xfrm>
        </p:spPr>
        <p:txBody>
          <a:bodyPr/>
          <a:lstStyle/>
          <a:p>
            <a:pPr marL="0" indent="0">
              <a:buNone/>
            </a:pPr>
            <a:endParaRPr lang="en-US" dirty="0"/>
          </a:p>
          <a:p>
            <a:endParaRPr lang="en-US" dirty="0"/>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D7A6BD96-A686-853C-D0FC-FA8D2CD5A1CB}"/>
              </a:ext>
            </a:extLst>
          </p:cNvPr>
          <p:cNvSpPr>
            <a:spLocks noGrp="1"/>
          </p:cNvSpPr>
          <p:nvPr>
            <p:ph type="body" sz="quarter" idx="13"/>
          </p:nvPr>
        </p:nvSpPr>
        <p:spPr/>
        <p:txBody>
          <a:bodyPr/>
          <a:lstStyle/>
          <a:p>
            <a:r>
              <a:rPr lang="en-US" dirty="0"/>
              <a:t>GARNET</a:t>
            </a:r>
          </a:p>
        </p:txBody>
      </p:sp>
      <p:sp>
        <p:nvSpPr>
          <p:cNvPr id="7" name="TextBox 6">
            <a:extLst>
              <a:ext uri="{FF2B5EF4-FFF2-40B4-BE49-F238E27FC236}">
                <a16:creationId xmlns:a16="http://schemas.microsoft.com/office/drawing/2014/main" id="{F35F4FB1-908B-A426-421A-FCDC15D24AB2}"/>
              </a:ext>
            </a:extLst>
          </p:cNvPr>
          <p:cNvSpPr txBox="1"/>
          <p:nvPr/>
        </p:nvSpPr>
        <p:spPr>
          <a:xfrm>
            <a:off x="6878838" y="6366778"/>
            <a:ext cx="5201039"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Oaknin</a:t>
            </a:r>
            <a:r>
              <a:rPr lang="en-US" dirty="0">
                <a:solidFill>
                  <a:srgbClr val="54585A"/>
                </a:solidFill>
                <a:latin typeface="Calibri"/>
                <a:ea typeface="Calibri"/>
                <a:cs typeface="Calibri"/>
              </a:rPr>
              <a:t> et al, Journal of Immunotherapy of Cancer 2022</a:t>
            </a:r>
            <a:endParaRPr lang="en-US" dirty="0">
              <a:solidFill>
                <a:srgbClr val="54585A"/>
              </a:solidFill>
              <a:latin typeface="Calibri"/>
            </a:endParaRPr>
          </a:p>
        </p:txBody>
      </p:sp>
      <p:sp>
        <p:nvSpPr>
          <p:cNvPr id="5" name="Content Placeholder 7">
            <a:extLst>
              <a:ext uri="{FF2B5EF4-FFF2-40B4-BE49-F238E27FC236}">
                <a16:creationId xmlns:a16="http://schemas.microsoft.com/office/drawing/2014/main" id="{244E1579-822D-FBF0-4D6F-17EF53BE295B}"/>
              </a:ext>
            </a:extLst>
          </p:cNvPr>
          <p:cNvSpPr txBox="1">
            <a:spLocks/>
          </p:cNvSpPr>
          <p:nvPr/>
        </p:nvSpPr>
        <p:spPr>
          <a:xfrm>
            <a:off x="1068263" y="1621971"/>
            <a:ext cx="2738312" cy="4093029"/>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1">
                    <a:lumMod val="50000"/>
                  </a:schemeClr>
                </a:solidFill>
              </a:rPr>
              <a:t>Tumor Mutational Burden (TMB)</a:t>
            </a:r>
          </a:p>
          <a:p>
            <a:endParaRPr lang="en-US" b="1" dirty="0">
              <a:solidFill>
                <a:schemeClr val="bg1">
                  <a:lumMod val="50000"/>
                </a:schemeClr>
              </a:solidFill>
            </a:endParaRPr>
          </a:p>
          <a:p>
            <a:r>
              <a:rPr lang="en-US" b="1" dirty="0">
                <a:solidFill>
                  <a:schemeClr val="tx1">
                    <a:lumMod val="50000"/>
                  </a:schemeClr>
                </a:solidFill>
              </a:rPr>
              <a:t>Mismatch Repair Deficiency (MMR) / Microsatellite Instability (MSI)</a:t>
            </a:r>
          </a:p>
          <a:p>
            <a:endParaRPr lang="en-US" b="1" dirty="0">
              <a:solidFill>
                <a:schemeClr val="bg1">
                  <a:lumMod val="50000"/>
                </a:schemeClr>
              </a:solidFill>
            </a:endParaRPr>
          </a:p>
          <a:p>
            <a:r>
              <a:rPr lang="en-US" b="1" dirty="0">
                <a:solidFill>
                  <a:schemeClr val="bg1">
                    <a:lumMod val="50000"/>
                  </a:schemeClr>
                </a:solidFill>
              </a:rPr>
              <a:t>PDL1 Expression</a:t>
            </a:r>
          </a:p>
        </p:txBody>
      </p:sp>
      <p:pic>
        <p:nvPicPr>
          <p:cNvPr id="8" name="Picture 7">
            <a:extLst>
              <a:ext uri="{FF2B5EF4-FFF2-40B4-BE49-F238E27FC236}">
                <a16:creationId xmlns:a16="http://schemas.microsoft.com/office/drawing/2014/main" id="{285D012C-6322-8708-4A0D-A6F90F072A91}"/>
              </a:ext>
            </a:extLst>
          </p:cNvPr>
          <p:cNvPicPr>
            <a:picLocks noChangeAspect="1"/>
          </p:cNvPicPr>
          <p:nvPr/>
        </p:nvPicPr>
        <p:blipFill>
          <a:blip r:embed="rId3"/>
          <a:stretch>
            <a:fillRect/>
          </a:stretch>
        </p:blipFill>
        <p:spPr>
          <a:xfrm>
            <a:off x="4040779" y="1550938"/>
            <a:ext cx="8039098" cy="4131923"/>
          </a:xfrm>
          <a:prstGeom prst="rect">
            <a:avLst/>
          </a:prstGeom>
        </p:spPr>
      </p:pic>
    </p:spTree>
    <p:extLst>
      <p:ext uri="{BB962C8B-B14F-4D97-AF65-F5344CB8AC3E}">
        <p14:creationId xmlns:p14="http://schemas.microsoft.com/office/powerpoint/2010/main" val="3572382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5FD6-52B3-CC69-25F6-43604F1048B7}"/>
              </a:ext>
            </a:extLst>
          </p:cNvPr>
          <p:cNvSpPr>
            <a:spLocks noGrp="1"/>
          </p:cNvSpPr>
          <p:nvPr>
            <p:ph type="title"/>
          </p:nvPr>
        </p:nvSpPr>
        <p:spPr/>
        <p:txBody>
          <a:bodyPr/>
          <a:lstStyle/>
          <a:p>
            <a:r>
              <a:rPr lang="en-US" dirty="0"/>
              <a:t>Pembrolizumab in Recurrent </a:t>
            </a:r>
            <a:r>
              <a:rPr lang="en-US" b="1" dirty="0"/>
              <a:t>*Previously Treated* </a:t>
            </a:r>
            <a:r>
              <a:rPr lang="en-US" dirty="0"/>
              <a:t>Endometrial Cancer</a:t>
            </a:r>
          </a:p>
        </p:txBody>
      </p:sp>
      <p:sp>
        <p:nvSpPr>
          <p:cNvPr id="4" name="Text Placeholder 3">
            <a:extLst>
              <a:ext uri="{FF2B5EF4-FFF2-40B4-BE49-F238E27FC236}">
                <a16:creationId xmlns:a16="http://schemas.microsoft.com/office/drawing/2014/main" id="{D7A6BD96-A686-853C-D0FC-FA8D2CD5A1CB}"/>
              </a:ext>
            </a:extLst>
          </p:cNvPr>
          <p:cNvSpPr>
            <a:spLocks noGrp="1"/>
          </p:cNvSpPr>
          <p:nvPr>
            <p:ph type="body" sz="quarter" idx="13"/>
          </p:nvPr>
        </p:nvSpPr>
        <p:spPr/>
        <p:txBody>
          <a:bodyPr/>
          <a:lstStyle/>
          <a:p>
            <a:endParaRPr lang="en-US" dirty="0"/>
          </a:p>
        </p:txBody>
      </p:sp>
      <p:sp>
        <p:nvSpPr>
          <p:cNvPr id="5" name="Content Placeholder 7">
            <a:extLst>
              <a:ext uri="{FF2B5EF4-FFF2-40B4-BE49-F238E27FC236}">
                <a16:creationId xmlns:a16="http://schemas.microsoft.com/office/drawing/2014/main" id="{244E1579-822D-FBF0-4D6F-17EF53BE295B}"/>
              </a:ext>
            </a:extLst>
          </p:cNvPr>
          <p:cNvSpPr txBox="1">
            <a:spLocks/>
          </p:cNvSpPr>
          <p:nvPr/>
        </p:nvSpPr>
        <p:spPr>
          <a:xfrm>
            <a:off x="1068263" y="1621971"/>
            <a:ext cx="2738312" cy="4093029"/>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1">
                    <a:lumMod val="50000"/>
                  </a:schemeClr>
                </a:solidFill>
              </a:rPr>
              <a:t>Tumor Mutational Burden (TMB)</a:t>
            </a:r>
          </a:p>
          <a:p>
            <a:endParaRPr lang="en-US" b="1" dirty="0">
              <a:solidFill>
                <a:schemeClr val="bg1">
                  <a:lumMod val="50000"/>
                </a:schemeClr>
              </a:solidFill>
            </a:endParaRPr>
          </a:p>
          <a:p>
            <a:r>
              <a:rPr lang="en-US" b="1" dirty="0">
                <a:solidFill>
                  <a:schemeClr val="bg1">
                    <a:lumMod val="50000"/>
                  </a:schemeClr>
                </a:solidFill>
              </a:rPr>
              <a:t>Mismatch Repair Deficiency (MMR) / Microsatellite Instability (MSI)</a:t>
            </a:r>
          </a:p>
          <a:p>
            <a:endParaRPr lang="en-US" b="1" dirty="0">
              <a:solidFill>
                <a:schemeClr val="bg1">
                  <a:lumMod val="50000"/>
                </a:schemeClr>
              </a:solidFill>
            </a:endParaRPr>
          </a:p>
          <a:p>
            <a:r>
              <a:rPr lang="en-US" b="1" dirty="0">
                <a:solidFill>
                  <a:schemeClr val="tx1">
                    <a:lumMod val="50000"/>
                  </a:schemeClr>
                </a:solidFill>
              </a:rPr>
              <a:t>PDL1 Expression</a:t>
            </a:r>
          </a:p>
        </p:txBody>
      </p:sp>
      <p:sp>
        <p:nvSpPr>
          <p:cNvPr id="12" name="TextBox 11">
            <a:extLst>
              <a:ext uri="{FF2B5EF4-FFF2-40B4-BE49-F238E27FC236}">
                <a16:creationId xmlns:a16="http://schemas.microsoft.com/office/drawing/2014/main" id="{A35FA701-E23C-4ABE-31E3-7FCEB50CB71E}"/>
              </a:ext>
            </a:extLst>
          </p:cNvPr>
          <p:cNvSpPr txBox="1"/>
          <p:nvPr/>
        </p:nvSpPr>
        <p:spPr>
          <a:xfrm>
            <a:off x="3788669" y="3977950"/>
            <a:ext cx="2674776" cy="600271"/>
          </a:xfrm>
          <a:prstGeom prst="rect">
            <a:avLst/>
          </a:prstGeom>
          <a:noFill/>
        </p:spPr>
        <p:txBody>
          <a:bodyPr wrap="square" lIns="0" tIns="0" rIns="0" bIns="0" rtlCol="0">
            <a:noAutofit/>
          </a:bodyPr>
          <a:lstStyle/>
          <a:p>
            <a:pPr>
              <a:lnSpc>
                <a:spcPct val="90000"/>
              </a:lnSpc>
              <a:spcBef>
                <a:spcPts val="600"/>
              </a:spcBef>
            </a:pPr>
            <a:r>
              <a:rPr lang="en-US" sz="1850" spc="-50" dirty="0"/>
              <a:t>Not been shown to predict response to immunotherapy</a:t>
            </a:r>
          </a:p>
          <a:p>
            <a:pPr>
              <a:lnSpc>
                <a:spcPct val="90000"/>
              </a:lnSpc>
              <a:spcBef>
                <a:spcPts val="600"/>
              </a:spcBef>
            </a:pPr>
            <a:endParaRPr lang="en-US" sz="1850" spc="-50" dirty="0"/>
          </a:p>
          <a:p>
            <a:pPr>
              <a:lnSpc>
                <a:spcPct val="90000"/>
              </a:lnSpc>
              <a:spcBef>
                <a:spcPts val="600"/>
              </a:spcBef>
            </a:pPr>
            <a:endParaRPr lang="en-US" sz="1850" spc="-50" dirty="0"/>
          </a:p>
          <a:p>
            <a:pPr>
              <a:lnSpc>
                <a:spcPct val="90000"/>
              </a:lnSpc>
              <a:spcBef>
                <a:spcPts val="600"/>
              </a:spcBef>
            </a:pPr>
            <a:endParaRPr lang="en-US" sz="1850" spc="-50" dirty="0"/>
          </a:p>
        </p:txBody>
      </p:sp>
    </p:spTree>
    <p:extLst>
      <p:ext uri="{BB962C8B-B14F-4D97-AF65-F5344CB8AC3E}">
        <p14:creationId xmlns:p14="http://schemas.microsoft.com/office/powerpoint/2010/main" val="35062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46C0-3CAF-A747-3B95-EDB49175FEED}"/>
              </a:ext>
            </a:extLst>
          </p:cNvPr>
          <p:cNvSpPr>
            <a:spLocks noGrp="1"/>
          </p:cNvSpPr>
          <p:nvPr>
            <p:ph type="title"/>
          </p:nvPr>
        </p:nvSpPr>
        <p:spPr/>
        <p:txBody>
          <a:bodyPr/>
          <a:lstStyle/>
          <a:p>
            <a:r>
              <a:rPr lang="en-US" dirty="0"/>
              <a:t>What About Patients Who Lack The Biomarkers?</a:t>
            </a:r>
          </a:p>
        </p:txBody>
      </p:sp>
      <p:sp>
        <p:nvSpPr>
          <p:cNvPr id="4" name="Text Placeholder 3">
            <a:extLst>
              <a:ext uri="{FF2B5EF4-FFF2-40B4-BE49-F238E27FC236}">
                <a16:creationId xmlns:a16="http://schemas.microsoft.com/office/drawing/2014/main" id="{DD4BD336-C56D-E0A9-7A6B-0BEA19F06C42}"/>
              </a:ext>
            </a:extLst>
          </p:cNvPr>
          <p:cNvSpPr>
            <a:spLocks noGrp="1"/>
          </p:cNvSpPr>
          <p:nvPr>
            <p:ph type="body" sz="quarter" idx="13"/>
          </p:nvPr>
        </p:nvSpPr>
        <p:spPr/>
        <p:txBody>
          <a:bodyPr/>
          <a:lstStyle/>
          <a:p>
            <a:r>
              <a:rPr lang="en-US" dirty="0"/>
              <a:t>KEYNOTE 775</a:t>
            </a:r>
          </a:p>
        </p:txBody>
      </p:sp>
      <p:pic>
        <p:nvPicPr>
          <p:cNvPr id="10" name="Picture 9">
            <a:extLst>
              <a:ext uri="{FF2B5EF4-FFF2-40B4-BE49-F238E27FC236}">
                <a16:creationId xmlns:a16="http://schemas.microsoft.com/office/drawing/2014/main" id="{39912337-484F-CEB4-8B51-DB6AFE9EB314}"/>
              </a:ext>
            </a:extLst>
          </p:cNvPr>
          <p:cNvPicPr>
            <a:picLocks noChangeAspect="1"/>
          </p:cNvPicPr>
          <p:nvPr/>
        </p:nvPicPr>
        <p:blipFill>
          <a:blip r:embed="rId2"/>
          <a:stretch>
            <a:fillRect/>
          </a:stretch>
        </p:blipFill>
        <p:spPr>
          <a:xfrm>
            <a:off x="2343820" y="1747459"/>
            <a:ext cx="7504360" cy="3842052"/>
          </a:xfrm>
          <a:prstGeom prst="rect">
            <a:avLst/>
          </a:prstGeom>
        </p:spPr>
      </p:pic>
      <p:sp>
        <p:nvSpPr>
          <p:cNvPr id="11" name="TextBox 10">
            <a:extLst>
              <a:ext uri="{FF2B5EF4-FFF2-40B4-BE49-F238E27FC236}">
                <a16:creationId xmlns:a16="http://schemas.microsoft.com/office/drawing/2014/main" id="{CBE88056-C4A4-B986-F791-7ECB7B660D1B}"/>
              </a:ext>
            </a:extLst>
          </p:cNvPr>
          <p:cNvSpPr txBox="1"/>
          <p:nvPr/>
        </p:nvSpPr>
        <p:spPr>
          <a:xfrm>
            <a:off x="9497630" y="6437811"/>
            <a:ext cx="2328523"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Makker</a:t>
            </a:r>
            <a:r>
              <a:rPr lang="en-US" dirty="0">
                <a:solidFill>
                  <a:srgbClr val="54585A"/>
                </a:solidFill>
                <a:latin typeface="Calibri"/>
                <a:ea typeface="Calibri"/>
                <a:cs typeface="Calibri"/>
              </a:rPr>
              <a:t> et al, NEJM 2022</a:t>
            </a:r>
            <a:endParaRPr lang="en-US" dirty="0">
              <a:solidFill>
                <a:srgbClr val="54585A"/>
              </a:solidFill>
              <a:latin typeface="Calibri"/>
            </a:endParaRPr>
          </a:p>
        </p:txBody>
      </p:sp>
    </p:spTree>
    <p:extLst>
      <p:ext uri="{BB962C8B-B14F-4D97-AF65-F5344CB8AC3E}">
        <p14:creationId xmlns:p14="http://schemas.microsoft.com/office/powerpoint/2010/main" val="37116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A5DA-AEBD-58FA-622A-6CC435B505A7}"/>
              </a:ext>
            </a:extLst>
          </p:cNvPr>
          <p:cNvSpPr>
            <a:spLocks noGrp="1"/>
          </p:cNvSpPr>
          <p:nvPr>
            <p:ph type="title"/>
          </p:nvPr>
        </p:nvSpPr>
        <p:spPr/>
        <p:txBody>
          <a:bodyPr/>
          <a:lstStyle/>
          <a:p>
            <a:r>
              <a:rPr lang="en-US" dirty="0"/>
              <a:t>KEYNOTE 775</a:t>
            </a:r>
          </a:p>
        </p:txBody>
      </p:sp>
      <p:sp>
        <p:nvSpPr>
          <p:cNvPr id="3" name="Content Placeholder 2">
            <a:extLst>
              <a:ext uri="{FF2B5EF4-FFF2-40B4-BE49-F238E27FC236}">
                <a16:creationId xmlns:a16="http://schemas.microsoft.com/office/drawing/2014/main" id="{5CDB7D0A-61DB-20EB-DFDB-D0D58072F722}"/>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60C742B7-4FBC-9A1F-7E10-B80B0AFC8390}"/>
              </a:ext>
            </a:extLst>
          </p:cNvPr>
          <p:cNvPicPr>
            <a:picLocks noChangeAspect="1"/>
          </p:cNvPicPr>
          <p:nvPr/>
        </p:nvPicPr>
        <p:blipFill>
          <a:blip r:embed="rId3"/>
          <a:stretch>
            <a:fillRect/>
          </a:stretch>
        </p:blipFill>
        <p:spPr>
          <a:xfrm>
            <a:off x="187306" y="909327"/>
            <a:ext cx="5958457" cy="5763630"/>
          </a:xfrm>
          <a:prstGeom prst="rect">
            <a:avLst/>
          </a:prstGeom>
        </p:spPr>
      </p:pic>
      <p:pic>
        <p:nvPicPr>
          <p:cNvPr id="8" name="Picture 7">
            <a:extLst>
              <a:ext uri="{FF2B5EF4-FFF2-40B4-BE49-F238E27FC236}">
                <a16:creationId xmlns:a16="http://schemas.microsoft.com/office/drawing/2014/main" id="{8B25FFFD-7F3D-4B3C-AD1D-CEF828FCF15B}"/>
              </a:ext>
            </a:extLst>
          </p:cNvPr>
          <p:cNvPicPr>
            <a:picLocks noChangeAspect="1"/>
          </p:cNvPicPr>
          <p:nvPr/>
        </p:nvPicPr>
        <p:blipFill>
          <a:blip r:embed="rId4"/>
          <a:stretch>
            <a:fillRect/>
          </a:stretch>
        </p:blipFill>
        <p:spPr>
          <a:xfrm>
            <a:off x="6145763" y="909327"/>
            <a:ext cx="5947806" cy="5763630"/>
          </a:xfrm>
          <a:prstGeom prst="rect">
            <a:avLst/>
          </a:prstGeom>
        </p:spPr>
      </p:pic>
    </p:spTree>
    <p:extLst>
      <p:ext uri="{BB962C8B-B14F-4D97-AF65-F5344CB8AC3E}">
        <p14:creationId xmlns:p14="http://schemas.microsoft.com/office/powerpoint/2010/main" val="2982883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0545-CC94-4597-9F47-DB30C8E33249}"/>
              </a:ext>
            </a:extLst>
          </p:cNvPr>
          <p:cNvSpPr>
            <a:spLocks noGrp="1"/>
          </p:cNvSpPr>
          <p:nvPr>
            <p:ph type="title"/>
          </p:nvPr>
        </p:nvSpPr>
        <p:spPr/>
        <p:txBody>
          <a:bodyPr/>
          <a:lstStyle/>
          <a:p>
            <a:pPr algn="ctr"/>
            <a:r>
              <a:rPr lang="en-US" dirty="0"/>
              <a:t>Treatment for Metastatic/Recurrent Endometrial Cancer</a:t>
            </a:r>
          </a:p>
        </p:txBody>
      </p:sp>
      <p:sp>
        <p:nvSpPr>
          <p:cNvPr id="4" name="Slide Number Placeholder 3">
            <a:extLst>
              <a:ext uri="{FF2B5EF4-FFF2-40B4-BE49-F238E27FC236}">
                <a16:creationId xmlns:a16="http://schemas.microsoft.com/office/drawing/2014/main" id="{3CCD8B87-6C0C-4817-929F-D064BF4DE1E2}"/>
              </a:ext>
            </a:extLst>
          </p:cNvPr>
          <p:cNvSpPr>
            <a:spLocks noGrp="1"/>
          </p:cNvSpPr>
          <p:nvPr>
            <p:ph type="sldNum" sz="quarter" idx="14"/>
          </p:nvPr>
        </p:nvSpPr>
        <p:spPr/>
        <p:txBody>
          <a:bodyPr/>
          <a:lstStyle/>
          <a:p>
            <a:pPr>
              <a:defRPr/>
            </a:pPr>
            <a:fld id="{03CF5B1A-3E88-496D-83BF-E6FE804532B4}" type="slidenum">
              <a:rPr lang="en-US" altLang="en-US" smtClean="0"/>
              <a:pPr>
                <a:defRPr/>
              </a:pPr>
              <a:t>26</a:t>
            </a:fld>
            <a:endParaRPr lang="en-US" altLang="en-US"/>
          </a:p>
        </p:txBody>
      </p:sp>
      <p:graphicFrame>
        <p:nvGraphicFramePr>
          <p:cNvPr id="9" name="Content Placeholder 5">
            <a:extLst>
              <a:ext uri="{FF2B5EF4-FFF2-40B4-BE49-F238E27FC236}">
                <a16:creationId xmlns:a16="http://schemas.microsoft.com/office/drawing/2014/main" id="{922590A8-3B3F-44B3-A143-315FFDE8DF3F}"/>
              </a:ext>
            </a:extLst>
          </p:cNvPr>
          <p:cNvGraphicFramePr>
            <a:graphicFrameLocks/>
          </p:cNvGraphicFramePr>
          <p:nvPr/>
        </p:nvGraphicFramePr>
        <p:xfrm>
          <a:off x="997450" y="2902918"/>
          <a:ext cx="10197100" cy="2095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0166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0545-CC94-4597-9F47-DB30C8E33249}"/>
              </a:ext>
            </a:extLst>
          </p:cNvPr>
          <p:cNvSpPr>
            <a:spLocks noGrp="1"/>
          </p:cNvSpPr>
          <p:nvPr>
            <p:ph type="title"/>
          </p:nvPr>
        </p:nvSpPr>
        <p:spPr/>
        <p:txBody>
          <a:bodyPr/>
          <a:lstStyle/>
          <a:p>
            <a:pPr algn="ctr"/>
            <a:r>
              <a:rPr lang="en-US" dirty="0"/>
              <a:t>Treatment for Metastatic/Recurrent Endometrial Cancer</a:t>
            </a:r>
          </a:p>
        </p:txBody>
      </p:sp>
      <p:sp>
        <p:nvSpPr>
          <p:cNvPr id="4" name="Slide Number Placeholder 3">
            <a:extLst>
              <a:ext uri="{FF2B5EF4-FFF2-40B4-BE49-F238E27FC236}">
                <a16:creationId xmlns:a16="http://schemas.microsoft.com/office/drawing/2014/main" id="{3CCD8B87-6C0C-4817-929F-D064BF4DE1E2}"/>
              </a:ext>
            </a:extLst>
          </p:cNvPr>
          <p:cNvSpPr>
            <a:spLocks noGrp="1"/>
          </p:cNvSpPr>
          <p:nvPr>
            <p:ph type="sldNum" sz="quarter" idx="14"/>
          </p:nvPr>
        </p:nvSpPr>
        <p:spPr/>
        <p:txBody>
          <a:bodyPr/>
          <a:lstStyle/>
          <a:p>
            <a:pPr>
              <a:defRPr/>
            </a:pPr>
            <a:fld id="{03CF5B1A-3E88-496D-83BF-E6FE804532B4}" type="slidenum">
              <a:rPr lang="en-US" altLang="en-US" smtClean="0"/>
              <a:pPr>
                <a:defRPr/>
              </a:pPr>
              <a:t>27</a:t>
            </a:fld>
            <a:endParaRPr lang="en-US" altLang="en-US"/>
          </a:p>
        </p:txBody>
      </p:sp>
      <p:graphicFrame>
        <p:nvGraphicFramePr>
          <p:cNvPr id="9" name="Content Placeholder 5">
            <a:extLst>
              <a:ext uri="{FF2B5EF4-FFF2-40B4-BE49-F238E27FC236}">
                <a16:creationId xmlns:a16="http://schemas.microsoft.com/office/drawing/2014/main" id="{922590A8-3B3F-44B3-A143-315FFDE8DF3F}"/>
              </a:ext>
            </a:extLst>
          </p:cNvPr>
          <p:cNvGraphicFramePr>
            <a:graphicFrameLocks/>
          </p:cNvGraphicFramePr>
          <p:nvPr>
            <p:extLst>
              <p:ext uri="{D42A27DB-BD31-4B8C-83A1-F6EECF244321}">
                <p14:modId xmlns:p14="http://schemas.microsoft.com/office/powerpoint/2010/main" val="72920763"/>
              </p:ext>
            </p:extLst>
          </p:nvPr>
        </p:nvGraphicFramePr>
        <p:xfrm>
          <a:off x="997450" y="2902918"/>
          <a:ext cx="10197100" cy="2095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ECD6A64-1821-3D99-FDEB-C5BDD3C8F6AC}"/>
              </a:ext>
            </a:extLst>
          </p:cNvPr>
          <p:cNvSpPr txBox="1"/>
          <p:nvPr/>
        </p:nvSpPr>
        <p:spPr>
          <a:xfrm>
            <a:off x="2015412" y="5144278"/>
            <a:ext cx="1530220" cy="702906"/>
          </a:xfrm>
          <a:prstGeom prst="rect">
            <a:avLst/>
          </a:prstGeom>
          <a:noFill/>
        </p:spPr>
        <p:txBody>
          <a:bodyPr wrap="square" lIns="0" tIns="0" rIns="0" bIns="0" rtlCol="0" anchor="ctr">
            <a:noAutofit/>
          </a:bodyPr>
          <a:lstStyle/>
          <a:p>
            <a:pPr algn="ctr">
              <a:lnSpc>
                <a:spcPct val="90000"/>
              </a:lnSpc>
              <a:spcBef>
                <a:spcPts val="600"/>
              </a:spcBef>
            </a:pPr>
            <a:r>
              <a:rPr lang="en-US" sz="5400" b="1" spc="-50" dirty="0"/>
              <a:t>?</a:t>
            </a:r>
          </a:p>
        </p:txBody>
      </p:sp>
    </p:spTree>
    <p:extLst>
      <p:ext uri="{BB962C8B-B14F-4D97-AF65-F5344CB8AC3E}">
        <p14:creationId xmlns:p14="http://schemas.microsoft.com/office/powerpoint/2010/main" val="309595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1871-034A-15F7-5B13-3C01E6FA078E}"/>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C9085494-5872-DE24-6C2C-05CA1E979153}"/>
              </a:ext>
            </a:extLst>
          </p:cNvPr>
          <p:cNvPicPr>
            <a:picLocks noChangeAspect="1"/>
          </p:cNvPicPr>
          <p:nvPr/>
        </p:nvPicPr>
        <p:blipFill>
          <a:blip r:embed="rId2"/>
          <a:stretch>
            <a:fillRect/>
          </a:stretch>
        </p:blipFill>
        <p:spPr>
          <a:xfrm>
            <a:off x="1870819" y="746612"/>
            <a:ext cx="7615303" cy="5233080"/>
          </a:xfrm>
          <a:prstGeom prst="rect">
            <a:avLst/>
          </a:prstGeom>
        </p:spPr>
      </p:pic>
      <p:sp>
        <p:nvSpPr>
          <p:cNvPr id="8" name="TextBox 7">
            <a:extLst>
              <a:ext uri="{FF2B5EF4-FFF2-40B4-BE49-F238E27FC236}">
                <a16:creationId xmlns:a16="http://schemas.microsoft.com/office/drawing/2014/main" id="{A01682A4-917F-1162-F062-C807F040A653}"/>
              </a:ext>
            </a:extLst>
          </p:cNvPr>
          <p:cNvSpPr txBox="1"/>
          <p:nvPr/>
        </p:nvSpPr>
        <p:spPr>
          <a:xfrm>
            <a:off x="9497630" y="6437811"/>
            <a:ext cx="2476255"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Eskander</a:t>
            </a:r>
            <a:r>
              <a:rPr lang="en-US" dirty="0">
                <a:solidFill>
                  <a:srgbClr val="54585A"/>
                </a:solidFill>
                <a:latin typeface="Calibri"/>
                <a:ea typeface="Calibri"/>
                <a:cs typeface="Calibri"/>
              </a:rPr>
              <a:t> et al, NEJM 2023</a:t>
            </a:r>
            <a:endParaRPr lang="en-US" dirty="0">
              <a:solidFill>
                <a:srgbClr val="54585A"/>
              </a:solidFill>
              <a:latin typeface="Calibri"/>
            </a:endParaRPr>
          </a:p>
        </p:txBody>
      </p:sp>
    </p:spTree>
    <p:extLst>
      <p:ext uri="{BB962C8B-B14F-4D97-AF65-F5344CB8AC3E}">
        <p14:creationId xmlns:p14="http://schemas.microsoft.com/office/powerpoint/2010/main" val="2664319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36F1-15E5-487B-B711-B0564DFD5838}"/>
              </a:ext>
            </a:extLst>
          </p:cNvPr>
          <p:cNvSpPr>
            <a:spLocks noGrp="1"/>
          </p:cNvSpPr>
          <p:nvPr>
            <p:ph type="title"/>
          </p:nvPr>
        </p:nvSpPr>
        <p:spPr/>
        <p:txBody>
          <a:bodyPr/>
          <a:lstStyle/>
          <a:p>
            <a:r>
              <a:rPr lang="en-US" dirty="0"/>
              <a:t>GY-018</a:t>
            </a:r>
          </a:p>
        </p:txBody>
      </p:sp>
      <p:sp>
        <p:nvSpPr>
          <p:cNvPr id="4" name="Slide Number Placeholder 3">
            <a:extLst>
              <a:ext uri="{FF2B5EF4-FFF2-40B4-BE49-F238E27FC236}">
                <a16:creationId xmlns:a16="http://schemas.microsoft.com/office/drawing/2014/main" id="{98531E40-FAD3-40C3-AE28-69248A132FF7}"/>
              </a:ext>
            </a:extLst>
          </p:cNvPr>
          <p:cNvSpPr>
            <a:spLocks noGrp="1"/>
          </p:cNvSpPr>
          <p:nvPr>
            <p:ph type="sldNum" sz="quarter" idx="14"/>
          </p:nvPr>
        </p:nvSpPr>
        <p:spPr/>
        <p:txBody>
          <a:bodyPr/>
          <a:lstStyle/>
          <a:p>
            <a:pPr>
              <a:defRPr/>
            </a:pPr>
            <a:fld id="{03CF5B1A-3E88-496D-83BF-E6FE804532B4}" type="slidenum">
              <a:rPr lang="en-US" altLang="en-US" smtClean="0"/>
              <a:pPr>
                <a:defRPr/>
              </a:pPr>
              <a:t>29</a:t>
            </a:fld>
            <a:endParaRPr lang="en-US" altLang="en-US"/>
          </a:p>
        </p:txBody>
      </p:sp>
      <p:sp>
        <p:nvSpPr>
          <p:cNvPr id="7" name="TextBox 6">
            <a:extLst>
              <a:ext uri="{FF2B5EF4-FFF2-40B4-BE49-F238E27FC236}">
                <a16:creationId xmlns:a16="http://schemas.microsoft.com/office/drawing/2014/main" id="{D610F582-7DF5-482A-907C-2B59B84684F8}"/>
              </a:ext>
            </a:extLst>
          </p:cNvPr>
          <p:cNvSpPr txBox="1"/>
          <p:nvPr/>
        </p:nvSpPr>
        <p:spPr>
          <a:xfrm>
            <a:off x="1237861" y="2492349"/>
            <a:ext cx="2836508" cy="923330"/>
          </a:xfrm>
          <a:prstGeom prst="rect">
            <a:avLst/>
          </a:prstGeom>
          <a:noFill/>
          <a:ln>
            <a:solidFill>
              <a:schemeClr val="accent1"/>
            </a:solidFill>
          </a:ln>
        </p:spPr>
        <p:txBody>
          <a:bodyPr wrap="square" rtlCol="0">
            <a:spAutoFit/>
          </a:bodyPr>
          <a:lstStyle/>
          <a:p>
            <a:r>
              <a:rPr lang="en-US" dirty="0"/>
              <a:t>Stage III or IVA (measurable)</a:t>
            </a:r>
          </a:p>
          <a:p>
            <a:r>
              <a:rPr lang="en-US" dirty="0"/>
              <a:t>Stage IVB</a:t>
            </a:r>
          </a:p>
          <a:p>
            <a:r>
              <a:rPr lang="en-US" dirty="0"/>
              <a:t>Recurrent</a:t>
            </a:r>
          </a:p>
        </p:txBody>
      </p:sp>
      <p:cxnSp>
        <p:nvCxnSpPr>
          <p:cNvPr id="9" name="Straight Arrow Connector 8">
            <a:extLst>
              <a:ext uri="{FF2B5EF4-FFF2-40B4-BE49-F238E27FC236}">
                <a16:creationId xmlns:a16="http://schemas.microsoft.com/office/drawing/2014/main" id="{0690BF18-42DF-4965-9FA8-6B663991E907}"/>
              </a:ext>
            </a:extLst>
          </p:cNvPr>
          <p:cNvCxnSpPr>
            <a:cxnSpLocks/>
          </p:cNvCxnSpPr>
          <p:nvPr/>
        </p:nvCxnSpPr>
        <p:spPr>
          <a:xfrm flipV="1">
            <a:off x="4096140" y="2954014"/>
            <a:ext cx="685800" cy="842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3224B37-3099-4453-AB45-838E4E483511}"/>
              </a:ext>
            </a:extLst>
          </p:cNvPr>
          <p:cNvSpPr txBox="1"/>
          <p:nvPr/>
        </p:nvSpPr>
        <p:spPr>
          <a:xfrm rot="16200000">
            <a:off x="3972716" y="2771577"/>
            <a:ext cx="2031325" cy="369332"/>
          </a:xfrm>
          <a:prstGeom prst="rect">
            <a:avLst/>
          </a:prstGeom>
          <a:noFill/>
          <a:ln>
            <a:solidFill>
              <a:schemeClr val="accent1"/>
            </a:solidFill>
          </a:ln>
        </p:spPr>
        <p:txBody>
          <a:bodyPr wrap="square" rtlCol="0">
            <a:spAutoFit/>
          </a:bodyPr>
          <a:lstStyle/>
          <a:p>
            <a:pPr algn="ctr"/>
            <a:r>
              <a:rPr lang="en-US" dirty="0"/>
              <a:t>Randomization</a:t>
            </a:r>
          </a:p>
        </p:txBody>
      </p:sp>
      <p:sp>
        <p:nvSpPr>
          <p:cNvPr id="19" name="TextBox 18">
            <a:extLst>
              <a:ext uri="{FF2B5EF4-FFF2-40B4-BE49-F238E27FC236}">
                <a16:creationId xmlns:a16="http://schemas.microsoft.com/office/drawing/2014/main" id="{52284976-4F5A-476E-A1C0-4B2F956EA85C}"/>
              </a:ext>
            </a:extLst>
          </p:cNvPr>
          <p:cNvSpPr txBox="1"/>
          <p:nvPr/>
        </p:nvSpPr>
        <p:spPr>
          <a:xfrm>
            <a:off x="5718110" y="1737506"/>
            <a:ext cx="2133602" cy="584775"/>
          </a:xfrm>
          <a:prstGeom prst="rect">
            <a:avLst/>
          </a:prstGeom>
          <a:solidFill>
            <a:srgbClr val="92D050"/>
          </a:solidFill>
        </p:spPr>
        <p:txBody>
          <a:bodyPr wrap="square" rtlCol="0">
            <a:spAutoFit/>
          </a:bodyPr>
          <a:lstStyle/>
          <a:p>
            <a:r>
              <a:rPr lang="en-US" sz="1600" dirty="0"/>
              <a:t>Chemotherapy + Placebo x 6 cycles</a:t>
            </a:r>
          </a:p>
        </p:txBody>
      </p:sp>
      <p:sp>
        <p:nvSpPr>
          <p:cNvPr id="25" name="TextBox 24">
            <a:extLst>
              <a:ext uri="{FF2B5EF4-FFF2-40B4-BE49-F238E27FC236}">
                <a16:creationId xmlns:a16="http://schemas.microsoft.com/office/drawing/2014/main" id="{09418B8C-BC72-497B-93D1-F4163E58C951}"/>
              </a:ext>
            </a:extLst>
          </p:cNvPr>
          <p:cNvSpPr txBox="1"/>
          <p:nvPr/>
        </p:nvSpPr>
        <p:spPr>
          <a:xfrm>
            <a:off x="5714301" y="3794906"/>
            <a:ext cx="2133602" cy="830997"/>
          </a:xfrm>
          <a:prstGeom prst="rect">
            <a:avLst/>
          </a:prstGeom>
          <a:solidFill>
            <a:schemeClr val="accent6">
              <a:lumMod val="60000"/>
              <a:lumOff val="40000"/>
            </a:schemeClr>
          </a:solidFill>
        </p:spPr>
        <p:txBody>
          <a:bodyPr wrap="square" rtlCol="0">
            <a:spAutoFit/>
          </a:bodyPr>
          <a:lstStyle/>
          <a:p>
            <a:r>
              <a:rPr lang="en-US" sz="1600" dirty="0"/>
              <a:t>Chemotherapy + Pembrolizumab x 6 cycles</a:t>
            </a:r>
          </a:p>
        </p:txBody>
      </p:sp>
      <p:sp>
        <p:nvSpPr>
          <p:cNvPr id="28" name="Left Brace 27">
            <a:extLst>
              <a:ext uri="{FF2B5EF4-FFF2-40B4-BE49-F238E27FC236}">
                <a16:creationId xmlns:a16="http://schemas.microsoft.com/office/drawing/2014/main" id="{4582AE96-0FE6-4F47-92A3-FEEA003FBC33}"/>
              </a:ext>
            </a:extLst>
          </p:cNvPr>
          <p:cNvSpPr/>
          <p:nvPr/>
        </p:nvSpPr>
        <p:spPr>
          <a:xfrm>
            <a:off x="5260912" y="1940533"/>
            <a:ext cx="445532" cy="2031307"/>
          </a:xfrm>
          <a:prstGeom prst="leftBrace">
            <a:avLst>
              <a:gd name="adj1" fmla="val 8333"/>
              <a:gd name="adj2" fmla="val 4976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35629AD-CBB1-43CA-8742-C78DE5992619}"/>
              </a:ext>
            </a:extLst>
          </p:cNvPr>
          <p:cNvSpPr txBox="1"/>
          <p:nvPr/>
        </p:nvSpPr>
        <p:spPr>
          <a:xfrm>
            <a:off x="507375" y="4169388"/>
            <a:ext cx="6985965" cy="2031325"/>
          </a:xfrm>
          <a:prstGeom prst="rect">
            <a:avLst/>
          </a:prstGeom>
          <a:noFill/>
        </p:spPr>
        <p:txBody>
          <a:bodyPr wrap="square">
            <a:spAutoFit/>
          </a:bodyPr>
          <a:lstStyle/>
          <a:p>
            <a:pPr marL="285750" indent="-285750">
              <a:buFont typeface="Arial" panose="020B0604020202020204" pitchFamily="34" charset="0"/>
              <a:buChar char="•"/>
            </a:pPr>
            <a:r>
              <a:rPr lang="en-US" dirty="0"/>
              <a:t>Double blinded, placebo controlled</a:t>
            </a:r>
          </a:p>
          <a:p>
            <a:pPr marL="285750" indent="-285750">
              <a:buFont typeface="Arial" panose="020B0604020202020204" pitchFamily="34" charset="0"/>
              <a:buChar char="•"/>
            </a:pPr>
            <a:r>
              <a:rPr lang="en-US" dirty="0"/>
              <a:t>Stratified by MMR status</a:t>
            </a:r>
          </a:p>
          <a:p>
            <a:pPr marL="285750" indent="-285750">
              <a:buFont typeface="Arial" panose="020B0604020202020204" pitchFamily="34" charset="0"/>
              <a:buChar char="•"/>
            </a:pPr>
            <a:r>
              <a:rPr lang="en-US" dirty="0"/>
              <a:t>Inclusion Criteria</a:t>
            </a:r>
          </a:p>
          <a:p>
            <a:pPr marL="742950" lvl="1" indent="-285750">
              <a:buFont typeface="Arial" panose="020B0604020202020204" pitchFamily="34" charset="0"/>
              <a:buChar char="•"/>
            </a:pPr>
            <a:r>
              <a:rPr lang="en-US" dirty="0"/>
              <a:t>All histologies except carcinosarcomas</a:t>
            </a:r>
          </a:p>
          <a:p>
            <a:pPr marL="742950" lvl="1" indent="-285750">
              <a:buFont typeface="Arial" panose="020B0604020202020204" pitchFamily="34" charset="0"/>
              <a:buChar char="•"/>
            </a:pPr>
            <a:r>
              <a:rPr lang="en-US" dirty="0"/>
              <a:t>Recurrent Cancers could only have received prior chemotherapy as a part of initial treatment and had to be more then 12 months prior</a:t>
            </a:r>
          </a:p>
        </p:txBody>
      </p:sp>
      <p:sp>
        <p:nvSpPr>
          <p:cNvPr id="3" name="TextBox 2">
            <a:extLst>
              <a:ext uri="{FF2B5EF4-FFF2-40B4-BE49-F238E27FC236}">
                <a16:creationId xmlns:a16="http://schemas.microsoft.com/office/drawing/2014/main" id="{5BE2691D-9539-CAD6-E724-7CC92F94BBD2}"/>
              </a:ext>
            </a:extLst>
          </p:cNvPr>
          <p:cNvSpPr txBox="1"/>
          <p:nvPr/>
        </p:nvSpPr>
        <p:spPr>
          <a:xfrm>
            <a:off x="9497630" y="6437811"/>
            <a:ext cx="2476255"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Eskander</a:t>
            </a:r>
            <a:r>
              <a:rPr lang="en-US" dirty="0">
                <a:solidFill>
                  <a:srgbClr val="54585A"/>
                </a:solidFill>
                <a:latin typeface="Calibri"/>
                <a:ea typeface="Calibri"/>
                <a:cs typeface="Calibri"/>
              </a:rPr>
              <a:t> et al, NEJM 2023</a:t>
            </a:r>
            <a:endParaRPr lang="en-US" dirty="0">
              <a:solidFill>
                <a:srgbClr val="54585A"/>
              </a:solidFill>
              <a:latin typeface="Calibri"/>
            </a:endParaRPr>
          </a:p>
        </p:txBody>
      </p:sp>
      <p:sp>
        <p:nvSpPr>
          <p:cNvPr id="10" name="TextBox 9">
            <a:extLst>
              <a:ext uri="{FF2B5EF4-FFF2-40B4-BE49-F238E27FC236}">
                <a16:creationId xmlns:a16="http://schemas.microsoft.com/office/drawing/2014/main" id="{5C86A693-5AE2-DBDD-EABC-310D4F653F03}"/>
              </a:ext>
            </a:extLst>
          </p:cNvPr>
          <p:cNvSpPr txBox="1"/>
          <p:nvPr/>
        </p:nvSpPr>
        <p:spPr>
          <a:xfrm>
            <a:off x="9024257" y="1737506"/>
            <a:ext cx="2133602" cy="584775"/>
          </a:xfrm>
          <a:prstGeom prst="rect">
            <a:avLst/>
          </a:prstGeom>
          <a:solidFill>
            <a:srgbClr val="92D050"/>
          </a:solidFill>
        </p:spPr>
        <p:txBody>
          <a:bodyPr wrap="square" rtlCol="0">
            <a:spAutoFit/>
          </a:bodyPr>
          <a:lstStyle/>
          <a:p>
            <a:r>
              <a:rPr lang="en-US" sz="1600" dirty="0"/>
              <a:t>Placebo for additional 1.5 years</a:t>
            </a:r>
          </a:p>
        </p:txBody>
      </p:sp>
      <p:sp>
        <p:nvSpPr>
          <p:cNvPr id="11" name="TextBox 10">
            <a:extLst>
              <a:ext uri="{FF2B5EF4-FFF2-40B4-BE49-F238E27FC236}">
                <a16:creationId xmlns:a16="http://schemas.microsoft.com/office/drawing/2014/main" id="{6980D12F-D443-E877-499B-7625F10A631A}"/>
              </a:ext>
            </a:extLst>
          </p:cNvPr>
          <p:cNvSpPr txBox="1"/>
          <p:nvPr/>
        </p:nvSpPr>
        <p:spPr>
          <a:xfrm>
            <a:off x="9024257" y="3963843"/>
            <a:ext cx="2133602" cy="584775"/>
          </a:xfrm>
          <a:prstGeom prst="rect">
            <a:avLst/>
          </a:prstGeom>
          <a:solidFill>
            <a:schemeClr val="accent6">
              <a:lumMod val="60000"/>
              <a:lumOff val="40000"/>
            </a:schemeClr>
          </a:solidFill>
        </p:spPr>
        <p:txBody>
          <a:bodyPr wrap="square" rtlCol="0">
            <a:spAutoFit/>
          </a:bodyPr>
          <a:lstStyle/>
          <a:p>
            <a:r>
              <a:rPr lang="en-US" sz="1600" dirty="0"/>
              <a:t>Pembrolizumab for additional 1.5 years</a:t>
            </a:r>
          </a:p>
        </p:txBody>
      </p:sp>
      <p:cxnSp>
        <p:nvCxnSpPr>
          <p:cNvPr id="13" name="Straight Arrow Connector 12">
            <a:extLst>
              <a:ext uri="{FF2B5EF4-FFF2-40B4-BE49-F238E27FC236}">
                <a16:creationId xmlns:a16="http://schemas.microsoft.com/office/drawing/2014/main" id="{D7286BA0-403E-394D-13EF-3927D730E350}"/>
              </a:ext>
            </a:extLst>
          </p:cNvPr>
          <p:cNvCxnSpPr>
            <a:cxnSpLocks/>
            <a:endCxn id="10" idx="1"/>
          </p:cNvCxnSpPr>
          <p:nvPr/>
        </p:nvCxnSpPr>
        <p:spPr>
          <a:xfrm>
            <a:off x="7863378" y="2026420"/>
            <a:ext cx="1160879" cy="347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3DECED-3114-484C-EF31-575EAB9509E2}"/>
              </a:ext>
            </a:extLst>
          </p:cNvPr>
          <p:cNvCxnSpPr>
            <a:cxnSpLocks/>
          </p:cNvCxnSpPr>
          <p:nvPr/>
        </p:nvCxnSpPr>
        <p:spPr>
          <a:xfrm>
            <a:off x="7863377" y="4268877"/>
            <a:ext cx="1160879" cy="347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55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25"/>
                                        </p:tgtEl>
                                      </p:cBhvr>
                                    </p:animEffect>
                                    <p:animScale>
                                      <p:cBhvr>
                                        <p:cTn id="30" dur="250" autoRev="1" fill="hold"/>
                                        <p:tgtEl>
                                          <p:spTgt spid="25"/>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5"/>
                                        </p:tgtEl>
                                      </p:cBhvr>
                                    </p:animEffect>
                                    <p:animScale>
                                      <p:cBhvr>
                                        <p:cTn id="38" dur="250" autoRev="1" fill="hold"/>
                                        <p:tgtEl>
                                          <p:spTgt spid="15"/>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11"/>
                                        </p:tgtEl>
                                      </p:cBhvr>
                                    </p:animEffect>
                                    <p:animScale>
                                      <p:cBhvr>
                                        <p:cTn id="41" dur="250" autoRev="1" fill="hold"/>
                                        <p:tgtEl>
                                          <p:spTgt spid="11"/>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9" grpId="0" animBg="1"/>
      <p:bldP spid="25" grpId="0" animBg="1"/>
      <p:bldP spid="28" grpId="0" animBg="1"/>
      <p:bldP spid="32" grpId="0"/>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0545-CC94-4597-9F47-DB30C8E33249}"/>
              </a:ext>
            </a:extLst>
          </p:cNvPr>
          <p:cNvSpPr>
            <a:spLocks noGrp="1"/>
          </p:cNvSpPr>
          <p:nvPr>
            <p:ph type="title"/>
          </p:nvPr>
        </p:nvSpPr>
        <p:spPr/>
        <p:txBody>
          <a:bodyPr/>
          <a:lstStyle/>
          <a:p>
            <a:pPr algn="ctr"/>
            <a:r>
              <a:rPr lang="en-US" dirty="0"/>
              <a:t>Treatment for Metastatic/Recurrent Endometrial Cancer</a:t>
            </a:r>
          </a:p>
        </p:txBody>
      </p:sp>
      <p:sp>
        <p:nvSpPr>
          <p:cNvPr id="4" name="Slide Number Placeholder 3">
            <a:extLst>
              <a:ext uri="{FF2B5EF4-FFF2-40B4-BE49-F238E27FC236}">
                <a16:creationId xmlns:a16="http://schemas.microsoft.com/office/drawing/2014/main" id="{3CCD8B87-6C0C-4817-929F-D064BF4DE1E2}"/>
              </a:ext>
            </a:extLst>
          </p:cNvPr>
          <p:cNvSpPr>
            <a:spLocks noGrp="1"/>
          </p:cNvSpPr>
          <p:nvPr>
            <p:ph type="sldNum" sz="quarter" idx="14"/>
          </p:nvPr>
        </p:nvSpPr>
        <p:spPr/>
        <p:txBody>
          <a:bodyPr/>
          <a:lstStyle/>
          <a:p>
            <a:pPr>
              <a:defRPr/>
            </a:pPr>
            <a:fld id="{03CF5B1A-3E88-496D-83BF-E6FE804532B4}" type="slidenum">
              <a:rPr lang="en-US" altLang="en-US" smtClean="0"/>
              <a:pPr>
                <a:defRPr/>
              </a:pPr>
              <a:t>3</a:t>
            </a:fld>
            <a:endParaRPr lang="en-US" altLang="en-US"/>
          </a:p>
        </p:txBody>
      </p:sp>
      <p:graphicFrame>
        <p:nvGraphicFramePr>
          <p:cNvPr id="9" name="Content Placeholder 5">
            <a:extLst>
              <a:ext uri="{FF2B5EF4-FFF2-40B4-BE49-F238E27FC236}">
                <a16:creationId xmlns:a16="http://schemas.microsoft.com/office/drawing/2014/main" id="{922590A8-3B3F-44B3-A143-315FFDE8DF3F}"/>
              </a:ext>
            </a:extLst>
          </p:cNvPr>
          <p:cNvGraphicFramePr>
            <a:graphicFrameLocks/>
          </p:cNvGraphicFramePr>
          <p:nvPr>
            <p:extLst>
              <p:ext uri="{D42A27DB-BD31-4B8C-83A1-F6EECF244321}">
                <p14:modId xmlns:p14="http://schemas.microsoft.com/office/powerpoint/2010/main" val="525175870"/>
              </p:ext>
            </p:extLst>
          </p:nvPr>
        </p:nvGraphicFramePr>
        <p:xfrm>
          <a:off x="997450" y="2902918"/>
          <a:ext cx="10197100" cy="2095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4340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0E598-10D9-A012-DA35-96073681CF1D}"/>
              </a:ext>
            </a:extLst>
          </p:cNvPr>
          <p:cNvSpPr>
            <a:spLocks noGrp="1"/>
          </p:cNvSpPr>
          <p:nvPr>
            <p:ph type="title"/>
          </p:nvPr>
        </p:nvSpPr>
        <p:spPr/>
        <p:txBody>
          <a:bodyPr/>
          <a:lstStyle/>
          <a:p>
            <a:r>
              <a:rPr lang="en-US" dirty="0"/>
              <a:t>GY-018</a:t>
            </a:r>
          </a:p>
        </p:txBody>
      </p:sp>
      <p:sp>
        <p:nvSpPr>
          <p:cNvPr id="4" name="Text Placeholder 3">
            <a:extLst>
              <a:ext uri="{FF2B5EF4-FFF2-40B4-BE49-F238E27FC236}">
                <a16:creationId xmlns:a16="http://schemas.microsoft.com/office/drawing/2014/main" id="{BAB22F74-81CC-4F02-DD71-FCE8D05DB0B2}"/>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1D28D78A-C7A8-6B50-2ED6-481DE2376183}"/>
              </a:ext>
            </a:extLst>
          </p:cNvPr>
          <p:cNvPicPr>
            <a:picLocks noChangeAspect="1"/>
          </p:cNvPicPr>
          <p:nvPr/>
        </p:nvPicPr>
        <p:blipFill>
          <a:blip r:embed="rId3"/>
          <a:stretch>
            <a:fillRect/>
          </a:stretch>
        </p:blipFill>
        <p:spPr>
          <a:xfrm>
            <a:off x="320211" y="1853504"/>
            <a:ext cx="5948047" cy="4311971"/>
          </a:xfrm>
          <a:prstGeom prst="rect">
            <a:avLst/>
          </a:prstGeom>
        </p:spPr>
      </p:pic>
      <p:pic>
        <p:nvPicPr>
          <p:cNvPr id="10" name="Picture 9">
            <a:extLst>
              <a:ext uri="{FF2B5EF4-FFF2-40B4-BE49-F238E27FC236}">
                <a16:creationId xmlns:a16="http://schemas.microsoft.com/office/drawing/2014/main" id="{807C0B94-B59E-8A09-01D2-65D280110DA5}"/>
              </a:ext>
            </a:extLst>
          </p:cNvPr>
          <p:cNvPicPr>
            <a:picLocks noChangeAspect="1"/>
          </p:cNvPicPr>
          <p:nvPr/>
        </p:nvPicPr>
        <p:blipFill>
          <a:blip r:embed="rId4"/>
          <a:stretch>
            <a:fillRect/>
          </a:stretch>
        </p:blipFill>
        <p:spPr>
          <a:xfrm>
            <a:off x="6368265" y="1310157"/>
            <a:ext cx="5503524" cy="4964764"/>
          </a:xfrm>
          <a:prstGeom prst="rect">
            <a:avLst/>
          </a:prstGeom>
        </p:spPr>
      </p:pic>
      <p:sp>
        <p:nvSpPr>
          <p:cNvPr id="11" name="Rectangle 10">
            <a:extLst>
              <a:ext uri="{FF2B5EF4-FFF2-40B4-BE49-F238E27FC236}">
                <a16:creationId xmlns:a16="http://schemas.microsoft.com/office/drawing/2014/main" id="{5C93DC8D-386B-FA0B-172D-A0301F5F37DE}"/>
              </a:ext>
            </a:extLst>
          </p:cNvPr>
          <p:cNvSpPr/>
          <p:nvPr/>
        </p:nvSpPr>
        <p:spPr>
          <a:xfrm>
            <a:off x="3010678" y="2058778"/>
            <a:ext cx="6257730" cy="32534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MMR Deficient = 70% Lower risk of Disease Progression of Death</a:t>
            </a:r>
          </a:p>
          <a:p>
            <a:pPr algn="ctr"/>
            <a:endParaRPr lang="en-US" sz="2000" b="1" dirty="0"/>
          </a:p>
          <a:p>
            <a:pPr algn="ctr"/>
            <a:r>
              <a:rPr lang="en-US" sz="2000" b="1" dirty="0"/>
              <a:t>MMR Proficient = 46% lower risk of disease progression or Death</a:t>
            </a:r>
          </a:p>
        </p:txBody>
      </p:sp>
      <p:sp>
        <p:nvSpPr>
          <p:cNvPr id="12" name="TextBox 11">
            <a:extLst>
              <a:ext uri="{FF2B5EF4-FFF2-40B4-BE49-F238E27FC236}">
                <a16:creationId xmlns:a16="http://schemas.microsoft.com/office/drawing/2014/main" id="{368A5487-E7A1-A539-4F81-CD1C030A722E}"/>
              </a:ext>
            </a:extLst>
          </p:cNvPr>
          <p:cNvSpPr txBox="1"/>
          <p:nvPr/>
        </p:nvSpPr>
        <p:spPr>
          <a:xfrm>
            <a:off x="9497630" y="6437811"/>
            <a:ext cx="2476255"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Eskander</a:t>
            </a:r>
            <a:r>
              <a:rPr lang="en-US" dirty="0">
                <a:solidFill>
                  <a:srgbClr val="54585A"/>
                </a:solidFill>
                <a:latin typeface="Calibri"/>
                <a:ea typeface="Calibri"/>
                <a:cs typeface="Calibri"/>
              </a:rPr>
              <a:t> et al, NEJM 2023</a:t>
            </a:r>
            <a:endParaRPr lang="en-US" dirty="0">
              <a:solidFill>
                <a:srgbClr val="54585A"/>
              </a:solidFill>
              <a:latin typeface="Calibri"/>
            </a:endParaRPr>
          </a:p>
        </p:txBody>
      </p:sp>
    </p:spTree>
    <p:extLst>
      <p:ext uri="{BB962C8B-B14F-4D97-AF65-F5344CB8AC3E}">
        <p14:creationId xmlns:p14="http://schemas.microsoft.com/office/powerpoint/2010/main" val="10986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9CB849-EB0E-80EB-89B8-226CE3D66636}"/>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0B23D6F8-D763-6610-6F73-AA0985D26051}"/>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4F4750E2-FA92-0C61-F0E0-7923199B7069}"/>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2233377F-443D-57C1-F0C4-91FF7638D467}"/>
              </a:ext>
            </a:extLst>
          </p:cNvPr>
          <p:cNvPicPr>
            <a:picLocks noChangeAspect="1"/>
          </p:cNvPicPr>
          <p:nvPr/>
        </p:nvPicPr>
        <p:blipFill>
          <a:blip r:embed="rId2"/>
          <a:stretch>
            <a:fillRect/>
          </a:stretch>
        </p:blipFill>
        <p:spPr>
          <a:xfrm>
            <a:off x="2740519" y="1494171"/>
            <a:ext cx="7445851" cy="4348627"/>
          </a:xfrm>
          <a:prstGeom prst="rect">
            <a:avLst/>
          </a:prstGeom>
        </p:spPr>
      </p:pic>
      <p:sp>
        <p:nvSpPr>
          <p:cNvPr id="9" name="TextBox 8">
            <a:extLst>
              <a:ext uri="{FF2B5EF4-FFF2-40B4-BE49-F238E27FC236}">
                <a16:creationId xmlns:a16="http://schemas.microsoft.com/office/drawing/2014/main" id="{5252B1B2-EEA6-80C3-09B8-8DD894107C39}"/>
              </a:ext>
            </a:extLst>
          </p:cNvPr>
          <p:cNvSpPr txBox="1"/>
          <p:nvPr/>
        </p:nvSpPr>
        <p:spPr>
          <a:xfrm>
            <a:off x="9497630" y="6437811"/>
            <a:ext cx="2152577"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a:solidFill>
                  <a:srgbClr val="54585A"/>
                </a:solidFill>
                <a:latin typeface="Calibri"/>
                <a:ea typeface="Calibri"/>
                <a:cs typeface="Calibri"/>
              </a:rPr>
              <a:t>Mirza et al, NEJM 2023</a:t>
            </a:r>
            <a:endParaRPr lang="en-US" dirty="0">
              <a:solidFill>
                <a:srgbClr val="54585A"/>
              </a:solidFill>
              <a:latin typeface="Calibri"/>
            </a:endParaRPr>
          </a:p>
        </p:txBody>
      </p:sp>
    </p:spTree>
    <p:extLst>
      <p:ext uri="{BB962C8B-B14F-4D97-AF65-F5344CB8AC3E}">
        <p14:creationId xmlns:p14="http://schemas.microsoft.com/office/powerpoint/2010/main" val="877391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36F1-15E5-487B-B711-B0564DFD5838}"/>
              </a:ext>
            </a:extLst>
          </p:cNvPr>
          <p:cNvSpPr>
            <a:spLocks noGrp="1"/>
          </p:cNvSpPr>
          <p:nvPr>
            <p:ph type="title"/>
          </p:nvPr>
        </p:nvSpPr>
        <p:spPr/>
        <p:txBody>
          <a:bodyPr/>
          <a:lstStyle/>
          <a:p>
            <a:r>
              <a:rPr lang="en-US" dirty="0"/>
              <a:t>RUBY Trial</a:t>
            </a:r>
          </a:p>
        </p:txBody>
      </p:sp>
      <p:sp>
        <p:nvSpPr>
          <p:cNvPr id="4" name="Slide Number Placeholder 3">
            <a:extLst>
              <a:ext uri="{FF2B5EF4-FFF2-40B4-BE49-F238E27FC236}">
                <a16:creationId xmlns:a16="http://schemas.microsoft.com/office/drawing/2014/main" id="{98531E40-FAD3-40C3-AE28-69248A132FF7}"/>
              </a:ext>
            </a:extLst>
          </p:cNvPr>
          <p:cNvSpPr>
            <a:spLocks noGrp="1"/>
          </p:cNvSpPr>
          <p:nvPr>
            <p:ph type="sldNum" sz="quarter" idx="14"/>
          </p:nvPr>
        </p:nvSpPr>
        <p:spPr/>
        <p:txBody>
          <a:bodyPr/>
          <a:lstStyle/>
          <a:p>
            <a:pPr>
              <a:defRPr/>
            </a:pPr>
            <a:fld id="{03CF5B1A-3E88-496D-83BF-E6FE804532B4}" type="slidenum">
              <a:rPr lang="en-US" altLang="en-US" smtClean="0"/>
              <a:pPr>
                <a:defRPr/>
              </a:pPr>
              <a:t>32</a:t>
            </a:fld>
            <a:endParaRPr lang="en-US" altLang="en-US"/>
          </a:p>
        </p:txBody>
      </p:sp>
      <p:sp>
        <p:nvSpPr>
          <p:cNvPr id="7" name="TextBox 6">
            <a:extLst>
              <a:ext uri="{FF2B5EF4-FFF2-40B4-BE49-F238E27FC236}">
                <a16:creationId xmlns:a16="http://schemas.microsoft.com/office/drawing/2014/main" id="{D610F582-7DF5-482A-907C-2B59B84684F8}"/>
              </a:ext>
            </a:extLst>
          </p:cNvPr>
          <p:cNvSpPr txBox="1"/>
          <p:nvPr/>
        </p:nvSpPr>
        <p:spPr>
          <a:xfrm>
            <a:off x="609600" y="2492349"/>
            <a:ext cx="3464769" cy="1200329"/>
          </a:xfrm>
          <a:prstGeom prst="rect">
            <a:avLst/>
          </a:prstGeom>
          <a:noFill/>
          <a:ln>
            <a:solidFill>
              <a:schemeClr val="accent1"/>
            </a:solidFill>
          </a:ln>
        </p:spPr>
        <p:txBody>
          <a:bodyPr wrap="square" rtlCol="0">
            <a:spAutoFit/>
          </a:bodyPr>
          <a:lstStyle/>
          <a:p>
            <a:r>
              <a:rPr lang="en-US" dirty="0"/>
              <a:t>Stage IIIA-IIIC1 (measurable)</a:t>
            </a:r>
          </a:p>
          <a:p>
            <a:r>
              <a:rPr lang="en-US" dirty="0"/>
              <a:t>Stage IIIC1 high risk histology (ALL)</a:t>
            </a:r>
          </a:p>
          <a:p>
            <a:r>
              <a:rPr lang="en-US" dirty="0"/>
              <a:t>Stage IIIC2-IVB (ALL)</a:t>
            </a:r>
          </a:p>
          <a:p>
            <a:r>
              <a:rPr lang="en-US" dirty="0"/>
              <a:t>Recurrent</a:t>
            </a:r>
          </a:p>
        </p:txBody>
      </p:sp>
      <p:cxnSp>
        <p:nvCxnSpPr>
          <p:cNvPr id="9" name="Straight Arrow Connector 8">
            <a:extLst>
              <a:ext uri="{FF2B5EF4-FFF2-40B4-BE49-F238E27FC236}">
                <a16:creationId xmlns:a16="http://schemas.microsoft.com/office/drawing/2014/main" id="{0690BF18-42DF-4965-9FA8-6B663991E907}"/>
              </a:ext>
            </a:extLst>
          </p:cNvPr>
          <p:cNvCxnSpPr>
            <a:cxnSpLocks/>
          </p:cNvCxnSpPr>
          <p:nvPr/>
        </p:nvCxnSpPr>
        <p:spPr>
          <a:xfrm flipV="1">
            <a:off x="4096140" y="2954014"/>
            <a:ext cx="685800" cy="842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3224B37-3099-4453-AB45-838E4E483511}"/>
              </a:ext>
            </a:extLst>
          </p:cNvPr>
          <p:cNvSpPr txBox="1"/>
          <p:nvPr/>
        </p:nvSpPr>
        <p:spPr>
          <a:xfrm rot="16200000">
            <a:off x="3972716" y="2771577"/>
            <a:ext cx="2031325" cy="369332"/>
          </a:xfrm>
          <a:prstGeom prst="rect">
            <a:avLst/>
          </a:prstGeom>
          <a:noFill/>
          <a:ln>
            <a:solidFill>
              <a:schemeClr val="accent1"/>
            </a:solidFill>
          </a:ln>
        </p:spPr>
        <p:txBody>
          <a:bodyPr wrap="square" rtlCol="0">
            <a:spAutoFit/>
          </a:bodyPr>
          <a:lstStyle/>
          <a:p>
            <a:pPr algn="ctr"/>
            <a:r>
              <a:rPr lang="en-US" dirty="0"/>
              <a:t>Randomization</a:t>
            </a:r>
          </a:p>
        </p:txBody>
      </p:sp>
      <p:sp>
        <p:nvSpPr>
          <p:cNvPr id="19" name="TextBox 18">
            <a:extLst>
              <a:ext uri="{FF2B5EF4-FFF2-40B4-BE49-F238E27FC236}">
                <a16:creationId xmlns:a16="http://schemas.microsoft.com/office/drawing/2014/main" id="{52284976-4F5A-476E-A1C0-4B2F956EA85C}"/>
              </a:ext>
            </a:extLst>
          </p:cNvPr>
          <p:cNvSpPr txBox="1"/>
          <p:nvPr/>
        </p:nvSpPr>
        <p:spPr>
          <a:xfrm>
            <a:off x="5718110" y="1737506"/>
            <a:ext cx="2133602" cy="584775"/>
          </a:xfrm>
          <a:prstGeom prst="rect">
            <a:avLst/>
          </a:prstGeom>
          <a:solidFill>
            <a:srgbClr val="92D050"/>
          </a:solidFill>
        </p:spPr>
        <p:txBody>
          <a:bodyPr wrap="square" rtlCol="0">
            <a:spAutoFit/>
          </a:bodyPr>
          <a:lstStyle/>
          <a:p>
            <a:r>
              <a:rPr lang="en-US" sz="1600" dirty="0"/>
              <a:t>Chemotherapy + Placebo x 6 cycles</a:t>
            </a:r>
          </a:p>
        </p:txBody>
      </p:sp>
      <p:sp>
        <p:nvSpPr>
          <p:cNvPr id="25" name="TextBox 24">
            <a:extLst>
              <a:ext uri="{FF2B5EF4-FFF2-40B4-BE49-F238E27FC236}">
                <a16:creationId xmlns:a16="http://schemas.microsoft.com/office/drawing/2014/main" id="{09418B8C-BC72-497B-93D1-F4163E58C951}"/>
              </a:ext>
            </a:extLst>
          </p:cNvPr>
          <p:cNvSpPr txBox="1"/>
          <p:nvPr/>
        </p:nvSpPr>
        <p:spPr>
          <a:xfrm>
            <a:off x="5706444" y="3971840"/>
            <a:ext cx="2133602" cy="584775"/>
          </a:xfrm>
          <a:prstGeom prst="rect">
            <a:avLst/>
          </a:prstGeom>
          <a:solidFill>
            <a:schemeClr val="accent6">
              <a:lumMod val="60000"/>
              <a:lumOff val="40000"/>
            </a:schemeClr>
          </a:solidFill>
        </p:spPr>
        <p:txBody>
          <a:bodyPr wrap="square" rtlCol="0">
            <a:spAutoFit/>
          </a:bodyPr>
          <a:lstStyle/>
          <a:p>
            <a:r>
              <a:rPr lang="en-US" sz="1600" dirty="0"/>
              <a:t>Chemotherapy + </a:t>
            </a:r>
            <a:r>
              <a:rPr lang="en-US" sz="1600" dirty="0" err="1"/>
              <a:t>Dostarlimab</a:t>
            </a:r>
            <a:r>
              <a:rPr lang="en-US" sz="1600" dirty="0"/>
              <a:t> x 6 cycles</a:t>
            </a:r>
          </a:p>
        </p:txBody>
      </p:sp>
      <p:sp>
        <p:nvSpPr>
          <p:cNvPr id="28" name="Left Brace 27">
            <a:extLst>
              <a:ext uri="{FF2B5EF4-FFF2-40B4-BE49-F238E27FC236}">
                <a16:creationId xmlns:a16="http://schemas.microsoft.com/office/drawing/2014/main" id="{4582AE96-0FE6-4F47-92A3-FEEA003FBC33}"/>
              </a:ext>
            </a:extLst>
          </p:cNvPr>
          <p:cNvSpPr/>
          <p:nvPr/>
        </p:nvSpPr>
        <p:spPr>
          <a:xfrm>
            <a:off x="5260912" y="1940533"/>
            <a:ext cx="445532" cy="2328344"/>
          </a:xfrm>
          <a:prstGeom prst="leftBrace">
            <a:avLst>
              <a:gd name="adj1" fmla="val 8333"/>
              <a:gd name="adj2" fmla="val 4976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F35629AD-CBB1-43CA-8742-C78DE5992619}"/>
              </a:ext>
            </a:extLst>
          </p:cNvPr>
          <p:cNvSpPr txBox="1"/>
          <p:nvPr/>
        </p:nvSpPr>
        <p:spPr>
          <a:xfrm>
            <a:off x="507375" y="4169388"/>
            <a:ext cx="6985965" cy="2031325"/>
          </a:xfrm>
          <a:prstGeom prst="rect">
            <a:avLst/>
          </a:prstGeom>
          <a:noFill/>
        </p:spPr>
        <p:txBody>
          <a:bodyPr wrap="square">
            <a:spAutoFit/>
          </a:bodyPr>
          <a:lstStyle/>
          <a:p>
            <a:pPr marL="285750" indent="-285750">
              <a:buFont typeface="Arial" panose="020B0604020202020204" pitchFamily="34" charset="0"/>
              <a:buChar char="•"/>
            </a:pPr>
            <a:r>
              <a:rPr lang="en-US" dirty="0"/>
              <a:t>Double blinded, placebo controlled</a:t>
            </a:r>
          </a:p>
          <a:p>
            <a:pPr marL="285750" indent="-285750">
              <a:buFont typeface="Arial" panose="020B0604020202020204" pitchFamily="34" charset="0"/>
              <a:buChar char="•"/>
            </a:pPr>
            <a:r>
              <a:rPr lang="en-US" dirty="0"/>
              <a:t>Stratified by MMR status</a:t>
            </a:r>
          </a:p>
          <a:p>
            <a:pPr marL="285750" indent="-285750">
              <a:buFont typeface="Arial" panose="020B0604020202020204" pitchFamily="34" charset="0"/>
              <a:buChar char="•"/>
            </a:pPr>
            <a:r>
              <a:rPr lang="en-US" dirty="0"/>
              <a:t>Inclusion Criteria</a:t>
            </a:r>
          </a:p>
          <a:p>
            <a:pPr marL="742950" lvl="1" indent="-285750">
              <a:buFont typeface="Arial" panose="020B0604020202020204" pitchFamily="34" charset="0"/>
              <a:buChar char="•"/>
            </a:pPr>
            <a:r>
              <a:rPr lang="en-US" dirty="0"/>
              <a:t>All histologies </a:t>
            </a:r>
            <a:r>
              <a:rPr lang="en-US" b="1" dirty="0"/>
              <a:t>including</a:t>
            </a:r>
            <a:r>
              <a:rPr lang="en-US" dirty="0"/>
              <a:t> carcinosarcomas</a:t>
            </a:r>
          </a:p>
          <a:p>
            <a:pPr marL="742950" lvl="1" indent="-285750">
              <a:buFont typeface="Arial" panose="020B0604020202020204" pitchFamily="34" charset="0"/>
              <a:buChar char="•"/>
            </a:pPr>
            <a:r>
              <a:rPr lang="en-US" dirty="0"/>
              <a:t>Recurrent Cancers could only have received prior chemotherapy as a part of initial treatment and had to be more then </a:t>
            </a:r>
            <a:r>
              <a:rPr lang="en-US" b="1" dirty="0"/>
              <a:t>6</a:t>
            </a:r>
            <a:r>
              <a:rPr lang="en-US" dirty="0"/>
              <a:t> months prior</a:t>
            </a:r>
          </a:p>
        </p:txBody>
      </p:sp>
      <p:sp>
        <p:nvSpPr>
          <p:cNvPr id="3" name="TextBox 2">
            <a:extLst>
              <a:ext uri="{FF2B5EF4-FFF2-40B4-BE49-F238E27FC236}">
                <a16:creationId xmlns:a16="http://schemas.microsoft.com/office/drawing/2014/main" id="{5BE2691D-9539-CAD6-E724-7CC92F94BBD2}"/>
              </a:ext>
            </a:extLst>
          </p:cNvPr>
          <p:cNvSpPr txBox="1"/>
          <p:nvPr/>
        </p:nvSpPr>
        <p:spPr>
          <a:xfrm>
            <a:off x="9497630" y="6437811"/>
            <a:ext cx="2476255"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Eskander</a:t>
            </a:r>
            <a:r>
              <a:rPr lang="en-US" dirty="0">
                <a:solidFill>
                  <a:srgbClr val="54585A"/>
                </a:solidFill>
                <a:latin typeface="Calibri"/>
                <a:ea typeface="Calibri"/>
                <a:cs typeface="Calibri"/>
              </a:rPr>
              <a:t> et al, NEJM 2023</a:t>
            </a:r>
            <a:endParaRPr lang="en-US" dirty="0">
              <a:solidFill>
                <a:srgbClr val="54585A"/>
              </a:solidFill>
              <a:latin typeface="Calibri"/>
            </a:endParaRPr>
          </a:p>
        </p:txBody>
      </p:sp>
      <p:sp>
        <p:nvSpPr>
          <p:cNvPr id="10" name="TextBox 9">
            <a:extLst>
              <a:ext uri="{FF2B5EF4-FFF2-40B4-BE49-F238E27FC236}">
                <a16:creationId xmlns:a16="http://schemas.microsoft.com/office/drawing/2014/main" id="{5C86A693-5AE2-DBDD-EABC-310D4F653F03}"/>
              </a:ext>
            </a:extLst>
          </p:cNvPr>
          <p:cNvSpPr txBox="1"/>
          <p:nvPr/>
        </p:nvSpPr>
        <p:spPr>
          <a:xfrm>
            <a:off x="9024257" y="1737506"/>
            <a:ext cx="2133602" cy="584775"/>
          </a:xfrm>
          <a:prstGeom prst="rect">
            <a:avLst/>
          </a:prstGeom>
          <a:solidFill>
            <a:srgbClr val="92D050"/>
          </a:solidFill>
        </p:spPr>
        <p:txBody>
          <a:bodyPr wrap="square" rtlCol="0">
            <a:spAutoFit/>
          </a:bodyPr>
          <a:lstStyle/>
          <a:p>
            <a:r>
              <a:rPr lang="en-US" sz="1600" dirty="0"/>
              <a:t>Placebo for additional 3 years</a:t>
            </a:r>
          </a:p>
        </p:txBody>
      </p:sp>
      <p:sp>
        <p:nvSpPr>
          <p:cNvPr id="11" name="TextBox 10">
            <a:extLst>
              <a:ext uri="{FF2B5EF4-FFF2-40B4-BE49-F238E27FC236}">
                <a16:creationId xmlns:a16="http://schemas.microsoft.com/office/drawing/2014/main" id="{6980D12F-D443-E877-499B-7625F10A631A}"/>
              </a:ext>
            </a:extLst>
          </p:cNvPr>
          <p:cNvSpPr txBox="1"/>
          <p:nvPr/>
        </p:nvSpPr>
        <p:spPr>
          <a:xfrm>
            <a:off x="9024257" y="3963843"/>
            <a:ext cx="2133602" cy="584775"/>
          </a:xfrm>
          <a:prstGeom prst="rect">
            <a:avLst/>
          </a:prstGeom>
          <a:solidFill>
            <a:schemeClr val="accent6">
              <a:lumMod val="60000"/>
              <a:lumOff val="40000"/>
            </a:schemeClr>
          </a:solidFill>
        </p:spPr>
        <p:txBody>
          <a:bodyPr wrap="square" rtlCol="0">
            <a:spAutoFit/>
          </a:bodyPr>
          <a:lstStyle/>
          <a:p>
            <a:r>
              <a:rPr lang="en-US" sz="1600" dirty="0" err="1"/>
              <a:t>Dostarlimab</a:t>
            </a:r>
            <a:r>
              <a:rPr lang="en-US" sz="1600" dirty="0"/>
              <a:t> for additional 3 years</a:t>
            </a:r>
          </a:p>
        </p:txBody>
      </p:sp>
      <p:cxnSp>
        <p:nvCxnSpPr>
          <p:cNvPr id="13" name="Straight Arrow Connector 12">
            <a:extLst>
              <a:ext uri="{FF2B5EF4-FFF2-40B4-BE49-F238E27FC236}">
                <a16:creationId xmlns:a16="http://schemas.microsoft.com/office/drawing/2014/main" id="{D7286BA0-403E-394D-13EF-3927D730E350}"/>
              </a:ext>
            </a:extLst>
          </p:cNvPr>
          <p:cNvCxnSpPr>
            <a:cxnSpLocks/>
            <a:endCxn id="10" idx="1"/>
          </p:cNvCxnSpPr>
          <p:nvPr/>
        </p:nvCxnSpPr>
        <p:spPr>
          <a:xfrm>
            <a:off x="7863378" y="2026420"/>
            <a:ext cx="1160879" cy="347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3DECED-3114-484C-EF31-575EAB9509E2}"/>
              </a:ext>
            </a:extLst>
          </p:cNvPr>
          <p:cNvCxnSpPr>
            <a:cxnSpLocks/>
          </p:cNvCxnSpPr>
          <p:nvPr/>
        </p:nvCxnSpPr>
        <p:spPr>
          <a:xfrm>
            <a:off x="7863377" y="4268877"/>
            <a:ext cx="1160879" cy="347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08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25"/>
                                        </p:tgtEl>
                                      </p:cBhvr>
                                    </p:animEffect>
                                    <p:animScale>
                                      <p:cBhvr>
                                        <p:cTn id="30" dur="250" autoRev="1" fill="hold"/>
                                        <p:tgtEl>
                                          <p:spTgt spid="25"/>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5"/>
                                        </p:tgtEl>
                                      </p:cBhvr>
                                    </p:animEffect>
                                    <p:animScale>
                                      <p:cBhvr>
                                        <p:cTn id="38" dur="250" autoRev="1" fill="hold"/>
                                        <p:tgtEl>
                                          <p:spTgt spid="15"/>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11"/>
                                        </p:tgtEl>
                                      </p:cBhvr>
                                    </p:animEffect>
                                    <p:animScale>
                                      <p:cBhvr>
                                        <p:cTn id="41" dur="250" autoRev="1" fill="hold"/>
                                        <p:tgtEl>
                                          <p:spTgt spid="11"/>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0"/>
                                        </p:tgtEl>
                                      </p:cBhvr>
                                    </p:animEffect>
                                    <p:animScale>
                                      <p:cBhvr>
                                        <p:cTn id="4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9" grpId="0" animBg="1"/>
      <p:bldP spid="25" grpId="0" animBg="1"/>
      <p:bldP spid="28" grpId="0" animBg="1"/>
      <p:bldP spid="32" grpId="0"/>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DA8F-2D94-3FCA-4EB0-786AE793D827}"/>
              </a:ext>
            </a:extLst>
          </p:cNvPr>
          <p:cNvSpPr>
            <a:spLocks noGrp="1"/>
          </p:cNvSpPr>
          <p:nvPr>
            <p:ph type="title"/>
          </p:nvPr>
        </p:nvSpPr>
        <p:spPr/>
        <p:txBody>
          <a:bodyPr/>
          <a:lstStyle/>
          <a:p>
            <a:r>
              <a:rPr lang="en-US" dirty="0"/>
              <a:t>RUBY</a:t>
            </a:r>
          </a:p>
        </p:txBody>
      </p:sp>
      <p:sp>
        <p:nvSpPr>
          <p:cNvPr id="3" name="Content Placeholder 2">
            <a:extLst>
              <a:ext uri="{FF2B5EF4-FFF2-40B4-BE49-F238E27FC236}">
                <a16:creationId xmlns:a16="http://schemas.microsoft.com/office/drawing/2014/main" id="{429CB849-EB0E-80EB-89B8-226CE3D6663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B23D6F8-D763-6610-6F73-AA0985D26051}"/>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A28AAF85-BD92-ECB7-84B8-FBEBD023BC33}"/>
              </a:ext>
            </a:extLst>
          </p:cNvPr>
          <p:cNvPicPr>
            <a:picLocks noChangeAspect="1"/>
          </p:cNvPicPr>
          <p:nvPr/>
        </p:nvPicPr>
        <p:blipFill>
          <a:blip r:embed="rId3"/>
          <a:stretch>
            <a:fillRect/>
          </a:stretch>
        </p:blipFill>
        <p:spPr>
          <a:xfrm>
            <a:off x="243350" y="1101054"/>
            <a:ext cx="6629448" cy="4857786"/>
          </a:xfrm>
          <a:prstGeom prst="rect">
            <a:avLst/>
          </a:prstGeom>
        </p:spPr>
      </p:pic>
      <p:pic>
        <p:nvPicPr>
          <p:cNvPr id="8" name="Picture 7">
            <a:extLst>
              <a:ext uri="{FF2B5EF4-FFF2-40B4-BE49-F238E27FC236}">
                <a16:creationId xmlns:a16="http://schemas.microsoft.com/office/drawing/2014/main" id="{EFE32B10-C8CA-FF78-D3A0-00E319DF59B6}"/>
              </a:ext>
            </a:extLst>
          </p:cNvPr>
          <p:cNvPicPr>
            <a:picLocks noChangeAspect="1"/>
          </p:cNvPicPr>
          <p:nvPr/>
        </p:nvPicPr>
        <p:blipFill>
          <a:blip r:embed="rId4"/>
          <a:stretch>
            <a:fillRect/>
          </a:stretch>
        </p:blipFill>
        <p:spPr>
          <a:xfrm>
            <a:off x="6872798" y="744079"/>
            <a:ext cx="4924461" cy="5067337"/>
          </a:xfrm>
          <a:prstGeom prst="rect">
            <a:avLst/>
          </a:prstGeom>
        </p:spPr>
      </p:pic>
      <p:sp>
        <p:nvSpPr>
          <p:cNvPr id="9" name="Rectangle 8">
            <a:extLst>
              <a:ext uri="{FF2B5EF4-FFF2-40B4-BE49-F238E27FC236}">
                <a16:creationId xmlns:a16="http://schemas.microsoft.com/office/drawing/2014/main" id="{CC8AB61A-410D-72B4-D108-99F8D618FD1F}"/>
              </a:ext>
            </a:extLst>
          </p:cNvPr>
          <p:cNvSpPr/>
          <p:nvPr/>
        </p:nvSpPr>
        <p:spPr>
          <a:xfrm>
            <a:off x="3010678" y="2058778"/>
            <a:ext cx="6257730" cy="32534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MMR Deficient = 72% Lower risk of Disease Progression of Death</a:t>
            </a:r>
          </a:p>
          <a:p>
            <a:pPr algn="ctr"/>
            <a:endParaRPr lang="en-US" sz="2000" b="1" dirty="0"/>
          </a:p>
          <a:p>
            <a:pPr algn="ctr"/>
            <a:r>
              <a:rPr lang="en-US" sz="2000" b="1" dirty="0"/>
              <a:t>Overall Population = 36% Lower risk of Disease Progression or death</a:t>
            </a:r>
          </a:p>
        </p:txBody>
      </p:sp>
      <p:sp>
        <p:nvSpPr>
          <p:cNvPr id="10" name="TextBox 9">
            <a:extLst>
              <a:ext uri="{FF2B5EF4-FFF2-40B4-BE49-F238E27FC236}">
                <a16:creationId xmlns:a16="http://schemas.microsoft.com/office/drawing/2014/main" id="{F3E34468-3BB3-CD8D-6912-0B31C968091F}"/>
              </a:ext>
            </a:extLst>
          </p:cNvPr>
          <p:cNvSpPr txBox="1"/>
          <p:nvPr/>
        </p:nvSpPr>
        <p:spPr>
          <a:xfrm>
            <a:off x="9497630" y="6437811"/>
            <a:ext cx="2476255"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Eskander</a:t>
            </a:r>
            <a:r>
              <a:rPr lang="en-US" dirty="0">
                <a:solidFill>
                  <a:srgbClr val="54585A"/>
                </a:solidFill>
                <a:latin typeface="Calibri"/>
                <a:ea typeface="Calibri"/>
                <a:cs typeface="Calibri"/>
              </a:rPr>
              <a:t> et al, NEJM 2023</a:t>
            </a:r>
            <a:endParaRPr lang="en-US" dirty="0">
              <a:solidFill>
                <a:srgbClr val="54585A"/>
              </a:solidFill>
              <a:latin typeface="Calibri"/>
            </a:endParaRPr>
          </a:p>
        </p:txBody>
      </p:sp>
    </p:spTree>
    <p:extLst>
      <p:ext uri="{BB962C8B-B14F-4D97-AF65-F5344CB8AC3E}">
        <p14:creationId xmlns:p14="http://schemas.microsoft.com/office/powerpoint/2010/main" val="7180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0545-CC94-4597-9F47-DB30C8E33249}"/>
              </a:ext>
            </a:extLst>
          </p:cNvPr>
          <p:cNvSpPr>
            <a:spLocks noGrp="1"/>
          </p:cNvSpPr>
          <p:nvPr>
            <p:ph type="title"/>
          </p:nvPr>
        </p:nvSpPr>
        <p:spPr/>
        <p:txBody>
          <a:bodyPr/>
          <a:lstStyle/>
          <a:p>
            <a:pPr algn="ctr"/>
            <a:r>
              <a:rPr lang="en-US" dirty="0"/>
              <a:t>Treatment for Metastatic/Recurrent Endometrial Cancer</a:t>
            </a:r>
          </a:p>
        </p:txBody>
      </p:sp>
      <p:sp>
        <p:nvSpPr>
          <p:cNvPr id="4" name="Slide Number Placeholder 3">
            <a:extLst>
              <a:ext uri="{FF2B5EF4-FFF2-40B4-BE49-F238E27FC236}">
                <a16:creationId xmlns:a16="http://schemas.microsoft.com/office/drawing/2014/main" id="{3CCD8B87-6C0C-4817-929F-D064BF4DE1E2}"/>
              </a:ext>
            </a:extLst>
          </p:cNvPr>
          <p:cNvSpPr>
            <a:spLocks noGrp="1"/>
          </p:cNvSpPr>
          <p:nvPr>
            <p:ph type="sldNum" sz="quarter" idx="14"/>
          </p:nvPr>
        </p:nvSpPr>
        <p:spPr/>
        <p:txBody>
          <a:bodyPr/>
          <a:lstStyle/>
          <a:p>
            <a:pPr>
              <a:defRPr/>
            </a:pPr>
            <a:fld id="{03CF5B1A-3E88-496D-83BF-E6FE804532B4}" type="slidenum">
              <a:rPr lang="en-US" altLang="en-US" smtClean="0"/>
              <a:pPr>
                <a:defRPr/>
              </a:pPr>
              <a:t>34</a:t>
            </a:fld>
            <a:endParaRPr lang="en-US" altLang="en-US"/>
          </a:p>
        </p:txBody>
      </p:sp>
      <p:graphicFrame>
        <p:nvGraphicFramePr>
          <p:cNvPr id="9" name="Content Placeholder 5">
            <a:extLst>
              <a:ext uri="{FF2B5EF4-FFF2-40B4-BE49-F238E27FC236}">
                <a16:creationId xmlns:a16="http://schemas.microsoft.com/office/drawing/2014/main" id="{922590A8-3B3F-44B3-A143-315FFDE8DF3F}"/>
              </a:ext>
            </a:extLst>
          </p:cNvPr>
          <p:cNvGraphicFramePr>
            <a:graphicFrameLocks/>
          </p:cNvGraphicFramePr>
          <p:nvPr/>
        </p:nvGraphicFramePr>
        <p:xfrm>
          <a:off x="997450" y="2902918"/>
          <a:ext cx="10197100" cy="2095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ECD6A64-1821-3D99-FDEB-C5BDD3C8F6AC}"/>
              </a:ext>
            </a:extLst>
          </p:cNvPr>
          <p:cNvSpPr txBox="1"/>
          <p:nvPr/>
        </p:nvSpPr>
        <p:spPr>
          <a:xfrm>
            <a:off x="2015412" y="5144278"/>
            <a:ext cx="1530220" cy="702906"/>
          </a:xfrm>
          <a:prstGeom prst="rect">
            <a:avLst/>
          </a:prstGeom>
          <a:noFill/>
        </p:spPr>
        <p:txBody>
          <a:bodyPr wrap="square" lIns="0" tIns="0" rIns="0" bIns="0" rtlCol="0" anchor="ctr">
            <a:noAutofit/>
          </a:bodyPr>
          <a:lstStyle/>
          <a:p>
            <a:pPr algn="ctr">
              <a:lnSpc>
                <a:spcPct val="90000"/>
              </a:lnSpc>
              <a:spcBef>
                <a:spcPts val="600"/>
              </a:spcBef>
            </a:pPr>
            <a:r>
              <a:rPr lang="en-US" sz="5400" b="1" spc="-50" dirty="0"/>
              <a:t>?</a:t>
            </a:r>
          </a:p>
        </p:txBody>
      </p:sp>
    </p:spTree>
    <p:extLst>
      <p:ext uri="{BB962C8B-B14F-4D97-AF65-F5344CB8AC3E}">
        <p14:creationId xmlns:p14="http://schemas.microsoft.com/office/powerpoint/2010/main" val="405329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0545-CC94-4597-9F47-DB30C8E33249}"/>
              </a:ext>
            </a:extLst>
          </p:cNvPr>
          <p:cNvSpPr>
            <a:spLocks noGrp="1"/>
          </p:cNvSpPr>
          <p:nvPr>
            <p:ph type="title"/>
          </p:nvPr>
        </p:nvSpPr>
        <p:spPr/>
        <p:txBody>
          <a:bodyPr/>
          <a:lstStyle/>
          <a:p>
            <a:pPr algn="ctr"/>
            <a:r>
              <a:rPr lang="en-US" dirty="0"/>
              <a:t>Treatment for Metastatic/Recurrent Endometrial Cancer</a:t>
            </a:r>
          </a:p>
        </p:txBody>
      </p:sp>
      <p:sp>
        <p:nvSpPr>
          <p:cNvPr id="4" name="Slide Number Placeholder 3">
            <a:extLst>
              <a:ext uri="{FF2B5EF4-FFF2-40B4-BE49-F238E27FC236}">
                <a16:creationId xmlns:a16="http://schemas.microsoft.com/office/drawing/2014/main" id="{3CCD8B87-6C0C-4817-929F-D064BF4DE1E2}"/>
              </a:ext>
            </a:extLst>
          </p:cNvPr>
          <p:cNvSpPr>
            <a:spLocks noGrp="1"/>
          </p:cNvSpPr>
          <p:nvPr>
            <p:ph type="sldNum" sz="quarter" idx="14"/>
          </p:nvPr>
        </p:nvSpPr>
        <p:spPr/>
        <p:txBody>
          <a:bodyPr/>
          <a:lstStyle/>
          <a:p>
            <a:pPr>
              <a:defRPr/>
            </a:pPr>
            <a:fld id="{03CF5B1A-3E88-496D-83BF-E6FE804532B4}" type="slidenum">
              <a:rPr lang="en-US" altLang="en-US" smtClean="0"/>
              <a:pPr>
                <a:defRPr/>
              </a:pPr>
              <a:t>35</a:t>
            </a:fld>
            <a:endParaRPr lang="en-US" altLang="en-US"/>
          </a:p>
        </p:txBody>
      </p:sp>
      <p:graphicFrame>
        <p:nvGraphicFramePr>
          <p:cNvPr id="9" name="Content Placeholder 5">
            <a:extLst>
              <a:ext uri="{FF2B5EF4-FFF2-40B4-BE49-F238E27FC236}">
                <a16:creationId xmlns:a16="http://schemas.microsoft.com/office/drawing/2014/main" id="{922590A8-3B3F-44B3-A143-315FFDE8DF3F}"/>
              </a:ext>
            </a:extLst>
          </p:cNvPr>
          <p:cNvGraphicFramePr>
            <a:graphicFrameLocks/>
          </p:cNvGraphicFramePr>
          <p:nvPr>
            <p:extLst>
              <p:ext uri="{D42A27DB-BD31-4B8C-83A1-F6EECF244321}">
                <p14:modId xmlns:p14="http://schemas.microsoft.com/office/powerpoint/2010/main" val="785876386"/>
              </p:ext>
            </p:extLst>
          </p:nvPr>
        </p:nvGraphicFramePr>
        <p:xfrm>
          <a:off x="997450" y="2902918"/>
          <a:ext cx="10197100" cy="2095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946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629C-5506-4B9F-835C-0F5BAC949C5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9CA3D6B-674A-72AA-1C3D-787A393278C7}"/>
              </a:ext>
            </a:extLst>
          </p:cNvPr>
          <p:cNvSpPr>
            <a:spLocks noGrp="1"/>
          </p:cNvSpPr>
          <p:nvPr>
            <p:ph idx="1"/>
          </p:nvPr>
        </p:nvSpPr>
        <p:spPr/>
        <p:txBody>
          <a:bodyPr/>
          <a:lstStyle/>
          <a:p>
            <a:r>
              <a:rPr lang="en-US" dirty="0"/>
              <a:t>Immune Therapies – specifically immune checkpoint inhibitors have improved outcomes in the treatment of advanced/recurrent endometrial cancer</a:t>
            </a:r>
          </a:p>
          <a:p>
            <a:r>
              <a:rPr lang="en-US" dirty="0"/>
              <a:t>Addition of Immune Therapy to chemotherapy in the metastatic/recurrent setting adds significant benefit in both MMR-d and MMR-p patients</a:t>
            </a:r>
          </a:p>
          <a:p>
            <a:r>
              <a:rPr lang="en-US" dirty="0"/>
              <a:t>Most significant benefit seen in the patients with MMR-deficient tumors</a:t>
            </a:r>
          </a:p>
          <a:p>
            <a:r>
              <a:rPr lang="en-US" dirty="0"/>
              <a:t>Unanswered questions – should immune therapy </a:t>
            </a:r>
            <a:r>
              <a:rPr lang="en-US" b="1" u="sng" dirty="0"/>
              <a:t>replace</a:t>
            </a:r>
            <a:r>
              <a:rPr lang="en-US" u="sng" dirty="0"/>
              <a:t> </a:t>
            </a:r>
            <a:r>
              <a:rPr lang="en-US" dirty="0"/>
              <a:t>chemotherapy?</a:t>
            </a:r>
          </a:p>
          <a:p>
            <a:r>
              <a:rPr lang="en-US" dirty="0"/>
              <a:t>Can immune therapy benefit patients in early stage disease? (GY020)</a:t>
            </a:r>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F863F5F5-9D08-13E4-CF86-088F22F17008}"/>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849002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AE1ADB-09DB-956E-9DB7-F26AD0D997D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082327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ctrTitle"/>
          </p:nvPr>
        </p:nvSpPr>
        <p:spPr>
          <a:xfrm>
            <a:off x="2928256" y="2936911"/>
            <a:ext cx="3886200" cy="1143000"/>
          </a:xfrm>
        </p:spPr>
        <p:txBody>
          <a:bodyPr/>
          <a:lstStyle/>
          <a:p>
            <a:r>
              <a:rPr lang="en-US" dirty="0">
                <a:cs typeface="Calibri"/>
              </a:rPr>
              <a:t>Immune Therapies</a:t>
            </a:r>
            <a:endParaRPr lang="en-US" dirty="0"/>
          </a:p>
        </p:txBody>
      </p:sp>
    </p:spTree>
    <p:extLst>
      <p:ext uri="{BB962C8B-B14F-4D97-AF65-F5344CB8AC3E}">
        <p14:creationId xmlns:p14="http://schemas.microsoft.com/office/powerpoint/2010/main" val="3202448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9B0A71CD-CFFC-DBAD-CE4B-9E505DD9C678}"/>
              </a:ext>
            </a:extLst>
          </p:cNvPr>
          <p:cNvSpPr>
            <a:spLocks noGrp="1"/>
          </p:cNvSpPr>
          <p:nvPr>
            <p:ph type="title"/>
          </p:nvPr>
        </p:nvSpPr>
        <p:spPr>
          <a:xfrm>
            <a:off x="2514600" y="137160"/>
            <a:ext cx="7713969" cy="762000"/>
          </a:xfrm>
        </p:spPr>
        <p:txBody>
          <a:bodyPr/>
          <a:lstStyle/>
          <a:p>
            <a:r>
              <a:rPr lang="en-US" dirty="0">
                <a:cs typeface="Calibri"/>
              </a:rPr>
              <a:t>Immunotherapy</a:t>
            </a:r>
            <a:endParaRPr lang="en-US" dirty="0"/>
          </a:p>
        </p:txBody>
      </p:sp>
      <p:sp>
        <p:nvSpPr>
          <p:cNvPr id="23" name="Content Placeholder 2">
            <a:extLst>
              <a:ext uri="{FF2B5EF4-FFF2-40B4-BE49-F238E27FC236}">
                <a16:creationId xmlns:a16="http://schemas.microsoft.com/office/drawing/2014/main" id="{83C436EA-F216-EAA6-59B3-1070289DB5DB}"/>
              </a:ext>
            </a:extLst>
          </p:cNvPr>
          <p:cNvSpPr>
            <a:spLocks noGrp="1"/>
          </p:cNvSpPr>
          <p:nvPr>
            <p:ph sz="half" idx="1"/>
          </p:nvPr>
        </p:nvSpPr>
        <p:spPr>
          <a:xfrm>
            <a:off x="1639397" y="2622097"/>
            <a:ext cx="2433828" cy="1711779"/>
          </a:xfrm>
        </p:spPr>
        <p:txBody>
          <a:bodyPr vert="horz" lIns="0" tIns="0" rIns="91440" bIns="45720" rtlCol="0" anchor="t">
            <a:noAutofit/>
          </a:bodyPr>
          <a:lstStyle/>
          <a:p>
            <a:r>
              <a:rPr lang="en-US" dirty="0">
                <a:cs typeface="Calibri"/>
              </a:rPr>
              <a:t>Checkpoint Inhibitors</a:t>
            </a:r>
          </a:p>
          <a:p>
            <a:r>
              <a:rPr lang="en-US" dirty="0">
                <a:cs typeface="Calibri"/>
              </a:rPr>
              <a:t>Adoptive Cell Therapy</a:t>
            </a:r>
          </a:p>
          <a:p>
            <a:r>
              <a:rPr lang="en-US" dirty="0">
                <a:cs typeface="Calibri"/>
              </a:rPr>
              <a:t>Cytokine Therapy</a:t>
            </a:r>
          </a:p>
          <a:p>
            <a:r>
              <a:rPr lang="en-US" dirty="0">
                <a:cs typeface="Calibri"/>
              </a:rPr>
              <a:t>Vaccine Therapy</a:t>
            </a:r>
          </a:p>
          <a:p>
            <a:r>
              <a:rPr lang="en-US" dirty="0">
                <a:cs typeface="Calibri"/>
              </a:rPr>
              <a:t>Oncolytic Virus Therapy</a:t>
            </a:r>
          </a:p>
        </p:txBody>
      </p:sp>
      <p:pic>
        <p:nvPicPr>
          <p:cNvPr id="5" name="Picture 5" descr="Diagram, bubble chart&#10;&#10;Description automatically generated">
            <a:extLst>
              <a:ext uri="{FF2B5EF4-FFF2-40B4-BE49-F238E27FC236}">
                <a16:creationId xmlns:a16="http://schemas.microsoft.com/office/drawing/2014/main" id="{50041419-3F97-3E57-5E95-B003DDA378F6}"/>
              </a:ext>
            </a:extLst>
          </p:cNvPr>
          <p:cNvPicPr>
            <a:picLocks noGrp="1" noChangeAspect="1"/>
          </p:cNvPicPr>
          <p:nvPr>
            <p:ph sz="half" idx="2"/>
          </p:nvPr>
        </p:nvPicPr>
        <p:blipFill>
          <a:blip r:embed="rId2"/>
          <a:stretch>
            <a:fillRect/>
          </a:stretch>
        </p:blipFill>
        <p:spPr>
          <a:xfrm>
            <a:off x="3976498" y="1669913"/>
            <a:ext cx="6691503" cy="3511371"/>
          </a:xfrm>
          <a:noFill/>
        </p:spPr>
      </p:pic>
      <p:sp>
        <p:nvSpPr>
          <p:cNvPr id="24" name="Text Placeholder 4">
            <a:extLst>
              <a:ext uri="{FF2B5EF4-FFF2-40B4-BE49-F238E27FC236}">
                <a16:creationId xmlns:a16="http://schemas.microsoft.com/office/drawing/2014/main" id="{BB9FBCD7-FA67-8F66-6420-8EBC761C4BAF}"/>
              </a:ext>
            </a:extLst>
          </p:cNvPr>
          <p:cNvSpPr>
            <a:spLocks noGrp="1"/>
          </p:cNvSpPr>
          <p:nvPr>
            <p:ph type="body" sz="quarter" idx="13"/>
          </p:nvPr>
        </p:nvSpPr>
        <p:spPr>
          <a:xfrm>
            <a:off x="2514600" y="914400"/>
            <a:ext cx="6854952" cy="457200"/>
          </a:xfrm>
        </p:spPr>
        <p:txBody>
          <a:bodyPr/>
          <a:lstStyle/>
          <a:p>
            <a:endParaRPr lang="en-US"/>
          </a:p>
        </p:txBody>
      </p:sp>
    </p:spTree>
    <p:extLst>
      <p:ext uri="{BB962C8B-B14F-4D97-AF65-F5344CB8AC3E}">
        <p14:creationId xmlns:p14="http://schemas.microsoft.com/office/powerpoint/2010/main" val="2100364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07531-6591-29BB-7C7A-FB043A2ED6B5}"/>
              </a:ext>
            </a:extLst>
          </p:cNvPr>
          <p:cNvSpPr>
            <a:spLocks noGrp="1"/>
          </p:cNvSpPr>
          <p:nvPr>
            <p:ph type="title"/>
          </p:nvPr>
        </p:nvSpPr>
        <p:spPr>
          <a:xfrm>
            <a:off x="2514600" y="137160"/>
            <a:ext cx="7713969" cy="762000"/>
          </a:xfrm>
        </p:spPr>
        <p:txBody>
          <a:bodyPr anchor="b">
            <a:normAutofit/>
          </a:bodyPr>
          <a:lstStyle/>
          <a:p>
            <a:r>
              <a:rPr lang="en-US"/>
              <a:t>Immune Checkpoint Blockade (ICB)</a:t>
            </a:r>
            <a:endParaRPr lang="en-US" dirty="0"/>
          </a:p>
        </p:txBody>
      </p:sp>
      <p:sp>
        <p:nvSpPr>
          <p:cNvPr id="15" name="Text Placeholder 6">
            <a:extLst>
              <a:ext uri="{FF2B5EF4-FFF2-40B4-BE49-F238E27FC236}">
                <a16:creationId xmlns:a16="http://schemas.microsoft.com/office/drawing/2014/main" id="{B8ECF18E-C327-5509-805F-9BAAF545CBBB}"/>
              </a:ext>
            </a:extLst>
          </p:cNvPr>
          <p:cNvSpPr>
            <a:spLocks noGrp="1"/>
          </p:cNvSpPr>
          <p:nvPr>
            <p:ph type="body" sz="quarter" idx="13"/>
          </p:nvPr>
        </p:nvSpPr>
        <p:spPr>
          <a:xfrm>
            <a:off x="2514600" y="914400"/>
            <a:ext cx="6854952" cy="457200"/>
          </a:xfrm>
        </p:spPr>
        <p:txBody>
          <a:bodyPr vert="horz" lIns="0" tIns="0" rIns="91440" bIns="45720" rtlCol="0" anchor="t">
            <a:noAutofit/>
          </a:bodyPr>
          <a:lstStyle/>
          <a:p>
            <a:r>
              <a:rPr lang="en-US" dirty="0">
                <a:cs typeface="Calibri"/>
              </a:rPr>
              <a:t>Pembrolizumab, Nivolumab, Durvalumab, </a:t>
            </a:r>
            <a:r>
              <a:rPr lang="en-US" dirty="0" err="1">
                <a:cs typeface="Calibri"/>
              </a:rPr>
              <a:t>Dostarlimab</a:t>
            </a:r>
            <a:r>
              <a:rPr lang="en-US" dirty="0">
                <a:cs typeface="Calibri"/>
              </a:rPr>
              <a:t>, Atezolizumab, Avelumab</a:t>
            </a:r>
            <a:endParaRPr lang="en-US" dirty="0"/>
          </a:p>
        </p:txBody>
      </p:sp>
      <p:pic>
        <p:nvPicPr>
          <p:cNvPr id="6" name="Picture 6" descr="Shape&#10;&#10;Description automatically generated">
            <a:extLst>
              <a:ext uri="{FF2B5EF4-FFF2-40B4-BE49-F238E27FC236}">
                <a16:creationId xmlns:a16="http://schemas.microsoft.com/office/drawing/2014/main" id="{FE14AF93-1526-CDBB-66B4-A09FF20BCCFC}"/>
              </a:ext>
            </a:extLst>
          </p:cNvPr>
          <p:cNvPicPr>
            <a:picLocks noChangeAspect="1"/>
          </p:cNvPicPr>
          <p:nvPr/>
        </p:nvPicPr>
        <p:blipFill>
          <a:blip r:embed="rId2"/>
          <a:stretch>
            <a:fillRect/>
          </a:stretch>
        </p:blipFill>
        <p:spPr>
          <a:xfrm>
            <a:off x="1693631" y="1818940"/>
            <a:ext cx="8940294" cy="3009913"/>
          </a:xfrm>
          <a:prstGeom prst="rect">
            <a:avLst/>
          </a:prstGeom>
        </p:spPr>
      </p:pic>
      <p:sp>
        <p:nvSpPr>
          <p:cNvPr id="7" name="TextBox 6">
            <a:extLst>
              <a:ext uri="{FF2B5EF4-FFF2-40B4-BE49-F238E27FC236}">
                <a16:creationId xmlns:a16="http://schemas.microsoft.com/office/drawing/2014/main" id="{745C4E5D-23F0-A898-280F-7B46D20BC118}"/>
              </a:ext>
            </a:extLst>
          </p:cNvPr>
          <p:cNvSpPr txBox="1"/>
          <p:nvPr/>
        </p:nvSpPr>
        <p:spPr>
          <a:xfrm>
            <a:off x="5657851" y="6410326"/>
            <a:ext cx="4964757"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a:solidFill>
                  <a:srgbClr val="54585A"/>
                </a:solidFill>
                <a:latin typeface="Calibri"/>
                <a:ea typeface="Calibri"/>
                <a:cs typeface="Calibri"/>
              </a:rPr>
              <a:t>https://www.ucir.org/therapies/checkpoint-blockade</a:t>
            </a:r>
            <a:endParaRPr lang="en-US" dirty="0">
              <a:solidFill>
                <a:srgbClr val="54585A"/>
              </a:solidFill>
              <a:latin typeface="Calibri"/>
            </a:endParaRPr>
          </a:p>
        </p:txBody>
      </p:sp>
    </p:spTree>
    <p:extLst>
      <p:ext uri="{BB962C8B-B14F-4D97-AF65-F5344CB8AC3E}">
        <p14:creationId xmlns:p14="http://schemas.microsoft.com/office/powerpoint/2010/main" val="278524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07531-6591-29BB-7C7A-FB043A2ED6B5}"/>
              </a:ext>
            </a:extLst>
          </p:cNvPr>
          <p:cNvSpPr>
            <a:spLocks noGrp="1"/>
          </p:cNvSpPr>
          <p:nvPr>
            <p:ph type="title"/>
          </p:nvPr>
        </p:nvSpPr>
        <p:spPr>
          <a:xfrm>
            <a:off x="2514600" y="137160"/>
            <a:ext cx="7713969" cy="762000"/>
          </a:xfrm>
        </p:spPr>
        <p:txBody>
          <a:bodyPr anchor="b">
            <a:normAutofit/>
          </a:bodyPr>
          <a:lstStyle/>
          <a:p>
            <a:r>
              <a:rPr lang="en-US"/>
              <a:t>Immune Checkpoint Blockade (ICB)</a:t>
            </a:r>
            <a:endParaRPr lang="en-US" dirty="0"/>
          </a:p>
        </p:txBody>
      </p:sp>
      <p:sp>
        <p:nvSpPr>
          <p:cNvPr id="15" name="Text Placeholder 6">
            <a:extLst>
              <a:ext uri="{FF2B5EF4-FFF2-40B4-BE49-F238E27FC236}">
                <a16:creationId xmlns:a16="http://schemas.microsoft.com/office/drawing/2014/main" id="{B8ECF18E-C327-5509-805F-9BAAF545CBBB}"/>
              </a:ext>
            </a:extLst>
          </p:cNvPr>
          <p:cNvSpPr>
            <a:spLocks noGrp="1"/>
          </p:cNvSpPr>
          <p:nvPr>
            <p:ph type="body" sz="quarter" idx="13"/>
          </p:nvPr>
        </p:nvSpPr>
        <p:spPr>
          <a:xfrm>
            <a:off x="2514600" y="914400"/>
            <a:ext cx="6854952" cy="457200"/>
          </a:xfrm>
        </p:spPr>
        <p:txBody>
          <a:bodyPr vert="horz" lIns="0" tIns="0" rIns="91440" bIns="45720" rtlCol="0" anchor="t">
            <a:noAutofit/>
          </a:bodyPr>
          <a:lstStyle/>
          <a:p>
            <a:r>
              <a:rPr lang="en-US" dirty="0">
                <a:cs typeface="Calibri"/>
              </a:rPr>
              <a:t>Pembrolizumab, Nivolumab, Durvalumab, </a:t>
            </a:r>
            <a:r>
              <a:rPr lang="en-US" dirty="0" err="1">
                <a:cs typeface="Calibri"/>
              </a:rPr>
              <a:t>Dostarlimab</a:t>
            </a:r>
            <a:r>
              <a:rPr lang="en-US" dirty="0">
                <a:cs typeface="Calibri"/>
              </a:rPr>
              <a:t>, Atezolizumab, Avelumab</a:t>
            </a:r>
            <a:endParaRPr lang="en-US" dirty="0"/>
          </a:p>
        </p:txBody>
      </p:sp>
      <p:sp>
        <p:nvSpPr>
          <p:cNvPr id="7" name="TextBox 6">
            <a:extLst>
              <a:ext uri="{FF2B5EF4-FFF2-40B4-BE49-F238E27FC236}">
                <a16:creationId xmlns:a16="http://schemas.microsoft.com/office/drawing/2014/main" id="{745C4E5D-23F0-A898-280F-7B46D20BC118}"/>
              </a:ext>
            </a:extLst>
          </p:cNvPr>
          <p:cNvSpPr txBox="1"/>
          <p:nvPr/>
        </p:nvSpPr>
        <p:spPr>
          <a:xfrm>
            <a:off x="6814847" y="6534975"/>
            <a:ext cx="4964757"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a:solidFill>
                  <a:srgbClr val="54585A"/>
                </a:solidFill>
                <a:latin typeface="Calibri"/>
                <a:ea typeface="Calibri"/>
                <a:cs typeface="Calibri"/>
              </a:rPr>
              <a:t>https://www.ucir.org/therapies/checkpoint-blockade</a:t>
            </a:r>
            <a:endParaRPr lang="en-US" dirty="0">
              <a:solidFill>
                <a:srgbClr val="54585A"/>
              </a:solidFill>
              <a:latin typeface="Calibri"/>
            </a:endParaRPr>
          </a:p>
        </p:txBody>
      </p:sp>
      <p:pic>
        <p:nvPicPr>
          <p:cNvPr id="3" name="Picture 2">
            <a:extLst>
              <a:ext uri="{FF2B5EF4-FFF2-40B4-BE49-F238E27FC236}">
                <a16:creationId xmlns:a16="http://schemas.microsoft.com/office/drawing/2014/main" id="{E7AE8001-E2D6-212E-8BA2-29252BED4727}"/>
              </a:ext>
            </a:extLst>
          </p:cNvPr>
          <p:cNvPicPr>
            <a:picLocks noChangeAspect="1"/>
          </p:cNvPicPr>
          <p:nvPr/>
        </p:nvPicPr>
        <p:blipFill>
          <a:blip r:embed="rId2"/>
          <a:stretch>
            <a:fillRect/>
          </a:stretch>
        </p:blipFill>
        <p:spPr>
          <a:xfrm>
            <a:off x="2054019" y="1426856"/>
            <a:ext cx="7904853" cy="5108119"/>
          </a:xfrm>
          <a:prstGeom prst="rect">
            <a:avLst/>
          </a:prstGeom>
        </p:spPr>
      </p:pic>
    </p:spTree>
    <p:extLst>
      <p:ext uri="{BB962C8B-B14F-4D97-AF65-F5344CB8AC3E}">
        <p14:creationId xmlns:p14="http://schemas.microsoft.com/office/powerpoint/2010/main" val="111921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title"/>
          </p:nvPr>
        </p:nvSpPr>
        <p:spPr/>
        <p:txBody>
          <a:bodyPr/>
          <a:lstStyle/>
          <a:p>
            <a:r>
              <a:rPr lang="en-US" dirty="0"/>
              <a:t>Biomarkers to Predict Immune Therapy Efficacy</a:t>
            </a:r>
          </a:p>
        </p:txBody>
      </p:sp>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solidFill>
                  <a:schemeClr val="tx1">
                    <a:lumMod val="50000"/>
                  </a:schemeClr>
                </a:solidFill>
              </a:rPr>
              <a:t>Tumor Mutational Burden (TMB)</a:t>
            </a:r>
          </a:p>
          <a:p>
            <a:endParaRPr lang="en-US" b="1" dirty="0">
              <a:solidFill>
                <a:schemeClr val="tx1">
                  <a:lumMod val="50000"/>
                </a:schemeClr>
              </a:solidFill>
            </a:endParaRPr>
          </a:p>
          <a:p>
            <a:r>
              <a:rPr lang="en-US" b="1" dirty="0">
                <a:solidFill>
                  <a:schemeClr val="tx1">
                    <a:lumMod val="50000"/>
                  </a:schemeClr>
                </a:solidFill>
              </a:rPr>
              <a:t>Mismatch Repair Deficiency (MMR) / Microsatellite Instability (MSI)</a:t>
            </a:r>
          </a:p>
          <a:p>
            <a:endParaRPr lang="en-US" b="1" dirty="0">
              <a:solidFill>
                <a:schemeClr val="tx1">
                  <a:lumMod val="50000"/>
                </a:schemeClr>
              </a:solidFill>
            </a:endParaRPr>
          </a:p>
          <a:p>
            <a:r>
              <a:rPr lang="en-US" b="1" dirty="0">
                <a:solidFill>
                  <a:schemeClr val="tx1">
                    <a:lumMod val="50000"/>
                  </a:schemeClr>
                </a:solidFill>
              </a:rPr>
              <a:t>PDL1 Expression</a:t>
            </a:r>
          </a:p>
        </p:txBody>
      </p:sp>
    </p:spTree>
    <p:extLst>
      <p:ext uri="{BB962C8B-B14F-4D97-AF65-F5344CB8AC3E}">
        <p14:creationId xmlns:p14="http://schemas.microsoft.com/office/powerpoint/2010/main" val="2203385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6C9E-DFB6-9B57-E01F-F483D79EE5D8}"/>
              </a:ext>
            </a:extLst>
          </p:cNvPr>
          <p:cNvSpPr>
            <a:spLocks noGrp="1"/>
          </p:cNvSpPr>
          <p:nvPr>
            <p:ph type="title"/>
          </p:nvPr>
        </p:nvSpPr>
        <p:spPr/>
        <p:txBody>
          <a:bodyPr/>
          <a:lstStyle/>
          <a:p>
            <a:r>
              <a:rPr lang="en-US" dirty="0"/>
              <a:t>Biomarkers to Predict Immune Therapy Efficacy</a:t>
            </a:r>
          </a:p>
        </p:txBody>
      </p:sp>
      <p:sp>
        <p:nvSpPr>
          <p:cNvPr id="8" name="Content Placeholder 7">
            <a:extLst>
              <a:ext uri="{FF2B5EF4-FFF2-40B4-BE49-F238E27FC236}">
                <a16:creationId xmlns:a16="http://schemas.microsoft.com/office/drawing/2014/main" id="{5A6B5964-B281-E890-FC6C-F2279687FE6E}"/>
              </a:ext>
            </a:extLst>
          </p:cNvPr>
          <p:cNvSpPr>
            <a:spLocks noGrp="1"/>
          </p:cNvSpPr>
          <p:nvPr>
            <p:ph sz="half" idx="1"/>
          </p:nvPr>
        </p:nvSpPr>
        <p:spPr>
          <a:xfrm>
            <a:off x="1068263" y="1621971"/>
            <a:ext cx="2738312" cy="4093029"/>
          </a:xfrm>
        </p:spPr>
        <p:txBody>
          <a:bodyPr/>
          <a:lstStyle/>
          <a:p>
            <a:r>
              <a:rPr lang="en-US" b="1" dirty="0"/>
              <a:t>Tumor Mutational Burden (TMB)</a:t>
            </a:r>
          </a:p>
          <a:p>
            <a:endParaRPr lang="en-US" b="1" dirty="0"/>
          </a:p>
          <a:p>
            <a:r>
              <a:rPr lang="en-US" b="1" dirty="0">
                <a:solidFill>
                  <a:schemeClr val="bg1">
                    <a:lumMod val="50000"/>
                  </a:schemeClr>
                </a:solidFill>
              </a:rPr>
              <a:t>Mismatch Repair Deficiency (MMR) / Microsatellite Instability (MSI)</a:t>
            </a:r>
          </a:p>
          <a:p>
            <a:endParaRPr lang="en-US" b="1" dirty="0">
              <a:solidFill>
                <a:schemeClr val="bg1">
                  <a:lumMod val="50000"/>
                </a:schemeClr>
              </a:solidFill>
            </a:endParaRPr>
          </a:p>
          <a:p>
            <a:r>
              <a:rPr lang="en-US" b="1" dirty="0">
                <a:solidFill>
                  <a:schemeClr val="bg1">
                    <a:lumMod val="50000"/>
                  </a:schemeClr>
                </a:solidFill>
              </a:rPr>
              <a:t>PDL1 Expression</a:t>
            </a:r>
          </a:p>
        </p:txBody>
      </p:sp>
      <p:pic>
        <p:nvPicPr>
          <p:cNvPr id="14" name="Main graphic">
            <a:extLst>
              <a:ext uri="{FF2B5EF4-FFF2-40B4-BE49-F238E27FC236}">
                <a16:creationId xmlns:a16="http://schemas.microsoft.com/office/drawing/2014/main" id="{E35BA095-814C-C941-1BB9-7D312F3B6F5E}"/>
              </a:ext>
            </a:extLst>
          </p:cNvPr>
          <p:cNvPicPr/>
          <p:nvPr/>
        </p:nvPicPr>
        <p:blipFill>
          <a:blip r:embed="rId2"/>
          <a:stretch/>
        </p:blipFill>
        <p:spPr>
          <a:xfrm>
            <a:off x="5538279" y="1159328"/>
            <a:ext cx="4447440" cy="3809880"/>
          </a:xfrm>
          <a:prstGeom prst="rect">
            <a:avLst/>
          </a:prstGeom>
          <a:ln>
            <a:noFill/>
          </a:ln>
        </p:spPr>
      </p:pic>
      <p:sp>
        <p:nvSpPr>
          <p:cNvPr id="17" name="TextBox 16">
            <a:extLst>
              <a:ext uri="{FF2B5EF4-FFF2-40B4-BE49-F238E27FC236}">
                <a16:creationId xmlns:a16="http://schemas.microsoft.com/office/drawing/2014/main" id="{86E99423-A386-0E6A-4EE2-F522C16E46DB}"/>
              </a:ext>
            </a:extLst>
          </p:cNvPr>
          <p:cNvSpPr txBox="1"/>
          <p:nvPr/>
        </p:nvSpPr>
        <p:spPr>
          <a:xfrm>
            <a:off x="6849653" y="6389777"/>
            <a:ext cx="5179559" cy="2492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nSpc>
                <a:spcPct val="90000"/>
              </a:lnSpc>
              <a:spcBef>
                <a:spcPts val="600"/>
              </a:spcBef>
            </a:pPr>
            <a:r>
              <a:rPr lang="en-US" dirty="0" err="1">
                <a:solidFill>
                  <a:srgbClr val="54585A"/>
                </a:solidFill>
                <a:latin typeface="Calibri"/>
                <a:ea typeface="Calibri"/>
                <a:cs typeface="Calibri"/>
              </a:rPr>
              <a:t>Stenzinger</a:t>
            </a:r>
            <a:r>
              <a:rPr lang="en-US" dirty="0">
                <a:solidFill>
                  <a:srgbClr val="54585A"/>
                </a:solidFill>
                <a:latin typeface="Calibri"/>
                <a:ea typeface="Calibri"/>
                <a:cs typeface="Calibri"/>
              </a:rPr>
              <a:t> et al, Genes Chromosomes and Cancer 2019</a:t>
            </a:r>
            <a:endParaRPr lang="en-US" dirty="0">
              <a:solidFill>
                <a:srgbClr val="54585A"/>
              </a:solidFill>
              <a:latin typeface="Calibri"/>
            </a:endParaRPr>
          </a:p>
        </p:txBody>
      </p:sp>
      <p:sp>
        <p:nvSpPr>
          <p:cNvPr id="18" name="TextBox 17">
            <a:extLst>
              <a:ext uri="{FF2B5EF4-FFF2-40B4-BE49-F238E27FC236}">
                <a16:creationId xmlns:a16="http://schemas.microsoft.com/office/drawing/2014/main" id="{48DF66AE-D469-9F98-6789-8EDDC097C2BF}"/>
              </a:ext>
            </a:extLst>
          </p:cNvPr>
          <p:cNvSpPr txBox="1"/>
          <p:nvPr/>
        </p:nvSpPr>
        <p:spPr>
          <a:xfrm>
            <a:off x="5427727" y="5896617"/>
            <a:ext cx="5244957" cy="493160"/>
          </a:xfrm>
          <a:prstGeom prst="rect">
            <a:avLst/>
          </a:prstGeom>
          <a:noFill/>
        </p:spPr>
        <p:txBody>
          <a:bodyPr wrap="square" lIns="0" tIns="0" rIns="0" bIns="0" rtlCol="0">
            <a:noAutofit/>
          </a:bodyPr>
          <a:lstStyle/>
          <a:p>
            <a:pPr>
              <a:lnSpc>
                <a:spcPct val="90000"/>
              </a:lnSpc>
              <a:spcBef>
                <a:spcPts val="600"/>
              </a:spcBef>
            </a:pPr>
            <a:r>
              <a:rPr lang="en-US" sz="1850" b="1" spc="-50" dirty="0"/>
              <a:t>High TMB = More Likely to Respond to Immune Therapy</a:t>
            </a:r>
          </a:p>
        </p:txBody>
      </p:sp>
    </p:spTree>
    <p:extLst>
      <p:ext uri="{BB962C8B-B14F-4D97-AF65-F5344CB8AC3E}">
        <p14:creationId xmlns:p14="http://schemas.microsoft.com/office/powerpoint/2010/main" val="163405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2782</TotalTime>
  <Words>1897</Words>
  <Application>Microsoft Office PowerPoint</Application>
  <PresentationFormat>Widescreen</PresentationFormat>
  <Paragraphs>307</Paragraphs>
  <Slides>37</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Helvetica</vt:lpstr>
      <vt:lpstr>Symbol</vt:lpstr>
      <vt:lpstr>Wingdings</vt:lpstr>
      <vt:lpstr>Northwestern Medicine Low Brand</vt:lpstr>
      <vt:lpstr>Updates In Treatment for Metastatic and Recurrent Endometrial Cancer</vt:lpstr>
      <vt:lpstr>Endometrial Cancer Statistics</vt:lpstr>
      <vt:lpstr>Treatment for Metastatic/Recurrent Endometrial Cancer</vt:lpstr>
      <vt:lpstr>Immune Therapies</vt:lpstr>
      <vt:lpstr>Immunotherapy</vt:lpstr>
      <vt:lpstr>Immune Checkpoint Blockade (ICB)</vt:lpstr>
      <vt:lpstr>Immune Checkpoint Blockade (ICB)</vt:lpstr>
      <vt:lpstr>Biomarkers to Predict Immune Therapy Efficacy</vt:lpstr>
      <vt:lpstr>Biomarkers to Predict Immune Therapy Efficacy</vt:lpstr>
      <vt:lpstr>Biomarkers to Predict Immune Therapy Efficacy</vt:lpstr>
      <vt:lpstr>Biomarkers to Predict Immune Therapy Efficacy</vt:lpstr>
      <vt:lpstr>Biomarkers to Predict Immune Therapy Efficacy</vt:lpstr>
      <vt:lpstr>Biomarkers to Predict Immune Therapy Efficacy</vt:lpstr>
      <vt:lpstr>Biomarkers to Predict Immune Therapy Efficacy</vt:lpstr>
      <vt:lpstr>Biomarkers to Predict Immune Therapy Efficacy</vt:lpstr>
      <vt:lpstr>PowerPoint Presentation</vt:lpstr>
      <vt:lpstr>PowerPoint Presentation</vt:lpstr>
      <vt:lpstr>Relationship of PDL1, TMB, and MSI</vt:lpstr>
      <vt:lpstr>Immune Therapy to Treat Endometrial Cancer</vt:lpstr>
      <vt:lpstr>Pembrolizumab in Recurrent *Previously Treated* Endometrial Cancer</vt:lpstr>
      <vt:lpstr>Pembrolizumab in Recurrent *Previously Treated* Endometrial Cancer</vt:lpstr>
      <vt:lpstr>Dostarlimab in Recurrent *Previously Treated* Endometrial Cancer</vt:lpstr>
      <vt:lpstr>Pembrolizumab in Recurrent *Previously Treated* Endometrial Cancer</vt:lpstr>
      <vt:lpstr>What About Patients Who Lack The Biomarkers?</vt:lpstr>
      <vt:lpstr>KEYNOTE 775</vt:lpstr>
      <vt:lpstr>Treatment for Metastatic/Recurrent Endometrial Cancer</vt:lpstr>
      <vt:lpstr>Treatment for Metastatic/Recurrent Endometrial Cancer</vt:lpstr>
      <vt:lpstr>PowerPoint Presentation</vt:lpstr>
      <vt:lpstr>GY-018</vt:lpstr>
      <vt:lpstr>GY-018</vt:lpstr>
      <vt:lpstr>PowerPoint Presentation</vt:lpstr>
      <vt:lpstr>RUBY Trial</vt:lpstr>
      <vt:lpstr>RUBY</vt:lpstr>
      <vt:lpstr>Treatment for Metastatic/Recurrent Endometrial Cancer</vt:lpstr>
      <vt:lpstr>Treatment for Metastatic/Recurrent Endometrial Cancer</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Raanan Alter</dc:creator>
  <cp:lastModifiedBy>Belarmino, Dara Alynna</cp:lastModifiedBy>
  <cp:revision>2</cp:revision>
  <dcterms:created xsi:type="dcterms:W3CDTF">2023-09-26T07:25:54Z</dcterms:created>
  <dcterms:modified xsi:type="dcterms:W3CDTF">2023-09-28T14:34:44Z</dcterms:modified>
</cp:coreProperties>
</file>