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62" r:id="rId2"/>
  </p:sldMasterIdLst>
  <p:notesMasterIdLst>
    <p:notesMasterId r:id="rId70"/>
  </p:notesMasterIdLst>
  <p:handoutMasterIdLst>
    <p:handoutMasterId r:id="rId71"/>
  </p:handoutMasterIdLst>
  <p:sldIdLst>
    <p:sldId id="256" r:id="rId3"/>
    <p:sldId id="310" r:id="rId4"/>
    <p:sldId id="311" r:id="rId5"/>
    <p:sldId id="363" r:id="rId6"/>
    <p:sldId id="360" r:id="rId7"/>
    <p:sldId id="312" r:id="rId8"/>
    <p:sldId id="361" r:id="rId9"/>
    <p:sldId id="358" r:id="rId10"/>
    <p:sldId id="359" r:id="rId11"/>
    <p:sldId id="365" r:id="rId12"/>
    <p:sldId id="364" r:id="rId13"/>
    <p:sldId id="366" r:id="rId14"/>
    <p:sldId id="367" r:id="rId15"/>
    <p:sldId id="316" r:id="rId16"/>
    <p:sldId id="319" r:id="rId17"/>
    <p:sldId id="362" r:id="rId18"/>
    <p:sldId id="313" r:id="rId19"/>
    <p:sldId id="317" r:id="rId20"/>
    <p:sldId id="355" r:id="rId21"/>
    <p:sldId id="356" r:id="rId22"/>
    <p:sldId id="368" r:id="rId23"/>
    <p:sldId id="370" r:id="rId24"/>
    <p:sldId id="371" r:id="rId25"/>
    <p:sldId id="372" r:id="rId26"/>
    <p:sldId id="369" r:id="rId27"/>
    <p:sldId id="373" r:id="rId28"/>
    <p:sldId id="375" r:id="rId29"/>
    <p:sldId id="376" r:id="rId30"/>
    <p:sldId id="374" r:id="rId31"/>
    <p:sldId id="377" r:id="rId32"/>
    <p:sldId id="378" r:id="rId33"/>
    <p:sldId id="379" r:id="rId34"/>
    <p:sldId id="321" r:id="rId35"/>
    <p:sldId id="257" r:id="rId36"/>
    <p:sldId id="380" r:id="rId37"/>
    <p:sldId id="381" r:id="rId38"/>
    <p:sldId id="394" r:id="rId39"/>
    <p:sldId id="395" r:id="rId40"/>
    <p:sldId id="396" r:id="rId41"/>
    <p:sldId id="397" r:id="rId42"/>
    <p:sldId id="398" r:id="rId43"/>
    <p:sldId id="399" r:id="rId44"/>
    <p:sldId id="383" r:id="rId45"/>
    <p:sldId id="386" r:id="rId46"/>
    <p:sldId id="387" r:id="rId47"/>
    <p:sldId id="390" r:id="rId48"/>
    <p:sldId id="392" r:id="rId49"/>
    <p:sldId id="400" r:id="rId50"/>
    <p:sldId id="401" r:id="rId51"/>
    <p:sldId id="402" r:id="rId52"/>
    <p:sldId id="403" r:id="rId53"/>
    <p:sldId id="406" r:id="rId54"/>
    <p:sldId id="407" r:id="rId55"/>
    <p:sldId id="405" r:id="rId56"/>
    <p:sldId id="408" r:id="rId57"/>
    <p:sldId id="411" r:id="rId58"/>
    <p:sldId id="429" r:id="rId59"/>
    <p:sldId id="430" r:id="rId60"/>
    <p:sldId id="432" r:id="rId61"/>
    <p:sldId id="433" r:id="rId62"/>
    <p:sldId id="424" r:id="rId63"/>
    <p:sldId id="431" r:id="rId64"/>
    <p:sldId id="434" r:id="rId65"/>
    <p:sldId id="412" r:id="rId66"/>
    <p:sldId id="426" r:id="rId67"/>
    <p:sldId id="427" r:id="rId68"/>
    <p:sldId id="435"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Temkin" initials="ST" lastIdx="4" clrIdx="0">
    <p:extLst>
      <p:ext uri="{19B8F6BF-5375-455C-9EA6-DF929625EA0E}">
        <p15:presenceInfo xmlns:p15="http://schemas.microsoft.com/office/powerpoint/2012/main" userId="6e4eaafced903e2d" providerId="Windows Live"/>
      </p:ext>
    </p:extLst>
  </p:cmAuthor>
  <p:cmAuthor id="2" name="Edward Tanner" initials="ET" lastIdx="1" clrIdx="1">
    <p:extLst>
      <p:ext uri="{19B8F6BF-5375-455C-9EA6-DF929625EA0E}">
        <p15:presenceInfo xmlns:p15="http://schemas.microsoft.com/office/powerpoint/2012/main" userId="S-1-5-21-1214440339-484763869-725345543-3921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78912" autoAdjust="0"/>
  </p:normalViewPr>
  <p:slideViewPr>
    <p:cSldViewPr snapToGrid="0" snapToObjects="1">
      <p:cViewPr varScale="1">
        <p:scale>
          <a:sx n="87" d="100"/>
          <a:sy n="87" d="100"/>
        </p:scale>
        <p:origin x="276" y="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6D1952-4C8C-594A-8D47-CC3EBD31CD69}" type="datetimeFigureOut">
              <a:rPr lang="en-US" smtClean="0"/>
              <a:t>12/1/2021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32E9FD-FA40-FC48-8917-175ED0BCC748}" type="slidenum">
              <a:rPr lang="en-US" smtClean="0"/>
              <a:t>‹#›</a:t>
            </a:fld>
            <a:endParaRPr lang="en-US"/>
          </a:p>
        </p:txBody>
      </p:sp>
    </p:spTree>
    <p:extLst>
      <p:ext uri="{BB962C8B-B14F-4D97-AF65-F5344CB8AC3E}">
        <p14:creationId xmlns:p14="http://schemas.microsoft.com/office/powerpoint/2010/main" val="41872048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E82BA9-193E-D440-8A2C-9653656F2AE3}" type="datetimeFigureOut">
              <a:rPr lang="en-US" smtClean="0"/>
              <a:t>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63C63D-0C1A-0E4C-A0BD-8D65A9542426}" type="slidenum">
              <a:rPr lang="en-US" smtClean="0"/>
              <a:t>‹#›</a:t>
            </a:fld>
            <a:endParaRPr lang="en-US"/>
          </a:p>
        </p:txBody>
      </p:sp>
    </p:spTree>
    <p:extLst>
      <p:ext uri="{BB962C8B-B14F-4D97-AF65-F5344CB8AC3E}">
        <p14:creationId xmlns:p14="http://schemas.microsoft.com/office/powerpoint/2010/main" val="42107056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3C63D-0C1A-0E4C-A0BD-8D65A9542426}" type="slidenum">
              <a:rPr lang="en-US" smtClean="0"/>
              <a:t>7</a:t>
            </a:fld>
            <a:endParaRPr lang="en-US"/>
          </a:p>
        </p:txBody>
      </p:sp>
    </p:spTree>
    <p:extLst>
      <p:ext uri="{BB962C8B-B14F-4D97-AF65-F5344CB8AC3E}">
        <p14:creationId xmlns:p14="http://schemas.microsoft.com/office/powerpoint/2010/main" val="133443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Rubraca has increased skin toxicities- avoid sun exposures to avoid getting a dry erythematous rash on extremities and trunk. </a:t>
            </a:r>
          </a:p>
          <a:p>
            <a:endParaRPr lang="en-US" dirty="0"/>
          </a:p>
          <a:p>
            <a:endParaRPr lang="en-US" dirty="0"/>
          </a:p>
          <a:p>
            <a:endParaRPr lang="en-US" dirty="0"/>
          </a:p>
          <a:p>
            <a:endParaRPr lang="en-US" dirty="0"/>
          </a:p>
          <a:p>
            <a:endParaRPr lang="en-US" dirty="0"/>
          </a:p>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23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58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miss a dose or vomit a dose you should take your pills at your next scheduled time, do not make up the dose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2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miss a dose or vomit a dose you should take your pills at your next scheduled time, do not make up the dose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97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97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75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409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57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850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143000" y="708025"/>
            <a:ext cx="4572000" cy="3429000"/>
          </a:xfrm>
          <a:ln/>
        </p:spPr>
      </p:sp>
      <p:sp>
        <p:nvSpPr>
          <p:cNvPr id="11264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Jonathan Ledermann presented results of maintenance olaparib therapy in women who had had at least a PR following platinum based chemotherapy for plat sensistive disease</a:t>
            </a:r>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F427886-C8DD-4612-9DBC-17BDEFB9207F}" type="slidenum">
              <a:rPr lang="en-US" altLang="en-US" smtClean="0">
                <a:cs typeface="Arial" pitchFamily="34" charset="0"/>
              </a:rPr>
              <a:pPr eaLnBrk="1" hangingPunct="1">
                <a:spcBef>
                  <a:spcPct val="0"/>
                </a:spcBef>
              </a:pPr>
              <a:t>13</a:t>
            </a:fld>
            <a:endParaRPr lang="en-US" altLang="en-US">
              <a:cs typeface="Arial" pitchFamily="34" charset="0"/>
            </a:endParaRPr>
          </a:p>
        </p:txBody>
      </p:sp>
    </p:spTree>
    <p:extLst>
      <p:ext uri="{BB962C8B-B14F-4D97-AF65-F5344CB8AC3E}">
        <p14:creationId xmlns:p14="http://schemas.microsoft.com/office/powerpoint/2010/main" val="83848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143000" y="708025"/>
            <a:ext cx="4572000" cy="3429000"/>
          </a:xfrm>
          <a:ln/>
        </p:spPr>
      </p:sp>
      <p:sp>
        <p:nvSpPr>
          <p:cNvPr id="11264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Jonathan Ledermann presented results of maintenance </a:t>
            </a:r>
            <a:r>
              <a:rPr lang="en-US" altLang="en-US" dirty="0" err="1">
                <a:latin typeface="Arial" pitchFamily="34" charset="0"/>
                <a:ea typeface="ＭＳ Ｐゴシック" pitchFamily="34" charset="-128"/>
              </a:rPr>
              <a:t>olaparib</a:t>
            </a:r>
            <a:r>
              <a:rPr lang="en-US" altLang="en-US" dirty="0">
                <a:latin typeface="Arial" pitchFamily="34" charset="0"/>
                <a:ea typeface="ＭＳ Ｐゴシック" pitchFamily="34" charset="-128"/>
              </a:rPr>
              <a:t> therapy in women who had had at least a PR following platinum based chemotherapy for plat </a:t>
            </a:r>
            <a:r>
              <a:rPr lang="en-US" altLang="en-US" dirty="0" err="1">
                <a:latin typeface="Arial" pitchFamily="34" charset="0"/>
                <a:ea typeface="ＭＳ Ｐゴシック" pitchFamily="34" charset="-128"/>
              </a:rPr>
              <a:t>sensistive</a:t>
            </a:r>
            <a:r>
              <a:rPr lang="en-US" altLang="en-US" dirty="0">
                <a:latin typeface="Arial" pitchFamily="34" charset="0"/>
                <a:ea typeface="ＭＳ Ｐゴシック" pitchFamily="34" charset="-128"/>
              </a:rPr>
              <a:t> disease</a:t>
            </a:r>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F427886-C8DD-4612-9DBC-17BDEFB9207F}" type="slidenum">
              <a:rPr lang="en-US" altLang="en-US" smtClean="0">
                <a:cs typeface="Arial" pitchFamily="34" charset="0"/>
              </a:rPr>
              <a:pPr eaLnBrk="1" hangingPunct="1">
                <a:spcBef>
                  <a:spcPct val="0"/>
                </a:spcBef>
              </a:pPr>
              <a:t>16</a:t>
            </a:fld>
            <a:endParaRPr lang="en-US" altLang="en-US">
              <a:cs typeface="Arial" pitchFamily="34" charset="0"/>
            </a:endParaRPr>
          </a:p>
        </p:txBody>
      </p:sp>
    </p:spTree>
    <p:extLst>
      <p:ext uri="{BB962C8B-B14F-4D97-AF65-F5344CB8AC3E}">
        <p14:creationId xmlns:p14="http://schemas.microsoft.com/office/powerpoint/2010/main" val="278989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16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Deleterious mutations- genetic alteration that increases an individuals susceptibility or predisposition to a certain disease or disorder</a:t>
            </a:r>
          </a:p>
          <a:p>
            <a:endParaRPr lang="en-US" dirty="0"/>
          </a:p>
          <a:p>
            <a:r>
              <a:rPr lang="en-US" dirty="0"/>
              <a:t>Somatic mutation- an alteration in DNA that occurs after conception, somatic mutations can occur in any of the cells of the body except germ cells</a:t>
            </a:r>
          </a:p>
          <a:p>
            <a:endParaRPr lang="en-US" dirty="0"/>
          </a:p>
          <a:p>
            <a:r>
              <a:rPr lang="en-US" dirty="0"/>
              <a:t>Germline mutations- a gene alteration in a bodies reproductive cell that becomes incorporated in every cell in the body ( passed down from parents).  </a:t>
            </a:r>
          </a:p>
          <a:p>
            <a:endParaRPr lang="en-US" dirty="0">
              <a:cs typeface="Calibri"/>
            </a:endParaRPr>
          </a:p>
          <a:p>
            <a:r>
              <a:rPr lang="en-US" dirty="0">
                <a:cs typeface="Calibri"/>
              </a:rPr>
              <a:t>Cost of Lynparza per month:  $14, 282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87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Niraparib is the cheapest of the parp inhibitors costing a mere $5650 per month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6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If you miss a dose or vomit a dose you should take your pills at your next scheduled time, do not make up the dose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41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side effects of from combined trials</a:t>
            </a:r>
          </a:p>
          <a:p>
            <a:endParaRPr lang="en-US" dirty="0"/>
          </a:p>
          <a:p>
            <a:r>
              <a:rPr lang="en-US" dirty="0"/>
              <a:t>For all 3 parp inhibitors mentioned nausea/vomiting/fatigue are the 3 biggest reported side effects </a:t>
            </a:r>
          </a:p>
          <a:p>
            <a:endParaRPr lang="en-US" dirty="0"/>
          </a:p>
          <a:p>
            <a:r>
              <a:rPr lang="en-US" dirty="0"/>
              <a:t>Pneumonitis and MDS continue to be rare side effects with &lt; 3% of patients reporting any incidence</a:t>
            </a:r>
          </a:p>
          <a:p>
            <a:endParaRPr lang="en-US" dirty="0"/>
          </a:p>
          <a:p>
            <a:r>
              <a:rPr lang="en-US" dirty="0"/>
              <a:t>If you develop a dry persistent cough and shortness of breath report immediately as this is an early sign of pneumonitis</a:t>
            </a:r>
          </a:p>
          <a:p>
            <a:endParaRPr lang="en-US" dirty="0"/>
          </a:p>
          <a:p>
            <a:r>
              <a:rPr lang="en-US" dirty="0"/>
              <a:t>If you develop easy bruising/pinpoint red dots under the skin,  worsening severe fatigue, worsening weakness, unusual paleness, please report those symptoms as well as they are an early sign of MDS</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18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9563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parator Pa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0" y="2056080"/>
            <a:ext cx="9144000" cy="2738880"/>
          </a:xfrm>
        </p:spPr>
        <p:txBody>
          <a:bodyPr/>
          <a:lstStyle>
            <a:lvl1pPr algn="ctr">
              <a:defRPr>
                <a:solidFill>
                  <a:schemeClr val="bg1"/>
                </a:solidFill>
                <a:latin typeface="Arial"/>
              </a:defRPr>
            </a:lvl1pPr>
          </a:lstStyle>
          <a:p>
            <a:r>
              <a:rPr lang="en-US" dirty="0"/>
              <a:t>Separator</a:t>
            </a:r>
          </a:p>
        </p:txBody>
      </p:sp>
    </p:spTree>
    <p:extLst>
      <p:ext uri="{BB962C8B-B14F-4D97-AF65-F5344CB8AC3E}">
        <p14:creationId xmlns:p14="http://schemas.microsoft.com/office/powerpoint/2010/main" val="61177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B362BA78-8688-C546-A03A-2A39F84C0B58}" type="datetime1">
              <a:rPr lang="en-US" smtClean="0"/>
              <a:pPr/>
              <a:t>12/1/2021</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77027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defRPr>
            </a:lvl1pPr>
          </a:lstStyle>
          <a:p>
            <a:fld id="{EF5B9135-15EF-DE46-84CC-16626B0FAF7F}" type="datetime1">
              <a:rPr lang="en-US" smtClean="0"/>
              <a:pPr/>
              <a:t>12/1/2021</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TextBox 6"/>
          <p:cNvSpPr txBox="1"/>
          <p:nvPr userDrawn="1"/>
        </p:nvSpPr>
        <p:spPr>
          <a:xfrm>
            <a:off x="3136197" y="-406080"/>
            <a:ext cx="184666" cy="369332"/>
          </a:xfrm>
          <a:prstGeom prst="rect">
            <a:avLst/>
          </a:prstGeom>
          <a:noFill/>
        </p:spPr>
        <p:txBody>
          <a:bodyPr wrap="none" rtlCol="0">
            <a:spAutoFit/>
          </a:bodyPr>
          <a:lstStyle/>
          <a:p>
            <a:endParaRPr lang="en-US" dirty="0"/>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785029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77ADD-011F-3541-9724-9C7FC92455D5}" type="datetime1">
              <a:rPr lang="en-US" smtClean="0"/>
              <a:t>12/1/2021</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34923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13"/>
            <a:ext cx="8382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04800" y="2974989"/>
            <a:ext cx="8382000" cy="1292225"/>
          </a:xfrm>
        </p:spPr>
        <p:txBody>
          <a:bodyPr/>
          <a:lstStyle>
            <a:lvl1pPr marL="0" indent="0" algn="l">
              <a:buNone/>
              <a:defRPr>
                <a:solidFill>
                  <a:schemeClr val="bg1"/>
                </a:solidFill>
              </a:defRPr>
            </a:lvl1pPr>
            <a:lvl2pPr marL="457094" indent="0" algn="ctr">
              <a:buNone/>
              <a:defRPr>
                <a:solidFill>
                  <a:schemeClr val="tx1">
                    <a:tint val="75000"/>
                  </a:schemeClr>
                </a:solidFill>
              </a:defRPr>
            </a:lvl2pPr>
            <a:lvl3pPr marL="914198" indent="0" algn="ctr">
              <a:buNone/>
              <a:defRPr>
                <a:solidFill>
                  <a:schemeClr val="tx1">
                    <a:tint val="75000"/>
                  </a:schemeClr>
                </a:solidFill>
              </a:defRPr>
            </a:lvl3pPr>
            <a:lvl4pPr marL="1371294" indent="0" algn="ctr">
              <a:buNone/>
              <a:defRPr>
                <a:solidFill>
                  <a:schemeClr val="tx1">
                    <a:tint val="75000"/>
                  </a:schemeClr>
                </a:solidFill>
              </a:defRPr>
            </a:lvl4pPr>
            <a:lvl5pPr marL="1828394" indent="0" algn="ctr">
              <a:buNone/>
              <a:defRPr>
                <a:solidFill>
                  <a:schemeClr val="tx1">
                    <a:tint val="75000"/>
                  </a:schemeClr>
                </a:solidFill>
              </a:defRPr>
            </a:lvl5pPr>
            <a:lvl6pPr marL="2285487" indent="0" algn="ctr">
              <a:buNone/>
              <a:defRPr>
                <a:solidFill>
                  <a:schemeClr val="tx1">
                    <a:tint val="75000"/>
                  </a:schemeClr>
                </a:solidFill>
              </a:defRPr>
            </a:lvl6pPr>
            <a:lvl7pPr marL="2742581"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467601" y="6417773"/>
            <a:ext cx="819386" cy="365125"/>
          </a:xfrm>
        </p:spPr>
        <p:txBody>
          <a:bodyPr/>
          <a:lstStyle>
            <a:lvl1pPr>
              <a:defRPr>
                <a:solidFill>
                  <a:schemeClr val="accent2">
                    <a:lumMod val="40000"/>
                    <a:lumOff val="60000"/>
                  </a:schemeClr>
                </a:solidFill>
              </a:defRPr>
            </a:lvl1pPr>
          </a:lstStyle>
          <a:p>
            <a:pPr>
              <a:defRPr/>
            </a:pPr>
            <a:fld id="{352FC941-5FE0-1347-A754-B51BFE29A1DF}" type="datetime1">
              <a:rPr lang="en-US" smtClean="0">
                <a:solidFill>
                  <a:srgbClr val="8DC63F">
                    <a:lumMod val="40000"/>
                    <a:lumOff val="60000"/>
                  </a:srgbClr>
                </a:solidFill>
              </a:rPr>
              <a:pPr>
                <a:defRPr/>
              </a:pPr>
              <a:t>12/1/2021</a:t>
            </a:fld>
            <a:endParaRPr lang="en-US" dirty="0">
              <a:solidFill>
                <a:srgbClr val="8DC63F">
                  <a:lumMod val="40000"/>
                  <a:lumOff val="60000"/>
                </a:srgbClr>
              </a:solidFill>
            </a:endParaRPr>
          </a:p>
        </p:txBody>
      </p:sp>
      <p:sp>
        <p:nvSpPr>
          <p:cNvPr id="5" name="Footer Placeholder 4"/>
          <p:cNvSpPr>
            <a:spLocks noGrp="1"/>
          </p:cNvSpPr>
          <p:nvPr>
            <p:ph type="ftr" sz="quarter" idx="11"/>
          </p:nvPr>
        </p:nvSpPr>
        <p:spPr>
          <a:xfrm>
            <a:off x="4495809" y="6413349"/>
            <a:ext cx="2895599" cy="365125"/>
          </a:xfrm>
        </p:spPr>
        <p:txBody>
          <a:bodyPr/>
          <a:lstStyle>
            <a:lvl1pPr algn="l">
              <a:defRPr>
                <a:solidFill>
                  <a:schemeClr val="accent2">
                    <a:lumMod val="40000"/>
                    <a:lumOff val="60000"/>
                  </a:schemeClr>
                </a:solidFill>
              </a:defRPr>
            </a:lvl1pPr>
          </a:lstStyle>
          <a:p>
            <a:pPr>
              <a:defRPr/>
            </a:pPr>
            <a:r>
              <a:rPr lang="en-US">
                <a:solidFill>
                  <a:srgbClr val="8DC63F">
                    <a:lumMod val="40000"/>
                    <a:lumOff val="60000"/>
                  </a:srgbClr>
                </a:solidFill>
              </a:rPr>
              <a:t>Presented by:</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a:xfrm>
            <a:off x="8305800" y="6417773"/>
            <a:ext cx="381000" cy="365125"/>
          </a:xfrm>
        </p:spPr>
        <p:txBody>
          <a:bodyPr/>
          <a:lstStyle>
            <a:lvl1pPr>
              <a:defRPr>
                <a:solidFill>
                  <a:schemeClr val="accent2">
                    <a:lumMod val="40000"/>
                    <a:lumOff val="60000"/>
                  </a:schemeClr>
                </a:solidFill>
              </a:defRPr>
            </a:lvl1pPr>
          </a:lstStyle>
          <a:p>
            <a:pPr>
              <a:defRPr/>
            </a:pPr>
            <a:fld id="{DC139483-DDFA-6D4E-B2C9-05E02104EC66}" type="slidenum">
              <a:rPr lang="en-US" smtClean="0">
                <a:solidFill>
                  <a:srgbClr val="8DC63F">
                    <a:lumMod val="40000"/>
                    <a:lumOff val="60000"/>
                  </a:srgbClr>
                </a:solidFill>
              </a:rPr>
              <a:pPr>
                <a:defRPr/>
              </a:pPr>
              <a:t>‹#›</a:t>
            </a:fld>
            <a:endParaRPr lang="en-US" dirty="0">
              <a:solidFill>
                <a:srgbClr val="8DC63F">
                  <a:lumMod val="40000"/>
                  <a:lumOff val="60000"/>
                </a:srgbClr>
              </a:solidFill>
            </a:endParaRPr>
          </a:p>
        </p:txBody>
      </p:sp>
      <p:sp>
        <p:nvSpPr>
          <p:cNvPr id="8" name="Text Placeholder 7"/>
          <p:cNvSpPr>
            <a:spLocks noGrp="1"/>
          </p:cNvSpPr>
          <p:nvPr>
            <p:ph type="body" sz="quarter" idx="13" hasCustomPrompt="1"/>
          </p:nvPr>
        </p:nvSpPr>
        <p:spPr>
          <a:xfrm>
            <a:off x="304800" y="4476752"/>
            <a:ext cx="74676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4222312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2243956"/>
            <a:ext cx="6722378" cy="1520204"/>
          </a:xfrm>
        </p:spPr>
        <p:txBody>
          <a:bodyPr rIns="0" bIns="0" anchor="b" anchorCtr="0"/>
          <a:lstStyle>
            <a:lvl1pPr>
              <a:lnSpc>
                <a:spcPct val="90000"/>
              </a:lnSpc>
              <a:defRPr sz="4000" b="0">
                <a:solidFill>
                  <a:srgbClr val="61468B"/>
                </a:solidFill>
              </a:defRPr>
            </a:lvl1pPr>
          </a:lstStyle>
          <a:p>
            <a:r>
              <a:rPr lang="en-US" dirty="0"/>
              <a:t>Document Title</a:t>
            </a:r>
          </a:p>
        </p:txBody>
      </p:sp>
      <p:sp>
        <p:nvSpPr>
          <p:cNvPr id="3" name="Subtitle 2"/>
          <p:cNvSpPr>
            <a:spLocks noGrp="1"/>
          </p:cNvSpPr>
          <p:nvPr>
            <p:ph type="subTitle" idx="1" hasCustomPrompt="1"/>
          </p:nvPr>
        </p:nvSpPr>
        <p:spPr>
          <a:xfrm>
            <a:off x="1964422" y="3821621"/>
            <a:ext cx="6400800" cy="685800"/>
          </a:xfrm>
        </p:spPr>
        <p:txBody>
          <a:bodyPr/>
          <a:lstStyle>
            <a:lvl1pPr marL="0" indent="0" algn="l">
              <a:lnSpc>
                <a:spcPct val="9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1964422" y="6525841"/>
            <a:ext cx="857339" cy="16827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23C80F-5998-4C5A-8426-1B9517C724DD}" type="datetimeFigureOut">
              <a:rPr kumimoji="0" lang="en-US" sz="800" b="0" i="0" u="none" strike="noStrike" kern="1200" cap="none" spc="0" normalizeH="0" baseline="0" noProof="0" smtClean="0">
                <a:ln>
                  <a:noFill/>
                </a:ln>
                <a:solidFill>
                  <a:srgbClr val="54585A"/>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12/1/2021</a:t>
            </a:fld>
            <a:endParaRPr kumimoji="0" lang="en-US" sz="800" b="0" i="0" u="none" strike="noStrike" kern="1200" cap="none" spc="0" normalizeH="0" baseline="0" noProof="0" dirty="0">
              <a:ln>
                <a:noFill/>
              </a:ln>
              <a:solidFill>
                <a:srgbClr val="54585A"/>
              </a:solidFill>
              <a:effectLst/>
              <a:uLnTx/>
              <a:uFillTx/>
              <a:latin typeface="Calibri"/>
              <a:ea typeface="+mn-ea"/>
              <a:cs typeface="+mn-cs"/>
            </a:endParaRPr>
          </a:p>
        </p:txBody>
      </p:sp>
      <p:pic>
        <p:nvPicPr>
          <p:cNvPr id="5" name="Picture 4"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00" y="905165"/>
            <a:ext cx="2514600" cy="469315"/>
          </a:xfrm>
          <a:prstGeom prst="rect">
            <a:avLst/>
          </a:prstGeom>
        </p:spPr>
      </p:pic>
      <p:pic>
        <p:nvPicPr>
          <p:cNvPr id="7" name="Picture 6"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863600"/>
            <a:ext cx="2247900" cy="2717800"/>
          </a:xfrm>
          <a:prstGeom prst="rect">
            <a:avLst/>
          </a:prstGeom>
        </p:spPr>
      </p:pic>
    </p:spTree>
    <p:extLst>
      <p:ext uri="{BB962C8B-B14F-4D97-AF65-F5344CB8AC3E}">
        <p14:creationId xmlns:p14="http://schemas.microsoft.com/office/powerpoint/2010/main" val="187632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23C80F-5998-4C5A-8426-1B9517C724DD}" type="datetimeFigureOut">
              <a:rPr kumimoji="0" lang="en-US" sz="800" b="0" i="0" u="none" strike="noStrike" kern="1200" cap="none" spc="0" normalizeH="0" baseline="0" noProof="0" smtClean="0">
                <a:ln>
                  <a:noFill/>
                </a:ln>
                <a:solidFill>
                  <a:srgbClr val="54585A"/>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12/1/2021</a:t>
            </a:fld>
            <a:endParaRPr kumimoji="0" lang="en-US" sz="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4585A"/>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7" name="TextBox 6"/>
          <p:cNvSpPr txBox="1"/>
          <p:nvPr userDrawn="1"/>
        </p:nvSpPr>
        <p:spPr>
          <a:xfrm>
            <a:off x="1905000" y="6465455"/>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US" sz="1850" b="0" i="0" u="none" strike="noStrike" kern="1200" cap="none" spc="-50" normalizeH="0" baseline="0" noProof="0" dirty="0">
              <a:ln>
                <a:noFill/>
              </a:ln>
              <a:solidFill>
                <a:srgbClr val="54585A"/>
              </a:solidFill>
              <a:effectLst/>
              <a:uLnTx/>
              <a:uFillTx/>
              <a:latin typeface="Calibri"/>
              <a:ea typeface="+mn-ea"/>
              <a:cs typeface="+mn-cs"/>
            </a:endParaRPr>
          </a:p>
        </p:txBody>
      </p:sp>
    </p:spTree>
    <p:extLst>
      <p:ext uri="{BB962C8B-B14F-4D97-AF65-F5344CB8AC3E}">
        <p14:creationId xmlns:p14="http://schemas.microsoft.com/office/powerpoint/2010/main" val="149205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990599" y="2542593"/>
            <a:ext cx="7713969" cy="762000"/>
          </a:xfrm>
        </p:spPr>
        <p:txBody>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23C80F-5998-4C5A-8426-1B9517C724DD}" type="datetimeFigureOut">
              <a:rPr kumimoji="0" lang="en-US" sz="800" b="0" i="0" u="none" strike="noStrike" kern="1200" cap="none" spc="0" normalizeH="0" baseline="0" noProof="0" smtClean="0">
                <a:ln>
                  <a:noFill/>
                </a:ln>
                <a:solidFill>
                  <a:srgbClr val="54585A"/>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12/1/2021</a:t>
            </a:fld>
            <a:endParaRPr kumimoji="0" lang="en-US" sz="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4585A"/>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10"/>
          <p:cNvSpPr>
            <a:spLocks noGrp="1"/>
          </p:cNvSpPr>
          <p:nvPr>
            <p:ph type="body" sz="quarter" idx="13" hasCustomPrompt="1"/>
          </p:nvPr>
        </p:nvSpPr>
        <p:spPr>
          <a:xfrm>
            <a:off x="990600" y="3429000"/>
            <a:ext cx="6858000" cy="457200"/>
          </a:xfrm>
        </p:spPr>
        <p:txBody>
          <a:bodyPr/>
          <a:lstStyle>
            <a:lvl1pPr marL="0" indent="0">
              <a:lnSpc>
                <a:spcPct val="85000"/>
              </a:lnSpc>
              <a:spcBef>
                <a:spcPts val="0"/>
              </a:spcBef>
              <a:buNone/>
              <a:defRPr sz="2000" spc="-80" baseline="0">
                <a:solidFill>
                  <a:srgbClr val="54585A"/>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 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227351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D3421027-4EC0-9C48-8CFB-B8A3104CB056}" type="datetime1">
              <a:rPr lang="en-US" smtClean="0"/>
              <a:pPr/>
              <a:t>12/1/2021</a:t>
            </a:fld>
            <a:endParaRPr lang="en-US"/>
          </a:p>
        </p:txBody>
      </p:sp>
      <p:sp>
        <p:nvSpPr>
          <p:cNvPr id="3" name="Footer Placeholder 2"/>
          <p:cNvSpPr>
            <a:spLocks noGrp="1"/>
          </p:cNvSpPr>
          <p:nvPr>
            <p:ph type="ftr" sz="quarter" idx="11"/>
          </p:nvPr>
        </p:nvSpPr>
        <p:spPr/>
        <p:txBody>
          <a:bodyPr/>
          <a:lstStyle>
            <a:lvl1pPr>
              <a:defRPr>
                <a:latin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05320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Arial"/>
              </a:defRPr>
            </a:lvl1pPr>
          </a:lstStyle>
          <a:p>
            <a:fld id="{FA5DAB8B-8178-D047-869E-5A62AF236443}" type="datetime1">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344140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defRPr>
            </a:lvl1pPr>
          </a:lstStyle>
          <a:p>
            <a:fld id="{B9AB8213-A564-3C44-8CA0-968996562138}" type="datetime1">
              <a:rPr lang="en-US" smtClean="0"/>
              <a:pPr/>
              <a:t>12/1/2021</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09656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0A83DA12-03A5-114A-ABAE-78CD6BB6AC19}" type="datetime1">
              <a:rPr lang="en-US" smtClean="0"/>
              <a:pPr/>
              <a:t>12/1/2021</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40463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defRPr>
            </a:lvl1pPr>
          </a:lstStyle>
          <a:p>
            <a:fld id="{1FFF386F-14E4-954A-9EC2-E277FFD66D49}" type="datetime1">
              <a:rPr lang="en-US" smtClean="0"/>
              <a:pPr/>
              <a:t>12/1/2021</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69572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defRPr>
            </a:lvl1pPr>
          </a:lstStyle>
          <a:p>
            <a:fld id="{D8FFCF06-3344-8345-BEA6-DDAEFCC6ECCE}" type="datetime1">
              <a:rPr lang="en-US" smtClean="0"/>
              <a:pPr/>
              <a:t>12/1/2021</a:t>
            </a:fld>
            <a:endParaRPr lang="en-US"/>
          </a:p>
        </p:txBody>
      </p:sp>
      <p:sp>
        <p:nvSpPr>
          <p:cNvPr id="8" name="Footer Placeholder 7"/>
          <p:cNvSpPr>
            <a:spLocks noGrp="1"/>
          </p:cNvSpPr>
          <p:nvPr>
            <p:ph type="ftr" sz="quarter" idx="11"/>
          </p:nvPr>
        </p:nvSpPr>
        <p:spPr/>
        <p:txBody>
          <a:bodyPr/>
          <a:lstStyle>
            <a:lvl1pPr>
              <a:defRPr>
                <a:latin typeface="Arial"/>
              </a:defRPr>
            </a:lvl1pPr>
          </a:lstStyle>
          <a:p>
            <a:endParaRPr lang="en-US"/>
          </a:p>
        </p:txBody>
      </p:sp>
      <p:sp>
        <p:nvSpPr>
          <p:cNvPr id="9" name="Slide Number Placeholder 8"/>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194377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defRPr>
            </a:lvl1pPr>
          </a:lstStyle>
          <a:p>
            <a:fld id="{84C6D879-35D4-554E-9D6D-93E8130AA922}" type="datetime1">
              <a:rPr lang="en-US" smtClean="0"/>
              <a:pPr/>
              <a:t>12/1/2021</a:t>
            </a:fld>
            <a:endParaRPr lang="en-US"/>
          </a:p>
        </p:txBody>
      </p:sp>
      <p:sp>
        <p:nvSpPr>
          <p:cNvPr id="4" name="Footer Placeholder 3"/>
          <p:cNvSpPr>
            <a:spLocks noGrp="1"/>
          </p:cNvSpPr>
          <p:nvPr>
            <p:ph type="ftr" sz="quarter" idx="11"/>
          </p:nvPr>
        </p:nvSpPr>
        <p:spPr/>
        <p:txBody>
          <a:bodyPr/>
          <a:lstStyle>
            <a:lvl1pPr>
              <a:defRPr>
                <a:latin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7832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AB182AE3-760A-8E44-AB65-03A533386DFC}" type="datetime1">
              <a:rPr lang="en-US" smtClean="0"/>
              <a:pPr/>
              <a:t>12/1/2021</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28024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C176C-065F-124D-AAA4-94F2B7A2EC7C}" type="datetime1">
              <a:rPr lang="en-US" smtClean="0"/>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b"/>
          <a:lstStyle>
            <a:lvl1pPr algn="r">
              <a:defRPr sz="1200">
                <a:solidFill>
                  <a:srgbClr val="FFFFFF"/>
                </a:solidFill>
                <a:latin typeface="Arial"/>
                <a:cs typeface="Arial"/>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864960203"/>
      </p:ext>
    </p:extLst>
  </p:cSld>
  <p:clrMap bg1="lt1" tx1="dk1" bg2="lt2" tx2="dk2" accent1="accent1" accent2="accent2" accent3="accent3" accent4="accent4" accent5="accent5" accent6="accent6" hlink="hlink" folHlink="folHlink"/>
  <p:sldLayoutIdLst>
    <p:sldLayoutId id="2147483660" r:id="rId1"/>
    <p:sldLayoutId id="2147483655" r:id="rId2"/>
    <p:sldLayoutId id="2147483649" r:id="rId3"/>
    <p:sldLayoutId id="214748365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33400" y="6400381"/>
            <a:ext cx="1447800" cy="271711"/>
          </a:xfrm>
          <a:prstGeom prst="rect">
            <a:avLst/>
          </a:prstGeom>
        </p:spPr>
      </p:pic>
      <p:sp>
        <p:nvSpPr>
          <p:cNvPr id="2" name="Title Placeholder 1"/>
          <p:cNvSpPr>
            <a:spLocks noGrp="1"/>
          </p:cNvSpPr>
          <p:nvPr>
            <p:ph type="title"/>
          </p:nvPr>
        </p:nvSpPr>
        <p:spPr>
          <a:xfrm>
            <a:off x="990599" y="137160"/>
            <a:ext cx="7713969"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01197" y="1621971"/>
            <a:ext cx="7049689"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51531" y="6525841"/>
            <a:ext cx="85733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12/1/2021</a:t>
            </a:fld>
            <a:endParaRPr lang="en-US" dirty="0"/>
          </a:p>
        </p:txBody>
      </p:sp>
      <p:sp>
        <p:nvSpPr>
          <p:cNvPr id="5" name="Footer Placeholder 4"/>
          <p:cNvSpPr>
            <a:spLocks noGrp="1"/>
          </p:cNvSpPr>
          <p:nvPr>
            <p:ph type="ftr" sz="quarter" idx="3"/>
          </p:nvPr>
        </p:nvSpPr>
        <p:spPr>
          <a:xfrm>
            <a:off x="3121994" y="6484127"/>
            <a:ext cx="51816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6" name="Slide Number Placeholder 5"/>
          <p:cNvSpPr>
            <a:spLocks noGrp="1"/>
          </p:cNvSpPr>
          <p:nvPr>
            <p:ph type="sldNum" sz="quarter" idx="4"/>
          </p:nvPr>
        </p:nvSpPr>
        <p:spPr>
          <a:xfrm>
            <a:off x="8305799" y="6484127"/>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515326"/>
            <a:ext cx="6858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  </a:t>
            </a:r>
          </a:p>
        </p:txBody>
      </p:sp>
    </p:spTree>
    <p:extLst>
      <p:ext uri="{BB962C8B-B14F-4D97-AF65-F5344CB8AC3E}">
        <p14:creationId xmlns:p14="http://schemas.microsoft.com/office/powerpoint/2010/main" val="381252368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54"/>
            <a:ext cx="9144000" cy="6858000"/>
          </a:xfrm>
          <a:prstGeom prst="rect">
            <a:avLst/>
          </a:prstGeom>
        </p:spPr>
      </p:pic>
      <p:sp>
        <p:nvSpPr>
          <p:cNvPr id="2" name="Title 1"/>
          <p:cNvSpPr>
            <a:spLocks noGrp="1"/>
          </p:cNvSpPr>
          <p:nvPr>
            <p:ph type="ctrTitle"/>
          </p:nvPr>
        </p:nvSpPr>
        <p:spPr>
          <a:xfrm>
            <a:off x="1097163" y="1935818"/>
            <a:ext cx="6949674" cy="1061186"/>
          </a:xfrm>
        </p:spPr>
        <p:txBody>
          <a:bodyPr>
            <a:normAutofit fontScale="90000"/>
          </a:bodyPr>
          <a:lstStyle/>
          <a:p>
            <a:r>
              <a:rPr lang="en-US" dirty="0">
                <a:solidFill>
                  <a:schemeClr val="bg1"/>
                </a:solidFill>
              </a:rPr>
              <a:t>PARP Inhibitors in Ovarian Cancer</a:t>
            </a:r>
          </a:p>
        </p:txBody>
      </p:sp>
      <p:sp>
        <p:nvSpPr>
          <p:cNvPr id="3" name="Subtitle 2"/>
          <p:cNvSpPr>
            <a:spLocks noGrp="1"/>
          </p:cNvSpPr>
          <p:nvPr>
            <p:ph type="subTitle" idx="1"/>
          </p:nvPr>
        </p:nvSpPr>
        <p:spPr>
          <a:xfrm>
            <a:off x="914400" y="3927567"/>
            <a:ext cx="8229599" cy="1265172"/>
          </a:xfrm>
        </p:spPr>
        <p:txBody>
          <a:bodyPr>
            <a:normAutofit/>
          </a:bodyPr>
          <a:lstStyle/>
          <a:p>
            <a:r>
              <a:rPr lang="en-US" sz="2800" dirty="0">
                <a:solidFill>
                  <a:srgbClr val="FFFFFF"/>
                </a:solidFill>
              </a:rPr>
              <a:t>Daniela Matei, MD</a:t>
            </a:r>
          </a:p>
          <a:p>
            <a:r>
              <a:rPr lang="en-US" sz="2800" dirty="0">
                <a:solidFill>
                  <a:srgbClr val="FFFFFF"/>
                </a:solidFill>
              </a:rPr>
              <a:t>Edward Tanner, MD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13" y="5283836"/>
            <a:ext cx="4441372" cy="1176963"/>
          </a:xfrm>
          <a:prstGeom prst="rect">
            <a:avLst/>
          </a:prstGeom>
        </p:spPr>
      </p:pic>
    </p:spTree>
    <p:extLst>
      <p:ext uri="{BB962C8B-B14F-4D97-AF65-F5344CB8AC3E}">
        <p14:creationId xmlns:p14="http://schemas.microsoft.com/office/powerpoint/2010/main" val="415433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0190-BF4E-E547-BBB6-E96A9EB5B3D9}"/>
              </a:ext>
            </a:extLst>
          </p:cNvPr>
          <p:cNvSpPr>
            <a:spLocks noGrp="1"/>
          </p:cNvSpPr>
          <p:nvPr>
            <p:ph type="title"/>
          </p:nvPr>
        </p:nvSpPr>
        <p:spPr>
          <a:xfrm>
            <a:off x="0" y="0"/>
            <a:ext cx="9080500" cy="1143000"/>
          </a:xfrm>
        </p:spPr>
        <p:txBody>
          <a:bodyPr>
            <a:normAutofit/>
          </a:bodyPr>
          <a:lstStyle/>
          <a:p>
            <a:r>
              <a:rPr lang="en-US" sz="3200" dirty="0"/>
              <a:t>PARP Inhibitors in BRCA Mutated Tumors </a:t>
            </a:r>
            <a:br>
              <a:rPr lang="en-US" sz="3200" dirty="0"/>
            </a:br>
            <a:r>
              <a:rPr lang="en-US" sz="3200" dirty="0"/>
              <a:t>FIRST LINE SOLO1</a:t>
            </a:r>
          </a:p>
        </p:txBody>
      </p:sp>
      <p:sp>
        <p:nvSpPr>
          <p:cNvPr id="4" name="Slide Number Placeholder 3">
            <a:extLst>
              <a:ext uri="{FF2B5EF4-FFF2-40B4-BE49-F238E27FC236}">
                <a16:creationId xmlns:a16="http://schemas.microsoft.com/office/drawing/2014/main" id="{5888FD32-9B78-FF4A-9F31-A9CBC8B7D70A}"/>
              </a:ext>
            </a:extLst>
          </p:cNvPr>
          <p:cNvSpPr>
            <a:spLocks noGrp="1"/>
          </p:cNvSpPr>
          <p:nvPr>
            <p:ph type="sldNum" sz="quarter" idx="12"/>
          </p:nvPr>
        </p:nvSpPr>
        <p:spPr/>
        <p:txBody>
          <a:bodyPr/>
          <a:lstStyle/>
          <a:p>
            <a:fld id="{106E12CD-FCB1-464E-A775-0B83FDDACE03}" type="slidenum">
              <a:rPr lang="en-US" smtClean="0"/>
              <a:pPr/>
              <a:t>9</a:t>
            </a:fld>
            <a:endParaRPr lang="en-US"/>
          </a:p>
        </p:txBody>
      </p:sp>
      <p:sp>
        <p:nvSpPr>
          <p:cNvPr id="9" name="Line 25">
            <a:extLst>
              <a:ext uri="{FF2B5EF4-FFF2-40B4-BE49-F238E27FC236}">
                <a16:creationId xmlns:a16="http://schemas.microsoft.com/office/drawing/2014/main" id="{88E19609-7CB2-1D4C-9C47-D8E665E6ECC6}"/>
              </a:ext>
            </a:extLst>
          </p:cNvPr>
          <p:cNvSpPr>
            <a:spLocks noChangeShapeType="1"/>
          </p:cNvSpPr>
          <p:nvPr/>
        </p:nvSpPr>
        <p:spPr bwMode="auto">
          <a:xfrm flipV="1">
            <a:off x="3350421" y="2198882"/>
            <a:ext cx="700879" cy="858102"/>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10" name="Line 26">
            <a:extLst>
              <a:ext uri="{FF2B5EF4-FFF2-40B4-BE49-F238E27FC236}">
                <a16:creationId xmlns:a16="http://schemas.microsoft.com/office/drawing/2014/main" id="{CD13009D-3173-7948-832C-1371E62C07A5}"/>
              </a:ext>
            </a:extLst>
          </p:cNvPr>
          <p:cNvSpPr>
            <a:spLocks noChangeShapeType="1"/>
          </p:cNvSpPr>
          <p:nvPr/>
        </p:nvSpPr>
        <p:spPr bwMode="auto">
          <a:xfrm>
            <a:off x="3350420" y="3738345"/>
            <a:ext cx="700880" cy="898221"/>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11" name="Rectangle 5">
            <a:extLst>
              <a:ext uri="{FF2B5EF4-FFF2-40B4-BE49-F238E27FC236}">
                <a16:creationId xmlns:a16="http://schemas.microsoft.com/office/drawing/2014/main" id="{1F425FE5-FF12-704E-874C-AA2486E1C413}"/>
              </a:ext>
            </a:extLst>
          </p:cNvPr>
          <p:cNvSpPr>
            <a:spLocks noChangeArrowheads="1"/>
          </p:cNvSpPr>
          <p:nvPr/>
        </p:nvSpPr>
        <p:spPr bwMode="auto">
          <a:xfrm>
            <a:off x="4116795" y="1388140"/>
            <a:ext cx="1532335" cy="868362"/>
          </a:xfrm>
          <a:prstGeom prst="rect">
            <a:avLst/>
          </a:prstGeom>
          <a:solidFill>
            <a:srgbClr val="FFCC00"/>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Olaparib </a:t>
            </a:r>
            <a:br>
              <a:rPr lang="en-GB" altLang="en-US" sz="1600" b="1" dirty="0">
                <a:solidFill>
                  <a:srgbClr val="000066"/>
                </a:solidFill>
              </a:rPr>
            </a:br>
            <a:r>
              <a:rPr lang="en-GB" altLang="en-US" sz="1600" b="1" dirty="0">
                <a:solidFill>
                  <a:srgbClr val="000066"/>
                </a:solidFill>
              </a:rPr>
              <a:t>300 mg po bid</a:t>
            </a:r>
          </a:p>
        </p:txBody>
      </p:sp>
      <p:sp>
        <p:nvSpPr>
          <p:cNvPr id="12" name="Rectangle 5">
            <a:extLst>
              <a:ext uri="{FF2B5EF4-FFF2-40B4-BE49-F238E27FC236}">
                <a16:creationId xmlns:a16="http://schemas.microsoft.com/office/drawing/2014/main" id="{41054869-B553-D04C-869A-D8D7F01CFF9E}"/>
              </a:ext>
            </a:extLst>
          </p:cNvPr>
          <p:cNvSpPr>
            <a:spLocks noChangeArrowheads="1"/>
          </p:cNvSpPr>
          <p:nvPr/>
        </p:nvSpPr>
        <p:spPr bwMode="auto">
          <a:xfrm>
            <a:off x="4134039" y="4636566"/>
            <a:ext cx="1532334" cy="817563"/>
          </a:xfrm>
          <a:prstGeom prst="rect">
            <a:avLst/>
          </a:prstGeom>
          <a:solidFill>
            <a:srgbClr val="93FFFF"/>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Placebo</a:t>
            </a:r>
            <a:br>
              <a:rPr lang="en-GB" altLang="en-US" sz="1600" b="1" dirty="0">
                <a:solidFill>
                  <a:srgbClr val="000066"/>
                </a:solidFill>
              </a:rPr>
            </a:br>
            <a:r>
              <a:rPr lang="en-GB" altLang="en-US" sz="1600" b="1" dirty="0">
                <a:solidFill>
                  <a:srgbClr val="000066"/>
                </a:solidFill>
              </a:rPr>
              <a:t>po bid</a:t>
            </a:r>
          </a:p>
        </p:txBody>
      </p:sp>
      <p:sp>
        <p:nvSpPr>
          <p:cNvPr id="13" name="Text Box 39">
            <a:extLst>
              <a:ext uri="{FF2B5EF4-FFF2-40B4-BE49-F238E27FC236}">
                <a16:creationId xmlns:a16="http://schemas.microsoft.com/office/drawing/2014/main" id="{E678D2A3-B60C-C748-A00A-A5017AE3D68B}"/>
              </a:ext>
            </a:extLst>
          </p:cNvPr>
          <p:cNvSpPr txBox="1">
            <a:spLocks noChangeArrowheads="1"/>
          </p:cNvSpPr>
          <p:nvPr/>
        </p:nvSpPr>
        <p:spPr bwMode="auto">
          <a:xfrm>
            <a:off x="5649130" y="2610217"/>
            <a:ext cx="1808140" cy="1446550"/>
          </a:xfrm>
          <a:prstGeom prst="rect">
            <a:avLst/>
          </a:prstGeom>
          <a:solidFill>
            <a:schemeClr val="accent1">
              <a:lumMod val="75000"/>
            </a:schemeClr>
          </a:solidFill>
          <a:ln w="19050">
            <a:solidFill>
              <a:schemeClr val="bg1"/>
            </a:solidFill>
            <a:miter lim="800000"/>
            <a:headEnd/>
            <a:tailEnd/>
          </a:ln>
        </p:spPr>
        <p:txBody>
          <a:bodyPr wrap="square">
            <a:spAutoFit/>
          </a:bodyPr>
          <a:lstStyle/>
          <a:p>
            <a:pPr algn="ctr">
              <a:spcBef>
                <a:spcPct val="50000"/>
              </a:spcBef>
              <a:defRPr/>
            </a:pPr>
            <a:endParaRPr lang="en-GB" sz="1600" b="1" dirty="0">
              <a:solidFill>
                <a:schemeClr val="accent4">
                  <a:lumMod val="40000"/>
                  <a:lumOff val="60000"/>
                </a:schemeClr>
              </a:solidFill>
              <a:latin typeface="Arial" charset="0"/>
            </a:endParaRPr>
          </a:p>
          <a:p>
            <a:pPr algn="ctr">
              <a:spcBef>
                <a:spcPct val="50000"/>
              </a:spcBef>
              <a:defRPr/>
            </a:pPr>
            <a:r>
              <a:rPr lang="en-GB" sz="1600" b="1" dirty="0">
                <a:solidFill>
                  <a:schemeClr val="accent4">
                    <a:lumMod val="40000"/>
                    <a:lumOff val="60000"/>
                  </a:schemeClr>
                </a:solidFill>
                <a:latin typeface="Arial" charset="0"/>
              </a:rPr>
              <a:t>Treatment </a:t>
            </a:r>
          </a:p>
          <a:p>
            <a:pPr algn="ctr">
              <a:spcBef>
                <a:spcPct val="50000"/>
              </a:spcBef>
              <a:defRPr/>
            </a:pPr>
            <a:r>
              <a:rPr lang="en-GB" sz="1600" b="1" dirty="0">
                <a:solidFill>
                  <a:schemeClr val="accent4">
                    <a:lumMod val="40000"/>
                    <a:lumOff val="60000"/>
                  </a:schemeClr>
                </a:solidFill>
                <a:latin typeface="Arial" charset="0"/>
              </a:rPr>
              <a:t>for 2 years</a:t>
            </a:r>
          </a:p>
          <a:p>
            <a:pPr algn="ctr">
              <a:spcBef>
                <a:spcPct val="50000"/>
              </a:spcBef>
              <a:defRPr/>
            </a:pPr>
            <a:endParaRPr lang="en-GB" sz="1600" b="1" dirty="0">
              <a:solidFill>
                <a:schemeClr val="accent4">
                  <a:lumMod val="40000"/>
                  <a:lumOff val="60000"/>
                </a:schemeClr>
              </a:solidFill>
              <a:latin typeface="Arial" charset="0"/>
            </a:endParaRPr>
          </a:p>
        </p:txBody>
      </p:sp>
      <p:sp>
        <p:nvSpPr>
          <p:cNvPr id="14" name="TextBox 13">
            <a:extLst>
              <a:ext uri="{FF2B5EF4-FFF2-40B4-BE49-F238E27FC236}">
                <a16:creationId xmlns:a16="http://schemas.microsoft.com/office/drawing/2014/main" id="{7F748CED-2A54-F445-828F-C21DAD1BEE4B}"/>
              </a:ext>
            </a:extLst>
          </p:cNvPr>
          <p:cNvSpPr txBox="1"/>
          <p:nvPr/>
        </p:nvSpPr>
        <p:spPr>
          <a:xfrm>
            <a:off x="1946128" y="3092014"/>
            <a:ext cx="1754732" cy="646331"/>
          </a:xfrm>
          <a:prstGeom prst="rect">
            <a:avLst/>
          </a:prstGeom>
          <a:solidFill>
            <a:schemeClr val="accent1">
              <a:lumMod val="60000"/>
              <a:lumOff val="40000"/>
            </a:schemeClr>
          </a:solidFill>
        </p:spPr>
        <p:txBody>
          <a:bodyPr wrap="none" rtlCol="0">
            <a:spAutoFit/>
          </a:bodyPr>
          <a:lstStyle/>
          <a:p>
            <a:r>
              <a:rPr lang="en-US" b="1" dirty="0"/>
              <a:t>Platinum </a:t>
            </a:r>
          </a:p>
          <a:p>
            <a:r>
              <a:rPr lang="en-US" b="1" dirty="0"/>
              <a:t>based therapy</a:t>
            </a:r>
          </a:p>
        </p:txBody>
      </p:sp>
      <p:sp>
        <p:nvSpPr>
          <p:cNvPr id="15" name="TextBox 14">
            <a:extLst>
              <a:ext uri="{FF2B5EF4-FFF2-40B4-BE49-F238E27FC236}">
                <a16:creationId xmlns:a16="http://schemas.microsoft.com/office/drawing/2014/main" id="{92573CFB-A54B-E147-B992-9C81BB09AEF4}"/>
              </a:ext>
            </a:extLst>
          </p:cNvPr>
          <p:cNvSpPr txBox="1"/>
          <p:nvPr/>
        </p:nvSpPr>
        <p:spPr>
          <a:xfrm>
            <a:off x="136061" y="3230513"/>
            <a:ext cx="909864" cy="369332"/>
          </a:xfrm>
          <a:prstGeom prst="rect">
            <a:avLst/>
          </a:prstGeom>
          <a:solidFill>
            <a:schemeClr val="accent1">
              <a:lumMod val="60000"/>
              <a:lumOff val="40000"/>
            </a:schemeClr>
          </a:solidFill>
        </p:spPr>
        <p:txBody>
          <a:bodyPr wrap="none" rtlCol="0">
            <a:spAutoFit/>
          </a:bodyPr>
          <a:lstStyle/>
          <a:p>
            <a:r>
              <a:rPr lang="en-US" b="1" dirty="0"/>
              <a:t>Surgery</a:t>
            </a:r>
          </a:p>
        </p:txBody>
      </p:sp>
      <p:sp>
        <p:nvSpPr>
          <p:cNvPr id="16" name="Line 25">
            <a:extLst>
              <a:ext uri="{FF2B5EF4-FFF2-40B4-BE49-F238E27FC236}">
                <a16:creationId xmlns:a16="http://schemas.microsoft.com/office/drawing/2014/main" id="{6EC414E8-8778-1248-B359-181437167D77}"/>
              </a:ext>
            </a:extLst>
          </p:cNvPr>
          <p:cNvSpPr>
            <a:spLocks noChangeShapeType="1"/>
          </p:cNvSpPr>
          <p:nvPr/>
        </p:nvSpPr>
        <p:spPr bwMode="auto">
          <a:xfrm>
            <a:off x="1140483" y="3429000"/>
            <a:ext cx="805645" cy="823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22850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7C67-348B-F04C-BBC5-2216B1959964}"/>
              </a:ext>
            </a:extLst>
          </p:cNvPr>
          <p:cNvSpPr>
            <a:spLocks noGrp="1"/>
          </p:cNvSpPr>
          <p:nvPr>
            <p:ph type="title"/>
          </p:nvPr>
        </p:nvSpPr>
        <p:spPr>
          <a:xfrm>
            <a:off x="-368300" y="160337"/>
            <a:ext cx="9880600" cy="1143000"/>
          </a:xfrm>
        </p:spPr>
        <p:txBody>
          <a:bodyPr>
            <a:normAutofit/>
          </a:bodyPr>
          <a:lstStyle/>
          <a:p>
            <a:r>
              <a:rPr lang="en-US" sz="3200" dirty="0"/>
              <a:t>PARP Inhibitors in BRCA Mutated Tumors </a:t>
            </a:r>
            <a:br>
              <a:rPr lang="en-US" sz="3200" dirty="0"/>
            </a:br>
            <a:r>
              <a:rPr lang="en-US" sz="3200" dirty="0"/>
              <a:t>FIRST LINE SOLO1</a:t>
            </a:r>
          </a:p>
        </p:txBody>
      </p:sp>
      <p:sp>
        <p:nvSpPr>
          <p:cNvPr id="4" name="Slide Number Placeholder 3">
            <a:extLst>
              <a:ext uri="{FF2B5EF4-FFF2-40B4-BE49-F238E27FC236}">
                <a16:creationId xmlns:a16="http://schemas.microsoft.com/office/drawing/2014/main" id="{0D8A2F46-3705-714A-AD41-015065DFDC51}"/>
              </a:ext>
            </a:extLst>
          </p:cNvPr>
          <p:cNvSpPr>
            <a:spLocks noGrp="1"/>
          </p:cNvSpPr>
          <p:nvPr>
            <p:ph type="sldNum" sz="quarter" idx="12"/>
          </p:nvPr>
        </p:nvSpPr>
        <p:spPr/>
        <p:txBody>
          <a:bodyPr/>
          <a:lstStyle/>
          <a:p>
            <a:fld id="{106E12CD-FCB1-464E-A775-0B83FDDACE03}" type="slidenum">
              <a:rPr lang="en-US" smtClean="0"/>
              <a:pPr/>
              <a:t>10</a:t>
            </a:fld>
            <a:endParaRPr lang="en-US"/>
          </a:p>
        </p:txBody>
      </p:sp>
      <p:pic>
        <p:nvPicPr>
          <p:cNvPr id="5" name="Picture 4">
            <a:extLst>
              <a:ext uri="{FF2B5EF4-FFF2-40B4-BE49-F238E27FC236}">
                <a16:creationId xmlns:a16="http://schemas.microsoft.com/office/drawing/2014/main" id="{85C4A5D8-055C-7F4E-9094-667E4A772054}"/>
              </a:ext>
            </a:extLst>
          </p:cNvPr>
          <p:cNvPicPr>
            <a:picLocks noChangeAspect="1"/>
          </p:cNvPicPr>
          <p:nvPr/>
        </p:nvPicPr>
        <p:blipFill rotWithShape="1">
          <a:blip r:embed="rId2"/>
          <a:srcRect t="52584"/>
          <a:stretch/>
        </p:blipFill>
        <p:spPr>
          <a:xfrm>
            <a:off x="858571" y="1592396"/>
            <a:ext cx="7653174" cy="4161034"/>
          </a:xfrm>
          <a:prstGeom prst="rect">
            <a:avLst/>
          </a:prstGeom>
          <a:ln>
            <a:solidFill>
              <a:schemeClr val="accent1"/>
            </a:solidFill>
          </a:ln>
        </p:spPr>
      </p:pic>
      <p:sp>
        <p:nvSpPr>
          <p:cNvPr id="6" name="TextBox 5">
            <a:extLst>
              <a:ext uri="{FF2B5EF4-FFF2-40B4-BE49-F238E27FC236}">
                <a16:creationId xmlns:a16="http://schemas.microsoft.com/office/drawing/2014/main" id="{C495F7ED-6882-D647-B2CD-0B2DB035F135}"/>
              </a:ext>
            </a:extLst>
          </p:cNvPr>
          <p:cNvSpPr txBox="1"/>
          <p:nvPr/>
        </p:nvSpPr>
        <p:spPr>
          <a:xfrm>
            <a:off x="2590801" y="5753430"/>
            <a:ext cx="3653180" cy="646331"/>
          </a:xfrm>
          <a:prstGeom prst="rect">
            <a:avLst/>
          </a:prstGeom>
          <a:noFill/>
        </p:spPr>
        <p:txBody>
          <a:bodyPr wrap="none" rtlCol="0">
            <a:spAutoFit/>
          </a:bodyPr>
          <a:lstStyle/>
          <a:p>
            <a:r>
              <a:rPr lang="en-US" sz="3600" b="1" dirty="0"/>
              <a:t>Is a cure possible?</a:t>
            </a:r>
          </a:p>
        </p:txBody>
      </p:sp>
    </p:spTree>
    <p:extLst>
      <p:ext uri="{BB962C8B-B14F-4D97-AF65-F5344CB8AC3E}">
        <p14:creationId xmlns:p14="http://schemas.microsoft.com/office/powerpoint/2010/main" val="51996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050D-289F-2A40-82BF-477E468AF5E3}"/>
              </a:ext>
            </a:extLst>
          </p:cNvPr>
          <p:cNvSpPr>
            <a:spLocks noGrp="1"/>
          </p:cNvSpPr>
          <p:nvPr>
            <p:ph type="title"/>
          </p:nvPr>
        </p:nvSpPr>
        <p:spPr>
          <a:xfrm>
            <a:off x="-114300" y="274638"/>
            <a:ext cx="8801100" cy="1143000"/>
          </a:xfrm>
        </p:spPr>
        <p:txBody>
          <a:bodyPr>
            <a:noAutofit/>
          </a:bodyPr>
          <a:lstStyle/>
          <a:p>
            <a:r>
              <a:rPr lang="en-US" sz="3600" dirty="0"/>
              <a:t>PARP Inhibitors in BRCA Mutated Tumors </a:t>
            </a:r>
            <a:br>
              <a:rPr lang="en-US" sz="3600" dirty="0"/>
            </a:br>
            <a:r>
              <a:rPr lang="en-US" sz="3600" dirty="0"/>
              <a:t>SECOND/THIRD LINE </a:t>
            </a:r>
          </a:p>
        </p:txBody>
      </p:sp>
      <p:sp>
        <p:nvSpPr>
          <p:cNvPr id="3" name="Slide Number Placeholder 2">
            <a:extLst>
              <a:ext uri="{FF2B5EF4-FFF2-40B4-BE49-F238E27FC236}">
                <a16:creationId xmlns:a16="http://schemas.microsoft.com/office/drawing/2014/main" id="{F939DC0C-E78A-194A-B830-90ACAEFB41F3}"/>
              </a:ext>
            </a:extLst>
          </p:cNvPr>
          <p:cNvSpPr>
            <a:spLocks noGrp="1"/>
          </p:cNvSpPr>
          <p:nvPr>
            <p:ph type="sldNum" sz="quarter" idx="12"/>
          </p:nvPr>
        </p:nvSpPr>
        <p:spPr/>
        <p:txBody>
          <a:bodyPr/>
          <a:lstStyle/>
          <a:p>
            <a:fld id="{106E12CD-FCB1-464E-A775-0B83FDDACE03}" type="slidenum">
              <a:rPr lang="en-US" smtClean="0"/>
              <a:pPr/>
              <a:t>11</a:t>
            </a:fld>
            <a:endParaRPr lang="en-US"/>
          </a:p>
        </p:txBody>
      </p:sp>
      <p:sp>
        <p:nvSpPr>
          <p:cNvPr id="5" name="Line 25">
            <a:extLst>
              <a:ext uri="{FF2B5EF4-FFF2-40B4-BE49-F238E27FC236}">
                <a16:creationId xmlns:a16="http://schemas.microsoft.com/office/drawing/2014/main" id="{6A17CB00-0EE9-D541-B084-654030866B94}"/>
              </a:ext>
            </a:extLst>
          </p:cNvPr>
          <p:cNvSpPr>
            <a:spLocks noChangeShapeType="1"/>
          </p:cNvSpPr>
          <p:nvPr/>
        </p:nvSpPr>
        <p:spPr bwMode="auto">
          <a:xfrm flipV="1">
            <a:off x="1223963" y="2850933"/>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6" name="Line 26">
            <a:extLst>
              <a:ext uri="{FF2B5EF4-FFF2-40B4-BE49-F238E27FC236}">
                <a16:creationId xmlns:a16="http://schemas.microsoft.com/office/drawing/2014/main" id="{ED7F9FB1-44F4-FB4E-A9C0-195DE5A3C47D}"/>
              </a:ext>
            </a:extLst>
          </p:cNvPr>
          <p:cNvSpPr>
            <a:spLocks noChangeShapeType="1"/>
          </p:cNvSpPr>
          <p:nvPr/>
        </p:nvSpPr>
        <p:spPr bwMode="auto">
          <a:xfrm>
            <a:off x="1216820" y="3738345"/>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7" name="Rectangle 5">
            <a:extLst>
              <a:ext uri="{FF2B5EF4-FFF2-40B4-BE49-F238E27FC236}">
                <a16:creationId xmlns:a16="http://schemas.microsoft.com/office/drawing/2014/main" id="{7F3F97AD-4431-B14A-8015-E981992C6283}"/>
              </a:ext>
            </a:extLst>
          </p:cNvPr>
          <p:cNvSpPr>
            <a:spLocks noChangeArrowheads="1"/>
          </p:cNvSpPr>
          <p:nvPr/>
        </p:nvSpPr>
        <p:spPr bwMode="auto">
          <a:xfrm>
            <a:off x="1507332" y="2223869"/>
            <a:ext cx="1532335" cy="868362"/>
          </a:xfrm>
          <a:prstGeom prst="rect">
            <a:avLst/>
          </a:prstGeom>
          <a:solidFill>
            <a:srgbClr val="FFCC00"/>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err="1">
                <a:solidFill>
                  <a:srgbClr val="000066"/>
                </a:solidFill>
              </a:rPr>
              <a:t>Olaparib</a:t>
            </a:r>
            <a:r>
              <a:rPr lang="en-GB" altLang="en-US" sz="1600" b="1" dirty="0">
                <a:solidFill>
                  <a:srgbClr val="000066"/>
                </a:solidFill>
              </a:rPr>
              <a:t> </a:t>
            </a:r>
            <a:br>
              <a:rPr lang="en-GB" altLang="en-US" sz="1600" b="1" dirty="0">
                <a:solidFill>
                  <a:srgbClr val="000066"/>
                </a:solidFill>
              </a:rPr>
            </a:br>
            <a:r>
              <a:rPr lang="en-GB" altLang="en-US" sz="1600" b="1" dirty="0">
                <a:solidFill>
                  <a:srgbClr val="000066"/>
                </a:solidFill>
              </a:rPr>
              <a:t>400 mg </a:t>
            </a:r>
            <a:r>
              <a:rPr lang="en-GB" altLang="en-US" sz="1600" b="1" dirty="0" err="1">
                <a:solidFill>
                  <a:srgbClr val="000066"/>
                </a:solidFill>
              </a:rPr>
              <a:t>po</a:t>
            </a:r>
            <a:r>
              <a:rPr lang="en-GB" altLang="en-US" sz="1600" b="1" dirty="0">
                <a:solidFill>
                  <a:srgbClr val="000066"/>
                </a:solidFill>
              </a:rPr>
              <a:t> bid</a:t>
            </a:r>
          </a:p>
        </p:txBody>
      </p:sp>
      <p:sp>
        <p:nvSpPr>
          <p:cNvPr id="8" name="Rectangle 5">
            <a:extLst>
              <a:ext uri="{FF2B5EF4-FFF2-40B4-BE49-F238E27FC236}">
                <a16:creationId xmlns:a16="http://schemas.microsoft.com/office/drawing/2014/main" id="{C50101CE-71A8-4648-805A-CE39C67EE3CD}"/>
              </a:ext>
            </a:extLst>
          </p:cNvPr>
          <p:cNvSpPr>
            <a:spLocks noChangeArrowheads="1"/>
          </p:cNvSpPr>
          <p:nvPr/>
        </p:nvSpPr>
        <p:spPr bwMode="auto">
          <a:xfrm>
            <a:off x="1527572" y="3809782"/>
            <a:ext cx="1532334" cy="817563"/>
          </a:xfrm>
          <a:prstGeom prst="rect">
            <a:avLst/>
          </a:prstGeom>
          <a:solidFill>
            <a:srgbClr val="93FFFF"/>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Placebo</a:t>
            </a:r>
            <a:br>
              <a:rPr lang="en-GB" altLang="en-US" sz="1600" b="1" dirty="0">
                <a:solidFill>
                  <a:srgbClr val="000066"/>
                </a:solidFill>
              </a:rPr>
            </a:br>
            <a:r>
              <a:rPr lang="en-GB" altLang="en-US" sz="1600" b="1" dirty="0">
                <a:solidFill>
                  <a:srgbClr val="000066"/>
                </a:solidFill>
              </a:rPr>
              <a:t>po bid</a:t>
            </a:r>
          </a:p>
        </p:txBody>
      </p:sp>
      <p:sp>
        <p:nvSpPr>
          <p:cNvPr id="9" name="Text Box 39">
            <a:extLst>
              <a:ext uri="{FF2B5EF4-FFF2-40B4-BE49-F238E27FC236}">
                <a16:creationId xmlns:a16="http://schemas.microsoft.com/office/drawing/2014/main" id="{F530D0C1-90F2-3445-B19C-E0744CB9791E}"/>
              </a:ext>
            </a:extLst>
          </p:cNvPr>
          <p:cNvSpPr txBox="1">
            <a:spLocks noChangeArrowheads="1"/>
          </p:cNvSpPr>
          <p:nvPr/>
        </p:nvSpPr>
        <p:spPr bwMode="auto">
          <a:xfrm>
            <a:off x="3112294" y="3020794"/>
            <a:ext cx="1157288" cy="1323439"/>
          </a:xfrm>
          <a:prstGeom prst="rect">
            <a:avLst/>
          </a:prstGeom>
          <a:solidFill>
            <a:schemeClr val="accent1">
              <a:lumMod val="75000"/>
            </a:schemeClr>
          </a:solidFill>
          <a:ln w="19050">
            <a:solidFill>
              <a:schemeClr val="bg1"/>
            </a:solidFill>
            <a:miter lim="800000"/>
            <a:headEnd/>
            <a:tailEnd/>
          </a:ln>
        </p:spPr>
        <p:txBody>
          <a:bodyPr>
            <a:spAutoFit/>
          </a:bodyPr>
          <a:lstStyle/>
          <a:p>
            <a:pPr algn="ctr">
              <a:spcBef>
                <a:spcPct val="50000"/>
              </a:spcBef>
              <a:defRPr/>
            </a:pPr>
            <a:r>
              <a:rPr lang="en-GB" sz="1600" b="1" dirty="0">
                <a:latin typeface="Arial" charset="0"/>
              </a:rPr>
              <a:t>Treatment until disease progression</a:t>
            </a:r>
          </a:p>
        </p:txBody>
      </p:sp>
      <p:sp>
        <p:nvSpPr>
          <p:cNvPr id="10" name="TextBox 9">
            <a:extLst>
              <a:ext uri="{FF2B5EF4-FFF2-40B4-BE49-F238E27FC236}">
                <a16:creationId xmlns:a16="http://schemas.microsoft.com/office/drawing/2014/main" id="{E677356F-659F-8742-BBA3-CE530048C158}"/>
              </a:ext>
            </a:extLst>
          </p:cNvPr>
          <p:cNvSpPr txBox="1"/>
          <p:nvPr/>
        </p:nvSpPr>
        <p:spPr>
          <a:xfrm>
            <a:off x="36344" y="3085262"/>
            <a:ext cx="1754732" cy="646331"/>
          </a:xfrm>
          <a:prstGeom prst="rect">
            <a:avLst/>
          </a:prstGeom>
          <a:solidFill>
            <a:schemeClr val="accent1">
              <a:lumMod val="60000"/>
              <a:lumOff val="40000"/>
            </a:schemeClr>
          </a:solidFill>
        </p:spPr>
        <p:txBody>
          <a:bodyPr wrap="none" rtlCol="0">
            <a:spAutoFit/>
          </a:bodyPr>
          <a:lstStyle/>
          <a:p>
            <a:r>
              <a:rPr lang="en-US" b="1" dirty="0"/>
              <a:t>Platinum </a:t>
            </a:r>
          </a:p>
          <a:p>
            <a:r>
              <a:rPr lang="en-US" b="1" dirty="0"/>
              <a:t>based therapy</a:t>
            </a:r>
          </a:p>
        </p:txBody>
      </p:sp>
      <p:sp>
        <p:nvSpPr>
          <p:cNvPr id="12" name="Text Box 11">
            <a:extLst>
              <a:ext uri="{FF2B5EF4-FFF2-40B4-BE49-F238E27FC236}">
                <a16:creationId xmlns:a16="http://schemas.microsoft.com/office/drawing/2014/main" id="{74A77EFD-7AA0-B744-A0A1-991F32B261E7}"/>
              </a:ext>
            </a:extLst>
          </p:cNvPr>
          <p:cNvSpPr txBox="1">
            <a:spLocks noChangeArrowheads="1"/>
          </p:cNvSpPr>
          <p:nvPr/>
        </p:nvSpPr>
        <p:spPr bwMode="auto">
          <a:xfrm>
            <a:off x="4914164"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dirty="0">
                <a:cs typeface="Arial" pitchFamily="34" charset="0"/>
              </a:rPr>
              <a:t>0</a:t>
            </a:r>
          </a:p>
        </p:txBody>
      </p:sp>
      <p:sp>
        <p:nvSpPr>
          <p:cNvPr id="13" name="Line 12">
            <a:extLst>
              <a:ext uri="{FF2B5EF4-FFF2-40B4-BE49-F238E27FC236}">
                <a16:creationId xmlns:a16="http://schemas.microsoft.com/office/drawing/2014/main" id="{682D91BD-7565-4E48-9BD5-736D96C642B8}"/>
              </a:ext>
            </a:extLst>
          </p:cNvPr>
          <p:cNvSpPr>
            <a:spLocks noChangeShapeType="1"/>
          </p:cNvSpPr>
          <p:nvPr/>
        </p:nvSpPr>
        <p:spPr bwMode="auto">
          <a:xfrm flipV="1">
            <a:off x="5024893" y="4300538"/>
            <a:ext cx="3921919" cy="0"/>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8">
            <a:extLst>
              <a:ext uri="{FF2B5EF4-FFF2-40B4-BE49-F238E27FC236}">
                <a16:creationId xmlns:a16="http://schemas.microsoft.com/office/drawing/2014/main" id="{48423765-5071-1F48-8404-0FEBE57F2679}"/>
              </a:ext>
            </a:extLst>
          </p:cNvPr>
          <p:cNvSpPr>
            <a:spLocks noChangeAspect="1" noChangeShapeType="1"/>
          </p:cNvSpPr>
          <p:nvPr/>
        </p:nvSpPr>
        <p:spPr bwMode="auto">
          <a:xfrm>
            <a:off x="5024892" y="1665288"/>
            <a:ext cx="0" cy="2635250"/>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5" name="Line 15">
            <a:extLst>
              <a:ext uri="{FF2B5EF4-FFF2-40B4-BE49-F238E27FC236}">
                <a16:creationId xmlns:a16="http://schemas.microsoft.com/office/drawing/2014/main" id="{18F781AE-DBDE-F340-820E-9F5628533079}"/>
              </a:ext>
            </a:extLst>
          </p:cNvPr>
          <p:cNvSpPr>
            <a:spLocks noChangeShapeType="1"/>
          </p:cNvSpPr>
          <p:nvPr/>
        </p:nvSpPr>
        <p:spPr bwMode="auto">
          <a:xfrm>
            <a:off x="5024892"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16" name="TextBox 54">
            <a:extLst>
              <a:ext uri="{FF2B5EF4-FFF2-40B4-BE49-F238E27FC236}">
                <a16:creationId xmlns:a16="http://schemas.microsoft.com/office/drawing/2014/main" id="{85C0D8A7-E7CC-C647-988C-53C5136C3321}"/>
              </a:ext>
            </a:extLst>
          </p:cNvPr>
          <p:cNvSpPr txBox="1">
            <a:spLocks/>
          </p:cNvSpPr>
          <p:nvPr/>
        </p:nvSpPr>
        <p:spPr bwMode="auto">
          <a:xfrm>
            <a:off x="5024893" y="4559300"/>
            <a:ext cx="3921919"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tabLst>
                <a:tab pos="1162050" algn="l"/>
              </a:tabLst>
              <a:defRPr sz="3200">
                <a:solidFill>
                  <a:schemeClr val="tx1"/>
                </a:solidFill>
                <a:latin typeface="Arial" pitchFamily="34" charset="0"/>
              </a:defRPr>
            </a:lvl1pPr>
            <a:lvl2pPr marL="742950" indent="-285750" eaLnBrk="0" hangingPunct="0">
              <a:spcBef>
                <a:spcPct val="20000"/>
              </a:spcBef>
              <a:buChar char="–"/>
              <a:tabLst>
                <a:tab pos="1162050" algn="l"/>
              </a:tabLst>
              <a:defRPr sz="2800">
                <a:solidFill>
                  <a:schemeClr val="tx1"/>
                </a:solidFill>
                <a:latin typeface="Arial" pitchFamily="34" charset="0"/>
              </a:defRPr>
            </a:lvl2pPr>
            <a:lvl3pPr marL="1143000" indent="-228600" eaLnBrk="0" hangingPunct="0">
              <a:spcBef>
                <a:spcPct val="20000"/>
              </a:spcBef>
              <a:buChar char="•"/>
              <a:tabLst>
                <a:tab pos="1162050" algn="l"/>
              </a:tabLst>
              <a:defRPr sz="2400">
                <a:solidFill>
                  <a:schemeClr val="tx1"/>
                </a:solidFill>
                <a:latin typeface="Arial" pitchFamily="34" charset="0"/>
              </a:defRPr>
            </a:lvl3pPr>
            <a:lvl4pPr marL="1600200" indent="-228600" eaLnBrk="0" hangingPunct="0">
              <a:spcBef>
                <a:spcPct val="20000"/>
              </a:spcBef>
              <a:buChar char="–"/>
              <a:tabLst>
                <a:tab pos="1162050" algn="l"/>
              </a:tabLst>
              <a:defRPr sz="2000">
                <a:solidFill>
                  <a:schemeClr val="tx1"/>
                </a:solidFill>
                <a:latin typeface="Arial" pitchFamily="34" charset="0"/>
              </a:defRPr>
            </a:lvl4pPr>
            <a:lvl5pPr marL="2057400" indent="-228600" eaLnBrk="0" hangingPunct="0">
              <a:spcBef>
                <a:spcPct val="20000"/>
              </a:spcBef>
              <a:buChar char="»"/>
              <a:tabLst>
                <a:tab pos="116205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116205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116205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116205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1162050" algn="l"/>
              </a:tabLst>
              <a:defRPr sz="2000">
                <a:solidFill>
                  <a:schemeClr val="tx1"/>
                </a:solidFill>
                <a:latin typeface="Arial" pitchFamily="34" charset="0"/>
              </a:defRPr>
            </a:lvl9pPr>
          </a:lstStyle>
          <a:p>
            <a:pPr algn="ctr" eaLnBrk="1" hangingPunct="1">
              <a:spcBef>
                <a:spcPct val="0"/>
              </a:spcBef>
              <a:buFontTx/>
              <a:buNone/>
            </a:pPr>
            <a:r>
              <a:rPr lang="en-GB" altLang="en-US" sz="1400" b="1">
                <a:cs typeface="Arial" pitchFamily="34" charset="0"/>
              </a:rPr>
              <a:t>Time from randomization (months)</a:t>
            </a:r>
            <a:endParaRPr lang="en-US" altLang="en-US" sz="1400" b="1">
              <a:cs typeface="Arial" pitchFamily="34" charset="0"/>
            </a:endParaRPr>
          </a:p>
        </p:txBody>
      </p:sp>
      <p:sp>
        <p:nvSpPr>
          <p:cNvPr id="17" name="Line 15">
            <a:extLst>
              <a:ext uri="{FF2B5EF4-FFF2-40B4-BE49-F238E27FC236}">
                <a16:creationId xmlns:a16="http://schemas.microsoft.com/office/drawing/2014/main" id="{FFA1BE9F-4CE3-234F-8B14-EDC1D93050DB}"/>
              </a:ext>
            </a:extLst>
          </p:cNvPr>
          <p:cNvSpPr>
            <a:spLocks noChangeShapeType="1"/>
          </p:cNvSpPr>
          <p:nvPr/>
        </p:nvSpPr>
        <p:spPr bwMode="auto">
          <a:xfrm rot="-5400000">
            <a:off x="5004056" y="427970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18" name="Text Box 11">
            <a:extLst>
              <a:ext uri="{FF2B5EF4-FFF2-40B4-BE49-F238E27FC236}">
                <a16:creationId xmlns:a16="http://schemas.microsoft.com/office/drawing/2014/main" id="{81CA01C7-8101-ED45-A28F-E53FAC40B105}"/>
              </a:ext>
            </a:extLst>
          </p:cNvPr>
          <p:cNvSpPr txBox="1">
            <a:spLocks noChangeArrowheads="1"/>
          </p:cNvSpPr>
          <p:nvPr/>
        </p:nvSpPr>
        <p:spPr bwMode="auto">
          <a:xfrm>
            <a:off x="4712948" y="4198938"/>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a:t>
            </a:r>
          </a:p>
        </p:txBody>
      </p:sp>
      <p:sp>
        <p:nvSpPr>
          <p:cNvPr id="19" name="Line 15">
            <a:extLst>
              <a:ext uri="{FF2B5EF4-FFF2-40B4-BE49-F238E27FC236}">
                <a16:creationId xmlns:a16="http://schemas.microsoft.com/office/drawing/2014/main" id="{19898A42-7F63-1341-AA2E-9AF443F6B6C1}"/>
              </a:ext>
            </a:extLst>
          </p:cNvPr>
          <p:cNvSpPr>
            <a:spLocks noChangeShapeType="1"/>
          </p:cNvSpPr>
          <p:nvPr/>
        </p:nvSpPr>
        <p:spPr bwMode="auto">
          <a:xfrm rot="-5400000">
            <a:off x="5004056" y="164445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20" name="Text Box 11">
            <a:extLst>
              <a:ext uri="{FF2B5EF4-FFF2-40B4-BE49-F238E27FC236}">
                <a16:creationId xmlns:a16="http://schemas.microsoft.com/office/drawing/2014/main" id="{9F246259-932A-B54E-9060-AE52B95D50FA}"/>
              </a:ext>
            </a:extLst>
          </p:cNvPr>
          <p:cNvSpPr txBox="1">
            <a:spLocks noChangeArrowheads="1"/>
          </p:cNvSpPr>
          <p:nvPr/>
        </p:nvSpPr>
        <p:spPr bwMode="auto">
          <a:xfrm>
            <a:off x="4712948" y="156527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1.0</a:t>
            </a:r>
          </a:p>
        </p:txBody>
      </p:sp>
      <p:sp>
        <p:nvSpPr>
          <p:cNvPr id="21" name="TextBox 54">
            <a:extLst>
              <a:ext uri="{FF2B5EF4-FFF2-40B4-BE49-F238E27FC236}">
                <a16:creationId xmlns:a16="http://schemas.microsoft.com/office/drawing/2014/main" id="{54183B1B-CE87-4D41-A423-C8D4A7F0231C}"/>
              </a:ext>
            </a:extLst>
          </p:cNvPr>
          <p:cNvSpPr txBox="1">
            <a:spLocks/>
          </p:cNvSpPr>
          <p:nvPr/>
        </p:nvSpPr>
        <p:spPr bwMode="auto">
          <a:xfrm rot="-5400000">
            <a:off x="3207601" y="2794458"/>
            <a:ext cx="268922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tabLst>
                <a:tab pos="1162050" algn="l"/>
              </a:tabLst>
              <a:defRPr sz="3200">
                <a:solidFill>
                  <a:schemeClr val="tx1"/>
                </a:solidFill>
                <a:latin typeface="Arial" pitchFamily="34" charset="0"/>
              </a:defRPr>
            </a:lvl1pPr>
            <a:lvl2pPr marL="742950" indent="-285750" eaLnBrk="0" hangingPunct="0">
              <a:spcBef>
                <a:spcPct val="20000"/>
              </a:spcBef>
              <a:buChar char="–"/>
              <a:tabLst>
                <a:tab pos="1162050" algn="l"/>
              </a:tabLst>
              <a:defRPr sz="2800">
                <a:solidFill>
                  <a:schemeClr val="tx1"/>
                </a:solidFill>
                <a:latin typeface="Arial" pitchFamily="34" charset="0"/>
              </a:defRPr>
            </a:lvl2pPr>
            <a:lvl3pPr marL="1143000" indent="-228600" eaLnBrk="0" hangingPunct="0">
              <a:spcBef>
                <a:spcPct val="20000"/>
              </a:spcBef>
              <a:buChar char="•"/>
              <a:tabLst>
                <a:tab pos="1162050" algn="l"/>
              </a:tabLst>
              <a:defRPr sz="2400">
                <a:solidFill>
                  <a:schemeClr val="tx1"/>
                </a:solidFill>
                <a:latin typeface="Arial" pitchFamily="34" charset="0"/>
              </a:defRPr>
            </a:lvl3pPr>
            <a:lvl4pPr marL="1600200" indent="-228600" eaLnBrk="0" hangingPunct="0">
              <a:spcBef>
                <a:spcPct val="20000"/>
              </a:spcBef>
              <a:buChar char="–"/>
              <a:tabLst>
                <a:tab pos="1162050" algn="l"/>
              </a:tabLst>
              <a:defRPr sz="2000">
                <a:solidFill>
                  <a:schemeClr val="tx1"/>
                </a:solidFill>
                <a:latin typeface="Arial" pitchFamily="34" charset="0"/>
              </a:defRPr>
            </a:lvl4pPr>
            <a:lvl5pPr marL="2057400" indent="-228600" eaLnBrk="0" hangingPunct="0">
              <a:spcBef>
                <a:spcPct val="20000"/>
              </a:spcBef>
              <a:buChar char="»"/>
              <a:tabLst>
                <a:tab pos="116205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116205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116205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116205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1162050" algn="l"/>
              </a:tabLst>
              <a:defRPr sz="2000">
                <a:solidFill>
                  <a:schemeClr val="tx1"/>
                </a:solidFill>
                <a:latin typeface="Arial" pitchFamily="34" charset="0"/>
              </a:defRPr>
            </a:lvl9pPr>
          </a:lstStyle>
          <a:p>
            <a:pPr algn="ctr" eaLnBrk="1" hangingPunct="1">
              <a:spcBef>
                <a:spcPct val="0"/>
              </a:spcBef>
              <a:buFontTx/>
              <a:buNone/>
            </a:pPr>
            <a:r>
              <a:rPr lang="en-GB" altLang="en-US" sz="1400" b="1">
                <a:cs typeface="Arial" pitchFamily="34" charset="0"/>
              </a:rPr>
              <a:t>Proportion of patients progression-free</a:t>
            </a:r>
            <a:endParaRPr lang="en-US" altLang="en-US" sz="1400" b="1">
              <a:cs typeface="Arial" pitchFamily="34" charset="0"/>
            </a:endParaRPr>
          </a:p>
        </p:txBody>
      </p:sp>
      <p:sp>
        <p:nvSpPr>
          <p:cNvPr id="22" name="Text Box 11">
            <a:extLst>
              <a:ext uri="{FF2B5EF4-FFF2-40B4-BE49-F238E27FC236}">
                <a16:creationId xmlns:a16="http://schemas.microsoft.com/office/drawing/2014/main" id="{11D73B61-62F8-2344-99F5-580B13AA73C6}"/>
              </a:ext>
            </a:extLst>
          </p:cNvPr>
          <p:cNvSpPr txBox="1">
            <a:spLocks noChangeArrowheads="1"/>
          </p:cNvSpPr>
          <p:nvPr/>
        </p:nvSpPr>
        <p:spPr bwMode="auto">
          <a:xfrm>
            <a:off x="5698785"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a:cs typeface="Arial" pitchFamily="34" charset="0"/>
              </a:rPr>
              <a:t>3</a:t>
            </a:r>
          </a:p>
        </p:txBody>
      </p:sp>
      <p:sp>
        <p:nvSpPr>
          <p:cNvPr id="23" name="Line 15">
            <a:extLst>
              <a:ext uri="{FF2B5EF4-FFF2-40B4-BE49-F238E27FC236}">
                <a16:creationId xmlns:a16="http://schemas.microsoft.com/office/drawing/2014/main" id="{0FE23640-2B1E-E048-B6E6-AD2ACC1FB509}"/>
              </a:ext>
            </a:extLst>
          </p:cNvPr>
          <p:cNvSpPr>
            <a:spLocks noChangeShapeType="1"/>
          </p:cNvSpPr>
          <p:nvPr/>
        </p:nvSpPr>
        <p:spPr bwMode="auto">
          <a:xfrm>
            <a:off x="5809513"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24" name="Text Box 11">
            <a:extLst>
              <a:ext uri="{FF2B5EF4-FFF2-40B4-BE49-F238E27FC236}">
                <a16:creationId xmlns:a16="http://schemas.microsoft.com/office/drawing/2014/main" id="{537E1421-9BED-A742-A71F-896338FFBC9F}"/>
              </a:ext>
            </a:extLst>
          </p:cNvPr>
          <p:cNvSpPr txBox="1">
            <a:spLocks noChangeArrowheads="1"/>
          </p:cNvSpPr>
          <p:nvPr/>
        </p:nvSpPr>
        <p:spPr bwMode="auto">
          <a:xfrm>
            <a:off x="6483408"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a:cs typeface="Arial" pitchFamily="34" charset="0"/>
              </a:rPr>
              <a:t>6</a:t>
            </a:r>
          </a:p>
        </p:txBody>
      </p:sp>
      <p:sp>
        <p:nvSpPr>
          <p:cNvPr id="25" name="Line 15">
            <a:extLst>
              <a:ext uri="{FF2B5EF4-FFF2-40B4-BE49-F238E27FC236}">
                <a16:creationId xmlns:a16="http://schemas.microsoft.com/office/drawing/2014/main" id="{212982B9-056D-9748-84AB-B01578CEFE32}"/>
              </a:ext>
            </a:extLst>
          </p:cNvPr>
          <p:cNvSpPr>
            <a:spLocks noChangeShapeType="1"/>
          </p:cNvSpPr>
          <p:nvPr/>
        </p:nvSpPr>
        <p:spPr bwMode="auto">
          <a:xfrm>
            <a:off x="6595326"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26" name="Text Box 11">
            <a:extLst>
              <a:ext uri="{FF2B5EF4-FFF2-40B4-BE49-F238E27FC236}">
                <a16:creationId xmlns:a16="http://schemas.microsoft.com/office/drawing/2014/main" id="{D6AF6923-157B-3D45-B5C6-34B7A915752A}"/>
              </a:ext>
            </a:extLst>
          </p:cNvPr>
          <p:cNvSpPr txBox="1">
            <a:spLocks noChangeArrowheads="1"/>
          </p:cNvSpPr>
          <p:nvPr/>
        </p:nvSpPr>
        <p:spPr bwMode="auto">
          <a:xfrm>
            <a:off x="7269221"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a:cs typeface="Arial" pitchFamily="34" charset="0"/>
              </a:rPr>
              <a:t>9</a:t>
            </a:r>
          </a:p>
        </p:txBody>
      </p:sp>
      <p:sp>
        <p:nvSpPr>
          <p:cNvPr id="27" name="Line 15">
            <a:extLst>
              <a:ext uri="{FF2B5EF4-FFF2-40B4-BE49-F238E27FC236}">
                <a16:creationId xmlns:a16="http://schemas.microsoft.com/office/drawing/2014/main" id="{1D7CC2C4-4830-C049-A13D-747849170BAB}"/>
              </a:ext>
            </a:extLst>
          </p:cNvPr>
          <p:cNvSpPr>
            <a:spLocks noChangeShapeType="1"/>
          </p:cNvSpPr>
          <p:nvPr/>
        </p:nvSpPr>
        <p:spPr bwMode="auto">
          <a:xfrm>
            <a:off x="7379948"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28" name="Text Box 11">
            <a:extLst>
              <a:ext uri="{FF2B5EF4-FFF2-40B4-BE49-F238E27FC236}">
                <a16:creationId xmlns:a16="http://schemas.microsoft.com/office/drawing/2014/main" id="{4BB8AF4B-6437-B04F-8D82-DDF7094ACD6E}"/>
              </a:ext>
            </a:extLst>
          </p:cNvPr>
          <p:cNvSpPr txBox="1">
            <a:spLocks noChangeArrowheads="1"/>
          </p:cNvSpPr>
          <p:nvPr/>
        </p:nvSpPr>
        <p:spPr bwMode="auto">
          <a:xfrm>
            <a:off x="8053841"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a:cs typeface="Arial" pitchFamily="34" charset="0"/>
              </a:rPr>
              <a:t>12</a:t>
            </a:r>
          </a:p>
        </p:txBody>
      </p:sp>
      <p:sp>
        <p:nvSpPr>
          <p:cNvPr id="29" name="Line 15">
            <a:extLst>
              <a:ext uri="{FF2B5EF4-FFF2-40B4-BE49-F238E27FC236}">
                <a16:creationId xmlns:a16="http://schemas.microsoft.com/office/drawing/2014/main" id="{687A1E22-CB94-6D45-AA4B-E16CB827CB71}"/>
              </a:ext>
            </a:extLst>
          </p:cNvPr>
          <p:cNvSpPr>
            <a:spLocks noChangeShapeType="1"/>
          </p:cNvSpPr>
          <p:nvPr/>
        </p:nvSpPr>
        <p:spPr bwMode="auto">
          <a:xfrm>
            <a:off x="8164569"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0" name="Text Box 11">
            <a:extLst>
              <a:ext uri="{FF2B5EF4-FFF2-40B4-BE49-F238E27FC236}">
                <a16:creationId xmlns:a16="http://schemas.microsoft.com/office/drawing/2014/main" id="{354DD292-8E5F-4941-BD9E-46279E1024FA}"/>
              </a:ext>
            </a:extLst>
          </p:cNvPr>
          <p:cNvSpPr txBox="1">
            <a:spLocks noChangeArrowheads="1"/>
          </p:cNvSpPr>
          <p:nvPr/>
        </p:nvSpPr>
        <p:spPr bwMode="auto">
          <a:xfrm>
            <a:off x="8838464" y="43656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b="1">
                <a:cs typeface="Arial" pitchFamily="34" charset="0"/>
              </a:rPr>
              <a:t>15</a:t>
            </a:r>
          </a:p>
        </p:txBody>
      </p:sp>
      <p:sp>
        <p:nvSpPr>
          <p:cNvPr id="31" name="Line 15">
            <a:extLst>
              <a:ext uri="{FF2B5EF4-FFF2-40B4-BE49-F238E27FC236}">
                <a16:creationId xmlns:a16="http://schemas.microsoft.com/office/drawing/2014/main" id="{475C1C23-9453-3C41-8C63-F32049834ED0}"/>
              </a:ext>
            </a:extLst>
          </p:cNvPr>
          <p:cNvSpPr>
            <a:spLocks noChangeShapeType="1"/>
          </p:cNvSpPr>
          <p:nvPr/>
        </p:nvSpPr>
        <p:spPr bwMode="auto">
          <a:xfrm>
            <a:off x="8950382" y="4300540"/>
            <a:ext cx="0" cy="53975"/>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2" name="Line 15">
            <a:extLst>
              <a:ext uri="{FF2B5EF4-FFF2-40B4-BE49-F238E27FC236}">
                <a16:creationId xmlns:a16="http://schemas.microsoft.com/office/drawing/2014/main" id="{49ACE5F2-3FBC-7345-A003-A04DF0B2541F}"/>
              </a:ext>
            </a:extLst>
          </p:cNvPr>
          <p:cNvSpPr>
            <a:spLocks noChangeShapeType="1"/>
          </p:cNvSpPr>
          <p:nvPr/>
        </p:nvSpPr>
        <p:spPr bwMode="auto">
          <a:xfrm rot="-5400000">
            <a:off x="5004056" y="1907978"/>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3" name="Text Box 11">
            <a:extLst>
              <a:ext uri="{FF2B5EF4-FFF2-40B4-BE49-F238E27FC236}">
                <a16:creationId xmlns:a16="http://schemas.microsoft.com/office/drawing/2014/main" id="{AA2BC5A2-6A79-534E-9ECD-21DAD13644DC}"/>
              </a:ext>
            </a:extLst>
          </p:cNvPr>
          <p:cNvSpPr txBox="1">
            <a:spLocks noChangeArrowheads="1"/>
          </p:cNvSpPr>
          <p:nvPr/>
        </p:nvSpPr>
        <p:spPr bwMode="auto">
          <a:xfrm>
            <a:off x="4712948" y="1828800"/>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0.9</a:t>
            </a:r>
          </a:p>
        </p:txBody>
      </p:sp>
      <p:sp>
        <p:nvSpPr>
          <p:cNvPr id="34" name="Line 15">
            <a:extLst>
              <a:ext uri="{FF2B5EF4-FFF2-40B4-BE49-F238E27FC236}">
                <a16:creationId xmlns:a16="http://schemas.microsoft.com/office/drawing/2014/main" id="{DD2133B4-D819-614C-9656-A06B29123197}"/>
              </a:ext>
            </a:extLst>
          </p:cNvPr>
          <p:cNvSpPr>
            <a:spLocks noChangeShapeType="1"/>
          </p:cNvSpPr>
          <p:nvPr/>
        </p:nvSpPr>
        <p:spPr bwMode="auto">
          <a:xfrm rot="-5400000">
            <a:off x="5004056" y="217150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5" name="Text Box 11">
            <a:extLst>
              <a:ext uri="{FF2B5EF4-FFF2-40B4-BE49-F238E27FC236}">
                <a16:creationId xmlns:a16="http://schemas.microsoft.com/office/drawing/2014/main" id="{1E0109B7-C8D3-784A-BCF1-7C9289900454}"/>
              </a:ext>
            </a:extLst>
          </p:cNvPr>
          <p:cNvSpPr txBox="1">
            <a:spLocks noChangeArrowheads="1"/>
          </p:cNvSpPr>
          <p:nvPr/>
        </p:nvSpPr>
        <p:spPr bwMode="auto">
          <a:xfrm>
            <a:off x="4712948" y="20923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0.8</a:t>
            </a:r>
          </a:p>
        </p:txBody>
      </p:sp>
      <p:sp>
        <p:nvSpPr>
          <p:cNvPr id="36" name="Line 15">
            <a:extLst>
              <a:ext uri="{FF2B5EF4-FFF2-40B4-BE49-F238E27FC236}">
                <a16:creationId xmlns:a16="http://schemas.microsoft.com/office/drawing/2014/main" id="{8CA07F35-CF07-BD4A-AC9B-1977DFF6ED90}"/>
              </a:ext>
            </a:extLst>
          </p:cNvPr>
          <p:cNvSpPr>
            <a:spLocks noChangeShapeType="1"/>
          </p:cNvSpPr>
          <p:nvPr/>
        </p:nvSpPr>
        <p:spPr bwMode="auto">
          <a:xfrm rot="-5400000">
            <a:off x="5004056" y="2435028"/>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7" name="Text Box 11">
            <a:extLst>
              <a:ext uri="{FF2B5EF4-FFF2-40B4-BE49-F238E27FC236}">
                <a16:creationId xmlns:a16="http://schemas.microsoft.com/office/drawing/2014/main" id="{4797837E-3236-3540-A431-3FAB778F5ADE}"/>
              </a:ext>
            </a:extLst>
          </p:cNvPr>
          <p:cNvSpPr txBox="1">
            <a:spLocks noChangeArrowheads="1"/>
          </p:cNvSpPr>
          <p:nvPr/>
        </p:nvSpPr>
        <p:spPr bwMode="auto">
          <a:xfrm>
            <a:off x="4712948" y="2355850"/>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0.7</a:t>
            </a:r>
          </a:p>
        </p:txBody>
      </p:sp>
      <p:sp>
        <p:nvSpPr>
          <p:cNvPr id="38" name="Line 15">
            <a:extLst>
              <a:ext uri="{FF2B5EF4-FFF2-40B4-BE49-F238E27FC236}">
                <a16:creationId xmlns:a16="http://schemas.microsoft.com/office/drawing/2014/main" id="{6190AC99-2B6C-0549-AC6A-A2F7814A02CA}"/>
              </a:ext>
            </a:extLst>
          </p:cNvPr>
          <p:cNvSpPr>
            <a:spLocks noChangeShapeType="1"/>
          </p:cNvSpPr>
          <p:nvPr/>
        </p:nvSpPr>
        <p:spPr bwMode="auto">
          <a:xfrm rot="-5400000">
            <a:off x="5004056" y="269855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39" name="Text Box 11">
            <a:extLst>
              <a:ext uri="{FF2B5EF4-FFF2-40B4-BE49-F238E27FC236}">
                <a16:creationId xmlns:a16="http://schemas.microsoft.com/office/drawing/2014/main" id="{F22948D2-266E-3D4C-93AD-AB3FB552EB3A}"/>
              </a:ext>
            </a:extLst>
          </p:cNvPr>
          <p:cNvSpPr txBox="1">
            <a:spLocks noChangeArrowheads="1"/>
          </p:cNvSpPr>
          <p:nvPr/>
        </p:nvSpPr>
        <p:spPr bwMode="auto">
          <a:xfrm>
            <a:off x="4712948" y="261937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0.6</a:t>
            </a:r>
          </a:p>
        </p:txBody>
      </p:sp>
      <p:sp>
        <p:nvSpPr>
          <p:cNvPr id="40" name="Line 15">
            <a:extLst>
              <a:ext uri="{FF2B5EF4-FFF2-40B4-BE49-F238E27FC236}">
                <a16:creationId xmlns:a16="http://schemas.microsoft.com/office/drawing/2014/main" id="{4F1F5688-6066-F84A-9298-852AE82113C6}"/>
              </a:ext>
            </a:extLst>
          </p:cNvPr>
          <p:cNvSpPr>
            <a:spLocks noChangeShapeType="1"/>
          </p:cNvSpPr>
          <p:nvPr/>
        </p:nvSpPr>
        <p:spPr bwMode="auto">
          <a:xfrm rot="-5400000">
            <a:off x="5004056" y="2962078"/>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41" name="Text Box 11">
            <a:extLst>
              <a:ext uri="{FF2B5EF4-FFF2-40B4-BE49-F238E27FC236}">
                <a16:creationId xmlns:a16="http://schemas.microsoft.com/office/drawing/2014/main" id="{B85AF00B-DBA8-A648-B87F-8D8CCFA6A720}"/>
              </a:ext>
            </a:extLst>
          </p:cNvPr>
          <p:cNvSpPr txBox="1">
            <a:spLocks noChangeArrowheads="1"/>
          </p:cNvSpPr>
          <p:nvPr/>
        </p:nvSpPr>
        <p:spPr bwMode="auto">
          <a:xfrm>
            <a:off x="4712948" y="2882900"/>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0.5</a:t>
            </a:r>
          </a:p>
        </p:txBody>
      </p:sp>
      <p:sp>
        <p:nvSpPr>
          <p:cNvPr id="42" name="Line 15">
            <a:extLst>
              <a:ext uri="{FF2B5EF4-FFF2-40B4-BE49-F238E27FC236}">
                <a16:creationId xmlns:a16="http://schemas.microsoft.com/office/drawing/2014/main" id="{95A3E0EC-E437-2A4C-8598-0F72285FAB0B}"/>
              </a:ext>
            </a:extLst>
          </p:cNvPr>
          <p:cNvSpPr>
            <a:spLocks noChangeShapeType="1"/>
          </p:cNvSpPr>
          <p:nvPr/>
        </p:nvSpPr>
        <p:spPr bwMode="auto">
          <a:xfrm rot="-5400000">
            <a:off x="5004056" y="322560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43" name="Text Box 11">
            <a:extLst>
              <a:ext uri="{FF2B5EF4-FFF2-40B4-BE49-F238E27FC236}">
                <a16:creationId xmlns:a16="http://schemas.microsoft.com/office/drawing/2014/main" id="{45BE08FC-0A2E-4542-80E8-F086D8B5B930}"/>
              </a:ext>
            </a:extLst>
          </p:cNvPr>
          <p:cNvSpPr txBox="1">
            <a:spLocks noChangeArrowheads="1"/>
          </p:cNvSpPr>
          <p:nvPr/>
        </p:nvSpPr>
        <p:spPr bwMode="auto">
          <a:xfrm>
            <a:off x="4712948" y="314642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0.4</a:t>
            </a:r>
          </a:p>
        </p:txBody>
      </p:sp>
      <p:sp>
        <p:nvSpPr>
          <p:cNvPr id="44" name="Line 15">
            <a:extLst>
              <a:ext uri="{FF2B5EF4-FFF2-40B4-BE49-F238E27FC236}">
                <a16:creationId xmlns:a16="http://schemas.microsoft.com/office/drawing/2014/main" id="{5A6A8B69-690C-F241-A491-53197402DA1C}"/>
              </a:ext>
            </a:extLst>
          </p:cNvPr>
          <p:cNvSpPr>
            <a:spLocks noChangeShapeType="1"/>
          </p:cNvSpPr>
          <p:nvPr/>
        </p:nvSpPr>
        <p:spPr bwMode="auto">
          <a:xfrm rot="-5400000">
            <a:off x="5004056" y="3489128"/>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45" name="Text Box 11">
            <a:extLst>
              <a:ext uri="{FF2B5EF4-FFF2-40B4-BE49-F238E27FC236}">
                <a16:creationId xmlns:a16="http://schemas.microsoft.com/office/drawing/2014/main" id="{446DC15D-9688-E647-9B6A-E53D9225C4EA}"/>
              </a:ext>
            </a:extLst>
          </p:cNvPr>
          <p:cNvSpPr txBox="1">
            <a:spLocks noChangeArrowheads="1"/>
          </p:cNvSpPr>
          <p:nvPr/>
        </p:nvSpPr>
        <p:spPr bwMode="auto">
          <a:xfrm>
            <a:off x="4712948" y="3409950"/>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0.3</a:t>
            </a:r>
          </a:p>
        </p:txBody>
      </p:sp>
      <p:sp>
        <p:nvSpPr>
          <p:cNvPr id="46" name="Line 15">
            <a:extLst>
              <a:ext uri="{FF2B5EF4-FFF2-40B4-BE49-F238E27FC236}">
                <a16:creationId xmlns:a16="http://schemas.microsoft.com/office/drawing/2014/main" id="{37B10414-45AA-BB42-97BF-B2116377B914}"/>
              </a:ext>
            </a:extLst>
          </p:cNvPr>
          <p:cNvSpPr>
            <a:spLocks noChangeShapeType="1"/>
          </p:cNvSpPr>
          <p:nvPr/>
        </p:nvSpPr>
        <p:spPr bwMode="auto">
          <a:xfrm rot="-5400000">
            <a:off x="5004056" y="3752653"/>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47" name="Text Box 11">
            <a:extLst>
              <a:ext uri="{FF2B5EF4-FFF2-40B4-BE49-F238E27FC236}">
                <a16:creationId xmlns:a16="http://schemas.microsoft.com/office/drawing/2014/main" id="{D6205761-F0E1-7749-B3FF-7CE254C372AD}"/>
              </a:ext>
            </a:extLst>
          </p:cNvPr>
          <p:cNvSpPr txBox="1">
            <a:spLocks noChangeArrowheads="1"/>
          </p:cNvSpPr>
          <p:nvPr/>
        </p:nvSpPr>
        <p:spPr bwMode="auto">
          <a:xfrm>
            <a:off x="4712948" y="3673475"/>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0.2</a:t>
            </a:r>
          </a:p>
        </p:txBody>
      </p:sp>
      <p:sp>
        <p:nvSpPr>
          <p:cNvPr id="48" name="Line 15">
            <a:extLst>
              <a:ext uri="{FF2B5EF4-FFF2-40B4-BE49-F238E27FC236}">
                <a16:creationId xmlns:a16="http://schemas.microsoft.com/office/drawing/2014/main" id="{EC0CF64D-7DF3-3E46-B168-EFD03107CF04}"/>
              </a:ext>
            </a:extLst>
          </p:cNvPr>
          <p:cNvSpPr>
            <a:spLocks noChangeShapeType="1"/>
          </p:cNvSpPr>
          <p:nvPr/>
        </p:nvSpPr>
        <p:spPr bwMode="auto">
          <a:xfrm rot="-5400000">
            <a:off x="5004056" y="4016178"/>
            <a:ext cx="0" cy="41672"/>
          </a:xfrm>
          <a:prstGeom prst="line">
            <a:avLst/>
          </a:prstGeom>
          <a:noFill/>
          <a:ln w="22225" cap="sq">
            <a:solidFill>
              <a:schemeClr val="tx1"/>
            </a:solidFill>
            <a:miter lim="800000"/>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49" name="Text Box 11">
            <a:extLst>
              <a:ext uri="{FF2B5EF4-FFF2-40B4-BE49-F238E27FC236}">
                <a16:creationId xmlns:a16="http://schemas.microsoft.com/office/drawing/2014/main" id="{C7B89CBA-B25F-5545-B0DC-B614C26DA98D}"/>
              </a:ext>
            </a:extLst>
          </p:cNvPr>
          <p:cNvSpPr txBox="1">
            <a:spLocks noChangeArrowheads="1"/>
          </p:cNvSpPr>
          <p:nvPr/>
        </p:nvSpPr>
        <p:spPr bwMode="auto">
          <a:xfrm>
            <a:off x="4712948" y="3937000"/>
            <a:ext cx="22264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1">
                <a:cs typeface="Arial" pitchFamily="34" charset="0"/>
              </a:rPr>
              <a:t>0.1</a:t>
            </a:r>
          </a:p>
        </p:txBody>
      </p:sp>
      <p:grpSp>
        <p:nvGrpSpPr>
          <p:cNvPr id="50" name="Group 4">
            <a:extLst>
              <a:ext uri="{FF2B5EF4-FFF2-40B4-BE49-F238E27FC236}">
                <a16:creationId xmlns:a16="http://schemas.microsoft.com/office/drawing/2014/main" id="{4CB3B456-6157-804C-8076-C47A9A19C462}"/>
              </a:ext>
            </a:extLst>
          </p:cNvPr>
          <p:cNvGrpSpPr>
            <a:grpSpLocks/>
          </p:cNvGrpSpPr>
          <p:nvPr/>
        </p:nvGrpSpPr>
        <p:grpSpPr bwMode="auto">
          <a:xfrm>
            <a:off x="4992744" y="1628775"/>
            <a:ext cx="3682604" cy="1868488"/>
            <a:chOff x="1450924" y="1933239"/>
            <a:chExt cx="4909495" cy="1868366"/>
          </a:xfrm>
        </p:grpSpPr>
        <p:sp>
          <p:nvSpPr>
            <p:cNvPr id="51" name="AutoShape 2">
              <a:extLst>
                <a:ext uri="{FF2B5EF4-FFF2-40B4-BE49-F238E27FC236}">
                  <a16:creationId xmlns:a16="http://schemas.microsoft.com/office/drawing/2014/main" id="{7BDBA14A-E585-3341-9D74-377CBC3D95BF}"/>
                </a:ext>
              </a:extLst>
            </p:cNvPr>
            <p:cNvSpPr>
              <a:spLocks/>
            </p:cNvSpPr>
            <p:nvPr/>
          </p:nvSpPr>
          <p:spPr bwMode="auto">
            <a:xfrm>
              <a:off x="1487432" y="1969750"/>
              <a:ext cx="4836479" cy="1795345"/>
            </a:xfrm>
            <a:custGeom>
              <a:avLst/>
              <a:gdLst/>
              <a:ahLst/>
              <a:cxnLst/>
              <a:rect l="0" t="0" r="r" b="b"/>
              <a:pathLst>
                <a:path w="21600" h="21600">
                  <a:moveTo>
                    <a:pt x="0" y="0"/>
                  </a:moveTo>
                  <a:lnTo>
                    <a:pt x="1886" y="0"/>
                  </a:lnTo>
                  <a:lnTo>
                    <a:pt x="1886" y="536"/>
                  </a:lnTo>
                  <a:lnTo>
                    <a:pt x="1999" y="536"/>
                  </a:lnTo>
                  <a:lnTo>
                    <a:pt x="1999" y="919"/>
                  </a:lnTo>
                  <a:lnTo>
                    <a:pt x="4268" y="919"/>
                  </a:lnTo>
                  <a:lnTo>
                    <a:pt x="4268" y="1448"/>
                  </a:lnTo>
                  <a:lnTo>
                    <a:pt x="4310" y="1448"/>
                  </a:lnTo>
                  <a:lnTo>
                    <a:pt x="4310" y="1996"/>
                  </a:lnTo>
                  <a:lnTo>
                    <a:pt x="4419" y="1996"/>
                  </a:lnTo>
                  <a:lnTo>
                    <a:pt x="4419" y="2360"/>
                  </a:lnTo>
                  <a:lnTo>
                    <a:pt x="4452" y="2360"/>
                  </a:lnTo>
                  <a:lnTo>
                    <a:pt x="4452" y="2895"/>
                  </a:lnTo>
                  <a:lnTo>
                    <a:pt x="6159" y="2895"/>
                  </a:lnTo>
                  <a:lnTo>
                    <a:pt x="6159" y="3399"/>
                  </a:lnTo>
                  <a:lnTo>
                    <a:pt x="6988" y="3399"/>
                  </a:lnTo>
                  <a:lnTo>
                    <a:pt x="6988" y="3941"/>
                  </a:lnTo>
                  <a:lnTo>
                    <a:pt x="7474" y="3941"/>
                  </a:lnTo>
                  <a:lnTo>
                    <a:pt x="7474" y="4432"/>
                  </a:lnTo>
                  <a:lnTo>
                    <a:pt x="7744" y="4432"/>
                  </a:lnTo>
                  <a:lnTo>
                    <a:pt x="7744" y="4993"/>
                  </a:lnTo>
                  <a:lnTo>
                    <a:pt x="8314" y="4993"/>
                  </a:lnTo>
                  <a:lnTo>
                    <a:pt x="8314" y="5509"/>
                  </a:lnTo>
                  <a:lnTo>
                    <a:pt x="8345" y="5509"/>
                  </a:lnTo>
                  <a:lnTo>
                    <a:pt x="8345" y="6044"/>
                  </a:lnTo>
                  <a:lnTo>
                    <a:pt x="8463" y="6044"/>
                  </a:lnTo>
                  <a:lnTo>
                    <a:pt x="8463" y="6676"/>
                  </a:lnTo>
                  <a:lnTo>
                    <a:pt x="8613" y="6676"/>
                  </a:lnTo>
                  <a:lnTo>
                    <a:pt x="8613" y="7868"/>
                  </a:lnTo>
                  <a:lnTo>
                    <a:pt x="8648" y="7868"/>
                  </a:lnTo>
                  <a:lnTo>
                    <a:pt x="8648" y="9041"/>
                  </a:lnTo>
                  <a:lnTo>
                    <a:pt x="9815" y="9041"/>
                  </a:lnTo>
                  <a:lnTo>
                    <a:pt x="9815" y="9838"/>
                  </a:lnTo>
                  <a:lnTo>
                    <a:pt x="12531" y="9838"/>
                  </a:lnTo>
                  <a:lnTo>
                    <a:pt x="12531" y="10463"/>
                  </a:lnTo>
                  <a:lnTo>
                    <a:pt x="12652" y="10463"/>
                  </a:lnTo>
                  <a:lnTo>
                    <a:pt x="12652" y="11259"/>
                  </a:lnTo>
                  <a:lnTo>
                    <a:pt x="12917" y="11259"/>
                  </a:lnTo>
                  <a:lnTo>
                    <a:pt x="12917" y="12828"/>
                  </a:lnTo>
                  <a:lnTo>
                    <a:pt x="13104" y="12828"/>
                  </a:lnTo>
                  <a:lnTo>
                    <a:pt x="13104" y="14014"/>
                  </a:lnTo>
                  <a:lnTo>
                    <a:pt x="16838" y="14014"/>
                  </a:lnTo>
                  <a:lnTo>
                    <a:pt x="16838" y="15454"/>
                  </a:lnTo>
                  <a:lnTo>
                    <a:pt x="17407" y="15454"/>
                  </a:lnTo>
                  <a:lnTo>
                    <a:pt x="17407" y="18202"/>
                  </a:lnTo>
                  <a:lnTo>
                    <a:pt x="19370" y="18202"/>
                  </a:lnTo>
                  <a:lnTo>
                    <a:pt x="19370" y="21600"/>
                  </a:lnTo>
                  <a:lnTo>
                    <a:pt x="21600" y="21600"/>
                  </a:lnTo>
                </a:path>
              </a:pathLst>
            </a:cu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grpSp>
          <p:nvGrpSpPr>
            <p:cNvPr id="52" name="Group 89">
              <a:extLst>
                <a:ext uri="{FF2B5EF4-FFF2-40B4-BE49-F238E27FC236}">
                  <a16:creationId xmlns:a16="http://schemas.microsoft.com/office/drawing/2014/main" id="{A67B8C69-49CC-634B-A641-09F5CA0F430D}"/>
                </a:ext>
              </a:extLst>
            </p:cNvPr>
            <p:cNvGrpSpPr>
              <a:grpSpLocks/>
            </p:cNvGrpSpPr>
            <p:nvPr/>
          </p:nvGrpSpPr>
          <p:grpSpPr bwMode="auto">
            <a:xfrm>
              <a:off x="1450924" y="1933239"/>
              <a:ext cx="4909495" cy="1868366"/>
              <a:chOff x="1520825" y="1819275"/>
              <a:chExt cx="7350125" cy="2797175"/>
            </a:xfrm>
          </p:grpSpPr>
          <p:sp>
            <p:nvSpPr>
              <p:cNvPr id="53" name="Line 3">
                <a:extLst>
                  <a:ext uri="{FF2B5EF4-FFF2-40B4-BE49-F238E27FC236}">
                    <a16:creationId xmlns:a16="http://schemas.microsoft.com/office/drawing/2014/main" id="{11E0946A-EAD4-444A-8A07-2F83381885D7}"/>
                  </a:ext>
                </a:extLst>
              </p:cNvPr>
              <p:cNvSpPr>
                <a:spLocks noChangeShapeType="1"/>
              </p:cNvSpPr>
              <p:nvPr/>
            </p:nvSpPr>
            <p:spPr bwMode="auto">
              <a:xfrm rot="10800000" flipH="1">
                <a:off x="1575482" y="1819275"/>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4" name="Line 4">
                <a:extLst>
                  <a:ext uri="{FF2B5EF4-FFF2-40B4-BE49-F238E27FC236}">
                    <a16:creationId xmlns:a16="http://schemas.microsoft.com/office/drawing/2014/main" id="{E87A00B5-E3DD-064E-9EE5-507600B7997C}"/>
                  </a:ext>
                </a:extLst>
              </p:cNvPr>
              <p:cNvSpPr>
                <a:spLocks noChangeShapeType="1"/>
              </p:cNvSpPr>
              <p:nvPr/>
            </p:nvSpPr>
            <p:spPr bwMode="auto">
              <a:xfrm>
                <a:off x="1520825" y="1873936"/>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5" name="Line 5">
                <a:extLst>
                  <a:ext uri="{FF2B5EF4-FFF2-40B4-BE49-F238E27FC236}">
                    <a16:creationId xmlns:a16="http://schemas.microsoft.com/office/drawing/2014/main" id="{A2525D9F-2FD2-4845-B60B-88622460A16F}"/>
                  </a:ext>
                </a:extLst>
              </p:cNvPr>
              <p:cNvSpPr>
                <a:spLocks noChangeShapeType="1"/>
              </p:cNvSpPr>
              <p:nvPr/>
            </p:nvSpPr>
            <p:spPr bwMode="auto">
              <a:xfrm rot="10800000" flipH="1">
                <a:off x="1867776" y="1819275"/>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6" name="Line 6">
                <a:extLst>
                  <a:ext uri="{FF2B5EF4-FFF2-40B4-BE49-F238E27FC236}">
                    <a16:creationId xmlns:a16="http://schemas.microsoft.com/office/drawing/2014/main" id="{43D2F013-C363-B742-BCA8-FB3583CC908E}"/>
                  </a:ext>
                </a:extLst>
              </p:cNvPr>
              <p:cNvSpPr>
                <a:spLocks noChangeShapeType="1"/>
              </p:cNvSpPr>
              <p:nvPr/>
            </p:nvSpPr>
            <p:spPr bwMode="auto">
              <a:xfrm>
                <a:off x="1813120" y="1873936"/>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7" name="Line 7">
                <a:extLst>
                  <a:ext uri="{FF2B5EF4-FFF2-40B4-BE49-F238E27FC236}">
                    <a16:creationId xmlns:a16="http://schemas.microsoft.com/office/drawing/2014/main" id="{814B59C6-2150-064C-9165-6F6C5AB9DAAF}"/>
                  </a:ext>
                </a:extLst>
              </p:cNvPr>
              <p:cNvSpPr>
                <a:spLocks noChangeShapeType="1"/>
              </p:cNvSpPr>
              <p:nvPr/>
            </p:nvSpPr>
            <p:spPr bwMode="auto">
              <a:xfrm rot="10800000" flipH="1">
                <a:off x="2728023" y="1933348"/>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8" name="Line 8">
                <a:extLst>
                  <a:ext uri="{FF2B5EF4-FFF2-40B4-BE49-F238E27FC236}">
                    <a16:creationId xmlns:a16="http://schemas.microsoft.com/office/drawing/2014/main" id="{5E71FA0F-514E-4347-BFD2-9BA16969BA2F}"/>
                  </a:ext>
                </a:extLst>
              </p:cNvPr>
              <p:cNvSpPr>
                <a:spLocks noChangeShapeType="1"/>
              </p:cNvSpPr>
              <p:nvPr/>
            </p:nvSpPr>
            <p:spPr bwMode="auto">
              <a:xfrm>
                <a:off x="2675743" y="1988009"/>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59" name="Line 9">
                <a:extLst>
                  <a:ext uri="{FF2B5EF4-FFF2-40B4-BE49-F238E27FC236}">
                    <a16:creationId xmlns:a16="http://schemas.microsoft.com/office/drawing/2014/main" id="{53234152-6D07-3148-9887-78114B974A68}"/>
                  </a:ext>
                </a:extLst>
              </p:cNvPr>
              <p:cNvSpPr>
                <a:spLocks noChangeShapeType="1"/>
              </p:cNvSpPr>
              <p:nvPr/>
            </p:nvSpPr>
            <p:spPr bwMode="auto">
              <a:xfrm rot="10800000" flipH="1">
                <a:off x="2880111" y="1933348"/>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0" name="Line 10">
                <a:extLst>
                  <a:ext uri="{FF2B5EF4-FFF2-40B4-BE49-F238E27FC236}">
                    <a16:creationId xmlns:a16="http://schemas.microsoft.com/office/drawing/2014/main" id="{D112C33D-41C4-8848-8595-500F135657F0}"/>
                  </a:ext>
                </a:extLst>
              </p:cNvPr>
              <p:cNvSpPr>
                <a:spLocks noChangeShapeType="1"/>
              </p:cNvSpPr>
              <p:nvPr/>
            </p:nvSpPr>
            <p:spPr bwMode="auto">
              <a:xfrm>
                <a:off x="2825455" y="1988009"/>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1" name="Line 11">
                <a:extLst>
                  <a:ext uri="{FF2B5EF4-FFF2-40B4-BE49-F238E27FC236}">
                    <a16:creationId xmlns:a16="http://schemas.microsoft.com/office/drawing/2014/main" id="{59D05C49-22C3-9744-9FF8-CCB2393E4941}"/>
                  </a:ext>
                </a:extLst>
              </p:cNvPr>
              <p:cNvSpPr>
                <a:spLocks noChangeShapeType="1"/>
              </p:cNvSpPr>
              <p:nvPr/>
            </p:nvSpPr>
            <p:spPr bwMode="auto">
              <a:xfrm rot="10800000" flipH="1">
                <a:off x="2906252" y="1933348"/>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2" name="Line 12">
                <a:extLst>
                  <a:ext uri="{FF2B5EF4-FFF2-40B4-BE49-F238E27FC236}">
                    <a16:creationId xmlns:a16="http://schemas.microsoft.com/office/drawing/2014/main" id="{67D38F2F-60F4-3040-8A80-575A733DCA1A}"/>
                  </a:ext>
                </a:extLst>
              </p:cNvPr>
              <p:cNvSpPr>
                <a:spLocks noChangeShapeType="1"/>
              </p:cNvSpPr>
              <p:nvPr/>
            </p:nvSpPr>
            <p:spPr bwMode="auto">
              <a:xfrm>
                <a:off x="2851594" y="1988009"/>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3" name="Line 13">
                <a:extLst>
                  <a:ext uri="{FF2B5EF4-FFF2-40B4-BE49-F238E27FC236}">
                    <a16:creationId xmlns:a16="http://schemas.microsoft.com/office/drawing/2014/main" id="{2026F249-2839-B548-8B93-12E4C0612782}"/>
                  </a:ext>
                </a:extLst>
              </p:cNvPr>
              <p:cNvSpPr>
                <a:spLocks noChangeShapeType="1"/>
              </p:cNvSpPr>
              <p:nvPr/>
            </p:nvSpPr>
            <p:spPr bwMode="auto">
              <a:xfrm rot="10800000" flipH="1">
                <a:off x="3436182" y="2180507"/>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4" name="Line 14">
                <a:extLst>
                  <a:ext uri="{FF2B5EF4-FFF2-40B4-BE49-F238E27FC236}">
                    <a16:creationId xmlns:a16="http://schemas.microsoft.com/office/drawing/2014/main" id="{498AC8BC-A00D-364D-99F5-17F116D0AF82}"/>
                  </a:ext>
                </a:extLst>
              </p:cNvPr>
              <p:cNvSpPr>
                <a:spLocks noChangeShapeType="1"/>
              </p:cNvSpPr>
              <p:nvPr/>
            </p:nvSpPr>
            <p:spPr bwMode="auto">
              <a:xfrm>
                <a:off x="3383902" y="2232791"/>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5" name="Line 15">
                <a:extLst>
                  <a:ext uri="{FF2B5EF4-FFF2-40B4-BE49-F238E27FC236}">
                    <a16:creationId xmlns:a16="http://schemas.microsoft.com/office/drawing/2014/main" id="{9EF1646C-365C-134A-9A6E-B2A51523E1FE}"/>
                  </a:ext>
                </a:extLst>
              </p:cNvPr>
              <p:cNvSpPr>
                <a:spLocks noChangeShapeType="1"/>
              </p:cNvSpPr>
              <p:nvPr/>
            </p:nvSpPr>
            <p:spPr bwMode="auto">
              <a:xfrm rot="10800000" flipH="1">
                <a:off x="3445688" y="2180507"/>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6" name="Line 16">
                <a:extLst>
                  <a:ext uri="{FF2B5EF4-FFF2-40B4-BE49-F238E27FC236}">
                    <a16:creationId xmlns:a16="http://schemas.microsoft.com/office/drawing/2014/main" id="{36D257B7-1CC0-EA44-8700-AA03B515A68A}"/>
                  </a:ext>
                </a:extLst>
              </p:cNvPr>
              <p:cNvSpPr>
                <a:spLocks noChangeShapeType="1"/>
              </p:cNvSpPr>
              <p:nvPr/>
            </p:nvSpPr>
            <p:spPr bwMode="auto">
              <a:xfrm>
                <a:off x="3393408" y="2232791"/>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7" name="Line 17">
                <a:extLst>
                  <a:ext uri="{FF2B5EF4-FFF2-40B4-BE49-F238E27FC236}">
                    <a16:creationId xmlns:a16="http://schemas.microsoft.com/office/drawing/2014/main" id="{D2E57BAA-B9A0-A342-95F3-59EF0D26A283}"/>
                  </a:ext>
                </a:extLst>
              </p:cNvPr>
              <p:cNvSpPr>
                <a:spLocks noChangeShapeType="1"/>
              </p:cNvSpPr>
              <p:nvPr/>
            </p:nvSpPr>
            <p:spPr bwMode="auto">
              <a:xfrm rot="10800000" flipH="1">
                <a:off x="3752241" y="2242297"/>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8" name="Line 18">
                <a:extLst>
                  <a:ext uri="{FF2B5EF4-FFF2-40B4-BE49-F238E27FC236}">
                    <a16:creationId xmlns:a16="http://schemas.microsoft.com/office/drawing/2014/main" id="{87819D5E-ABD3-EA4D-B0D6-FF36CE921293}"/>
                  </a:ext>
                </a:extLst>
              </p:cNvPr>
              <p:cNvSpPr>
                <a:spLocks noChangeShapeType="1"/>
              </p:cNvSpPr>
              <p:nvPr/>
            </p:nvSpPr>
            <p:spPr bwMode="auto">
              <a:xfrm>
                <a:off x="3699961" y="2296958"/>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69" name="Line 19">
                <a:extLst>
                  <a:ext uri="{FF2B5EF4-FFF2-40B4-BE49-F238E27FC236}">
                    <a16:creationId xmlns:a16="http://schemas.microsoft.com/office/drawing/2014/main" id="{FF34C6AA-F9EF-954D-9A48-08C9FAAF7EA4}"/>
                  </a:ext>
                </a:extLst>
              </p:cNvPr>
              <p:cNvSpPr>
                <a:spLocks noChangeShapeType="1"/>
              </p:cNvSpPr>
              <p:nvPr/>
            </p:nvSpPr>
            <p:spPr bwMode="auto">
              <a:xfrm rot="10800000" flipH="1">
                <a:off x="3980373" y="2308840"/>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0" name="Line 20">
                <a:extLst>
                  <a:ext uri="{FF2B5EF4-FFF2-40B4-BE49-F238E27FC236}">
                    <a16:creationId xmlns:a16="http://schemas.microsoft.com/office/drawing/2014/main" id="{41929528-8E80-874F-BA88-9CB7F4E4991E}"/>
                  </a:ext>
                </a:extLst>
              </p:cNvPr>
              <p:cNvSpPr>
                <a:spLocks noChangeShapeType="1"/>
              </p:cNvSpPr>
              <p:nvPr/>
            </p:nvSpPr>
            <p:spPr bwMode="auto">
              <a:xfrm>
                <a:off x="3928092" y="2363501"/>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1" name="Line 21">
                <a:extLst>
                  <a:ext uri="{FF2B5EF4-FFF2-40B4-BE49-F238E27FC236}">
                    <a16:creationId xmlns:a16="http://schemas.microsoft.com/office/drawing/2014/main" id="{52896AC0-7323-C54E-B7E0-015BA4FD7B1C}"/>
                  </a:ext>
                </a:extLst>
              </p:cNvPr>
              <p:cNvSpPr>
                <a:spLocks noChangeShapeType="1"/>
              </p:cNvSpPr>
              <p:nvPr/>
            </p:nvSpPr>
            <p:spPr bwMode="auto">
              <a:xfrm rot="10800000" flipH="1">
                <a:off x="3989878" y="2308840"/>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2" name="Line 22">
                <a:extLst>
                  <a:ext uri="{FF2B5EF4-FFF2-40B4-BE49-F238E27FC236}">
                    <a16:creationId xmlns:a16="http://schemas.microsoft.com/office/drawing/2014/main" id="{31B2C599-ACCB-D94F-8E29-A8CC8D5F96D2}"/>
                  </a:ext>
                </a:extLst>
              </p:cNvPr>
              <p:cNvSpPr>
                <a:spLocks noChangeShapeType="1"/>
              </p:cNvSpPr>
              <p:nvPr/>
            </p:nvSpPr>
            <p:spPr bwMode="auto">
              <a:xfrm>
                <a:off x="3937598" y="2363501"/>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3" name="Line 23">
                <a:extLst>
                  <a:ext uri="{FF2B5EF4-FFF2-40B4-BE49-F238E27FC236}">
                    <a16:creationId xmlns:a16="http://schemas.microsoft.com/office/drawing/2014/main" id="{D8783352-13D6-0A4E-93BE-067F6E716978}"/>
                  </a:ext>
                </a:extLst>
              </p:cNvPr>
              <p:cNvSpPr>
                <a:spLocks noChangeShapeType="1"/>
              </p:cNvSpPr>
              <p:nvPr/>
            </p:nvSpPr>
            <p:spPr bwMode="auto">
              <a:xfrm rot="10800000" flipH="1">
                <a:off x="4210880" y="2439550"/>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4" name="Line 24">
                <a:extLst>
                  <a:ext uri="{FF2B5EF4-FFF2-40B4-BE49-F238E27FC236}">
                    <a16:creationId xmlns:a16="http://schemas.microsoft.com/office/drawing/2014/main" id="{35803229-F368-B648-986E-C1776C1662B6}"/>
                  </a:ext>
                </a:extLst>
              </p:cNvPr>
              <p:cNvSpPr>
                <a:spLocks noChangeShapeType="1"/>
              </p:cNvSpPr>
              <p:nvPr/>
            </p:nvSpPr>
            <p:spPr bwMode="auto">
              <a:xfrm>
                <a:off x="4153847" y="2496586"/>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5" name="Line 25">
                <a:extLst>
                  <a:ext uri="{FF2B5EF4-FFF2-40B4-BE49-F238E27FC236}">
                    <a16:creationId xmlns:a16="http://schemas.microsoft.com/office/drawing/2014/main" id="{F9DA38CD-7AC2-1F40-A003-66912F866526}"/>
                  </a:ext>
                </a:extLst>
              </p:cNvPr>
              <p:cNvSpPr>
                <a:spLocks noChangeShapeType="1"/>
              </p:cNvSpPr>
              <p:nvPr/>
            </p:nvSpPr>
            <p:spPr bwMode="auto">
              <a:xfrm rot="10800000" flipH="1">
                <a:off x="4372474" y="2572635"/>
                <a:ext cx="0" cy="106943"/>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6" name="Line 26">
                <a:extLst>
                  <a:ext uri="{FF2B5EF4-FFF2-40B4-BE49-F238E27FC236}">
                    <a16:creationId xmlns:a16="http://schemas.microsoft.com/office/drawing/2014/main" id="{27786C49-1FFD-4B43-B736-506037AB031C}"/>
                  </a:ext>
                </a:extLst>
              </p:cNvPr>
              <p:cNvSpPr>
                <a:spLocks noChangeShapeType="1"/>
              </p:cNvSpPr>
              <p:nvPr/>
            </p:nvSpPr>
            <p:spPr bwMode="auto">
              <a:xfrm>
                <a:off x="4317818" y="2624919"/>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7" name="Line 27">
                <a:extLst>
                  <a:ext uri="{FF2B5EF4-FFF2-40B4-BE49-F238E27FC236}">
                    <a16:creationId xmlns:a16="http://schemas.microsoft.com/office/drawing/2014/main" id="{4F34DC94-6C84-9146-A6DA-EC19F6BBC90B}"/>
                  </a:ext>
                </a:extLst>
              </p:cNvPr>
              <p:cNvSpPr>
                <a:spLocks noChangeShapeType="1"/>
              </p:cNvSpPr>
              <p:nvPr/>
            </p:nvSpPr>
            <p:spPr bwMode="auto">
              <a:xfrm rot="10800000" flipH="1">
                <a:off x="4424754" y="2648684"/>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8" name="Line 28">
                <a:extLst>
                  <a:ext uri="{FF2B5EF4-FFF2-40B4-BE49-F238E27FC236}">
                    <a16:creationId xmlns:a16="http://schemas.microsoft.com/office/drawing/2014/main" id="{77700791-600C-9540-982E-02E5DBD788BE}"/>
                  </a:ext>
                </a:extLst>
              </p:cNvPr>
              <p:cNvSpPr>
                <a:spLocks noChangeShapeType="1"/>
              </p:cNvSpPr>
              <p:nvPr/>
            </p:nvSpPr>
            <p:spPr bwMode="auto">
              <a:xfrm>
                <a:off x="4367721" y="2705721"/>
                <a:ext cx="111690"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79" name="Line 29">
                <a:extLst>
                  <a:ext uri="{FF2B5EF4-FFF2-40B4-BE49-F238E27FC236}">
                    <a16:creationId xmlns:a16="http://schemas.microsoft.com/office/drawing/2014/main" id="{3513505E-EEFB-DD41-9EA0-A0524C647243}"/>
                  </a:ext>
                </a:extLst>
              </p:cNvPr>
              <p:cNvSpPr>
                <a:spLocks noChangeShapeType="1"/>
              </p:cNvSpPr>
              <p:nvPr/>
            </p:nvSpPr>
            <p:spPr bwMode="auto">
              <a:xfrm rot="10800000" flipH="1">
                <a:off x="4450895" y="2648684"/>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0" name="Line 30">
                <a:extLst>
                  <a:ext uri="{FF2B5EF4-FFF2-40B4-BE49-F238E27FC236}">
                    <a16:creationId xmlns:a16="http://schemas.microsoft.com/office/drawing/2014/main" id="{EA796F68-D614-604E-AF4C-4DCB7979904F}"/>
                  </a:ext>
                </a:extLst>
              </p:cNvPr>
              <p:cNvSpPr>
                <a:spLocks noChangeShapeType="1"/>
              </p:cNvSpPr>
              <p:nvPr/>
            </p:nvSpPr>
            <p:spPr bwMode="auto">
              <a:xfrm>
                <a:off x="4396237" y="2705721"/>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1" name="Line 31">
                <a:extLst>
                  <a:ext uri="{FF2B5EF4-FFF2-40B4-BE49-F238E27FC236}">
                    <a16:creationId xmlns:a16="http://schemas.microsoft.com/office/drawing/2014/main" id="{F5411E57-D821-F04D-A691-2B573A7AAB46}"/>
                  </a:ext>
                </a:extLst>
              </p:cNvPr>
              <p:cNvSpPr>
                <a:spLocks noChangeShapeType="1"/>
              </p:cNvSpPr>
              <p:nvPr/>
            </p:nvSpPr>
            <p:spPr bwMode="auto">
              <a:xfrm rot="10800000" flipH="1">
                <a:off x="4462776" y="2798405"/>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2" name="Line 32">
                <a:extLst>
                  <a:ext uri="{FF2B5EF4-FFF2-40B4-BE49-F238E27FC236}">
                    <a16:creationId xmlns:a16="http://schemas.microsoft.com/office/drawing/2014/main" id="{582B2BD3-79EE-D14A-9DCD-D30C08B17BDF}"/>
                  </a:ext>
                </a:extLst>
              </p:cNvPr>
              <p:cNvSpPr>
                <a:spLocks noChangeShapeType="1"/>
              </p:cNvSpPr>
              <p:nvPr/>
            </p:nvSpPr>
            <p:spPr bwMode="auto">
              <a:xfrm>
                <a:off x="4408120" y="2853066"/>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3" name="Line 33">
                <a:extLst>
                  <a:ext uri="{FF2B5EF4-FFF2-40B4-BE49-F238E27FC236}">
                    <a16:creationId xmlns:a16="http://schemas.microsoft.com/office/drawing/2014/main" id="{F7641A7C-BDED-8040-B32D-D5721FEBE0BD}"/>
                  </a:ext>
                </a:extLst>
              </p:cNvPr>
              <p:cNvSpPr>
                <a:spLocks noChangeShapeType="1"/>
              </p:cNvSpPr>
              <p:nvPr/>
            </p:nvSpPr>
            <p:spPr bwMode="auto">
              <a:xfrm rot="10800000" flipH="1">
                <a:off x="4474658" y="2945750"/>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4" name="Line 34">
                <a:extLst>
                  <a:ext uri="{FF2B5EF4-FFF2-40B4-BE49-F238E27FC236}">
                    <a16:creationId xmlns:a16="http://schemas.microsoft.com/office/drawing/2014/main" id="{6927D956-FF65-1B4D-B451-BBCE0AD81698}"/>
                  </a:ext>
                </a:extLst>
              </p:cNvPr>
              <p:cNvSpPr>
                <a:spLocks noChangeShapeType="1"/>
              </p:cNvSpPr>
              <p:nvPr/>
            </p:nvSpPr>
            <p:spPr bwMode="auto">
              <a:xfrm>
                <a:off x="4420001" y="2998033"/>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5" name="Line 35">
                <a:extLst>
                  <a:ext uri="{FF2B5EF4-FFF2-40B4-BE49-F238E27FC236}">
                    <a16:creationId xmlns:a16="http://schemas.microsoft.com/office/drawing/2014/main" id="{196116D1-A20D-A34F-9111-45663FD2ED76}"/>
                  </a:ext>
                </a:extLst>
              </p:cNvPr>
              <p:cNvSpPr>
                <a:spLocks noChangeShapeType="1"/>
              </p:cNvSpPr>
              <p:nvPr/>
            </p:nvSpPr>
            <p:spPr bwMode="auto">
              <a:xfrm rot="10800000" flipH="1">
                <a:off x="4524562" y="2945750"/>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6" name="Line 36">
                <a:extLst>
                  <a:ext uri="{FF2B5EF4-FFF2-40B4-BE49-F238E27FC236}">
                    <a16:creationId xmlns:a16="http://schemas.microsoft.com/office/drawing/2014/main" id="{90725A5D-899B-1E46-A997-CCD8E91BB0EA}"/>
                  </a:ext>
                </a:extLst>
              </p:cNvPr>
              <p:cNvSpPr>
                <a:spLocks noChangeShapeType="1"/>
              </p:cNvSpPr>
              <p:nvPr/>
            </p:nvSpPr>
            <p:spPr bwMode="auto">
              <a:xfrm>
                <a:off x="4469906" y="2998033"/>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7" name="Line 37">
                <a:extLst>
                  <a:ext uri="{FF2B5EF4-FFF2-40B4-BE49-F238E27FC236}">
                    <a16:creationId xmlns:a16="http://schemas.microsoft.com/office/drawing/2014/main" id="{293397DA-7162-0F4F-99A6-1B1997A0FE48}"/>
                  </a:ext>
                </a:extLst>
              </p:cNvPr>
              <p:cNvSpPr>
                <a:spLocks noChangeShapeType="1"/>
              </p:cNvSpPr>
              <p:nvPr/>
            </p:nvSpPr>
            <p:spPr bwMode="auto">
              <a:xfrm rot="10800000" flipH="1">
                <a:off x="4602983" y="2945750"/>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8" name="Line 38">
                <a:extLst>
                  <a:ext uri="{FF2B5EF4-FFF2-40B4-BE49-F238E27FC236}">
                    <a16:creationId xmlns:a16="http://schemas.microsoft.com/office/drawing/2014/main" id="{EE5A656D-F7DD-C340-A80E-A033ABE89BA6}"/>
                  </a:ext>
                </a:extLst>
              </p:cNvPr>
              <p:cNvSpPr>
                <a:spLocks noChangeShapeType="1"/>
              </p:cNvSpPr>
              <p:nvPr/>
            </p:nvSpPr>
            <p:spPr bwMode="auto">
              <a:xfrm>
                <a:off x="4545950" y="2998033"/>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89" name="Line 39">
                <a:extLst>
                  <a:ext uri="{FF2B5EF4-FFF2-40B4-BE49-F238E27FC236}">
                    <a16:creationId xmlns:a16="http://schemas.microsoft.com/office/drawing/2014/main" id="{953CFEA5-0DF3-8D48-9B38-C54835CBDAE6}"/>
                  </a:ext>
                </a:extLst>
              </p:cNvPr>
              <p:cNvSpPr>
                <a:spLocks noChangeShapeType="1"/>
              </p:cNvSpPr>
              <p:nvPr/>
            </p:nvSpPr>
            <p:spPr bwMode="auto">
              <a:xfrm rot="10800000" flipH="1">
                <a:off x="4816856" y="2945750"/>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0" name="Line 40">
                <a:extLst>
                  <a:ext uri="{FF2B5EF4-FFF2-40B4-BE49-F238E27FC236}">
                    <a16:creationId xmlns:a16="http://schemas.microsoft.com/office/drawing/2014/main" id="{80FFEBF7-0363-1B44-AA3E-E2901D61DDF2}"/>
                  </a:ext>
                </a:extLst>
              </p:cNvPr>
              <p:cNvSpPr>
                <a:spLocks noChangeShapeType="1"/>
              </p:cNvSpPr>
              <p:nvPr/>
            </p:nvSpPr>
            <p:spPr bwMode="auto">
              <a:xfrm>
                <a:off x="4762199" y="2998033"/>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1" name="Line 41">
                <a:extLst>
                  <a:ext uri="{FF2B5EF4-FFF2-40B4-BE49-F238E27FC236}">
                    <a16:creationId xmlns:a16="http://schemas.microsoft.com/office/drawing/2014/main" id="{C4AFC6B6-C547-EE4E-B58A-B8415729F06E}"/>
                  </a:ext>
                </a:extLst>
              </p:cNvPr>
              <p:cNvSpPr>
                <a:spLocks noChangeShapeType="1"/>
              </p:cNvSpPr>
              <p:nvPr/>
            </p:nvSpPr>
            <p:spPr bwMode="auto">
              <a:xfrm rot="10800000" flipH="1">
                <a:off x="5776911" y="3121613"/>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2" name="Line 42">
                <a:extLst>
                  <a:ext uri="{FF2B5EF4-FFF2-40B4-BE49-F238E27FC236}">
                    <a16:creationId xmlns:a16="http://schemas.microsoft.com/office/drawing/2014/main" id="{BC32BDA6-C1B4-0841-9979-39C7369D4975}"/>
                  </a:ext>
                </a:extLst>
              </p:cNvPr>
              <p:cNvSpPr>
                <a:spLocks noChangeShapeType="1"/>
              </p:cNvSpPr>
              <p:nvPr/>
            </p:nvSpPr>
            <p:spPr bwMode="auto">
              <a:xfrm>
                <a:off x="5722254" y="3176274"/>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3" name="Line 43">
                <a:extLst>
                  <a:ext uri="{FF2B5EF4-FFF2-40B4-BE49-F238E27FC236}">
                    <a16:creationId xmlns:a16="http://schemas.microsoft.com/office/drawing/2014/main" id="{9ABA0BF7-C573-9340-B18C-21C611705133}"/>
                  </a:ext>
                </a:extLst>
              </p:cNvPr>
              <p:cNvSpPr>
                <a:spLocks noChangeShapeType="1"/>
              </p:cNvSpPr>
              <p:nvPr/>
            </p:nvSpPr>
            <p:spPr bwMode="auto">
              <a:xfrm rot="10800000" flipH="1">
                <a:off x="5817309" y="3221427"/>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4" name="Line 44">
                <a:extLst>
                  <a:ext uri="{FF2B5EF4-FFF2-40B4-BE49-F238E27FC236}">
                    <a16:creationId xmlns:a16="http://schemas.microsoft.com/office/drawing/2014/main" id="{902AD663-D710-D149-9010-EBF26828F1FA}"/>
                  </a:ext>
                </a:extLst>
              </p:cNvPr>
              <p:cNvSpPr>
                <a:spLocks noChangeShapeType="1"/>
              </p:cNvSpPr>
              <p:nvPr/>
            </p:nvSpPr>
            <p:spPr bwMode="auto">
              <a:xfrm>
                <a:off x="5762653" y="3276088"/>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5" name="Line 45">
                <a:extLst>
                  <a:ext uri="{FF2B5EF4-FFF2-40B4-BE49-F238E27FC236}">
                    <a16:creationId xmlns:a16="http://schemas.microsoft.com/office/drawing/2014/main" id="{900ABC13-1FBF-0C40-AB40-A6146C1EE61F}"/>
                  </a:ext>
                </a:extLst>
              </p:cNvPr>
              <p:cNvSpPr>
                <a:spLocks noChangeShapeType="1"/>
              </p:cNvSpPr>
              <p:nvPr/>
            </p:nvSpPr>
            <p:spPr bwMode="auto">
              <a:xfrm rot="10800000" flipH="1">
                <a:off x="5855331" y="3221427"/>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6" name="Line 46">
                <a:extLst>
                  <a:ext uri="{FF2B5EF4-FFF2-40B4-BE49-F238E27FC236}">
                    <a16:creationId xmlns:a16="http://schemas.microsoft.com/office/drawing/2014/main" id="{2B0EB0E9-C965-714C-88B9-2EABC84EDED3}"/>
                  </a:ext>
                </a:extLst>
              </p:cNvPr>
              <p:cNvSpPr>
                <a:spLocks noChangeShapeType="1"/>
              </p:cNvSpPr>
              <p:nvPr/>
            </p:nvSpPr>
            <p:spPr bwMode="auto">
              <a:xfrm>
                <a:off x="5800675" y="3276088"/>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7" name="Line 47">
                <a:extLst>
                  <a:ext uri="{FF2B5EF4-FFF2-40B4-BE49-F238E27FC236}">
                    <a16:creationId xmlns:a16="http://schemas.microsoft.com/office/drawing/2014/main" id="{5A66775B-B545-5D45-A2A1-D38318B3558E}"/>
                  </a:ext>
                </a:extLst>
              </p:cNvPr>
              <p:cNvSpPr>
                <a:spLocks noChangeShapeType="1"/>
              </p:cNvSpPr>
              <p:nvPr/>
            </p:nvSpPr>
            <p:spPr bwMode="auto">
              <a:xfrm rot="10800000" flipH="1">
                <a:off x="5864836" y="3221427"/>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8" name="Line 48">
                <a:extLst>
                  <a:ext uri="{FF2B5EF4-FFF2-40B4-BE49-F238E27FC236}">
                    <a16:creationId xmlns:a16="http://schemas.microsoft.com/office/drawing/2014/main" id="{38234601-B3EF-E14E-83CB-77127E2F9938}"/>
                  </a:ext>
                </a:extLst>
              </p:cNvPr>
              <p:cNvSpPr>
                <a:spLocks noChangeShapeType="1"/>
              </p:cNvSpPr>
              <p:nvPr/>
            </p:nvSpPr>
            <p:spPr bwMode="auto">
              <a:xfrm>
                <a:off x="5810181" y="3276088"/>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99" name="Line 49">
                <a:extLst>
                  <a:ext uri="{FF2B5EF4-FFF2-40B4-BE49-F238E27FC236}">
                    <a16:creationId xmlns:a16="http://schemas.microsoft.com/office/drawing/2014/main" id="{32B4E51E-DEBE-C948-8B6F-28BA9939489F}"/>
                  </a:ext>
                </a:extLst>
              </p:cNvPr>
              <p:cNvSpPr>
                <a:spLocks noChangeShapeType="1"/>
              </p:cNvSpPr>
              <p:nvPr/>
            </p:nvSpPr>
            <p:spPr bwMode="auto">
              <a:xfrm rot="10800000" flipH="1">
                <a:off x="5905235" y="3416302"/>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0" name="Line 50">
                <a:extLst>
                  <a:ext uri="{FF2B5EF4-FFF2-40B4-BE49-F238E27FC236}">
                    <a16:creationId xmlns:a16="http://schemas.microsoft.com/office/drawing/2014/main" id="{4697025C-2170-514E-8A5F-3BB202FD2D6B}"/>
                  </a:ext>
                </a:extLst>
              </p:cNvPr>
              <p:cNvSpPr>
                <a:spLocks noChangeShapeType="1"/>
              </p:cNvSpPr>
              <p:nvPr/>
            </p:nvSpPr>
            <p:spPr bwMode="auto">
              <a:xfrm>
                <a:off x="5850578" y="3470963"/>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1" name="Line 51">
                <a:extLst>
                  <a:ext uri="{FF2B5EF4-FFF2-40B4-BE49-F238E27FC236}">
                    <a16:creationId xmlns:a16="http://schemas.microsoft.com/office/drawing/2014/main" id="{0F414E35-1C86-E046-B5C0-40DF3BAAB31F}"/>
                  </a:ext>
                </a:extLst>
              </p:cNvPr>
              <p:cNvSpPr>
                <a:spLocks noChangeShapeType="1"/>
              </p:cNvSpPr>
              <p:nvPr/>
            </p:nvSpPr>
            <p:spPr bwMode="auto">
              <a:xfrm rot="10800000" flipH="1">
                <a:off x="5917117" y="3416302"/>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2" name="Line 52">
                <a:extLst>
                  <a:ext uri="{FF2B5EF4-FFF2-40B4-BE49-F238E27FC236}">
                    <a16:creationId xmlns:a16="http://schemas.microsoft.com/office/drawing/2014/main" id="{F34E854D-AB95-8E45-9C37-6E2D56AE9FBE}"/>
                  </a:ext>
                </a:extLst>
              </p:cNvPr>
              <p:cNvSpPr>
                <a:spLocks noChangeShapeType="1"/>
              </p:cNvSpPr>
              <p:nvPr/>
            </p:nvSpPr>
            <p:spPr bwMode="auto">
              <a:xfrm>
                <a:off x="5860084" y="3470963"/>
                <a:ext cx="111690"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3" name="Line 53">
                <a:extLst>
                  <a:ext uri="{FF2B5EF4-FFF2-40B4-BE49-F238E27FC236}">
                    <a16:creationId xmlns:a16="http://schemas.microsoft.com/office/drawing/2014/main" id="{C9AADE5C-3D35-574E-A070-648203960175}"/>
                  </a:ext>
                </a:extLst>
              </p:cNvPr>
              <p:cNvSpPr>
                <a:spLocks noChangeShapeType="1"/>
              </p:cNvSpPr>
              <p:nvPr/>
            </p:nvSpPr>
            <p:spPr bwMode="auto">
              <a:xfrm rot="10800000" flipH="1">
                <a:off x="6157131" y="3563647"/>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4" name="Line 54">
                <a:extLst>
                  <a:ext uri="{FF2B5EF4-FFF2-40B4-BE49-F238E27FC236}">
                    <a16:creationId xmlns:a16="http://schemas.microsoft.com/office/drawing/2014/main" id="{58512872-FE44-4140-91D9-C01D2CF9CA71}"/>
                  </a:ext>
                </a:extLst>
              </p:cNvPr>
              <p:cNvSpPr>
                <a:spLocks noChangeShapeType="1"/>
              </p:cNvSpPr>
              <p:nvPr/>
            </p:nvSpPr>
            <p:spPr bwMode="auto">
              <a:xfrm>
                <a:off x="6104851" y="3618308"/>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5" name="Line 55">
                <a:extLst>
                  <a:ext uri="{FF2B5EF4-FFF2-40B4-BE49-F238E27FC236}">
                    <a16:creationId xmlns:a16="http://schemas.microsoft.com/office/drawing/2014/main" id="{D48046E2-57F7-F84D-934E-7C6E6C57F971}"/>
                  </a:ext>
                </a:extLst>
              </p:cNvPr>
              <p:cNvSpPr>
                <a:spLocks noChangeShapeType="1"/>
              </p:cNvSpPr>
              <p:nvPr/>
            </p:nvSpPr>
            <p:spPr bwMode="auto">
              <a:xfrm rot="10800000" flipH="1">
                <a:off x="6195153" y="3563647"/>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6" name="Line 56">
                <a:extLst>
                  <a:ext uri="{FF2B5EF4-FFF2-40B4-BE49-F238E27FC236}">
                    <a16:creationId xmlns:a16="http://schemas.microsoft.com/office/drawing/2014/main" id="{C7A94F37-40B2-624C-86C9-3B316797E02F}"/>
                  </a:ext>
                </a:extLst>
              </p:cNvPr>
              <p:cNvSpPr>
                <a:spLocks noChangeShapeType="1"/>
              </p:cNvSpPr>
              <p:nvPr/>
            </p:nvSpPr>
            <p:spPr bwMode="auto">
              <a:xfrm>
                <a:off x="6140496" y="3618308"/>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7" name="Line 57">
                <a:extLst>
                  <a:ext uri="{FF2B5EF4-FFF2-40B4-BE49-F238E27FC236}">
                    <a16:creationId xmlns:a16="http://schemas.microsoft.com/office/drawing/2014/main" id="{2E20A82F-94AE-EE44-9E75-B0C71487C2F0}"/>
                  </a:ext>
                </a:extLst>
              </p:cNvPr>
              <p:cNvSpPr>
                <a:spLocks noChangeShapeType="1"/>
              </p:cNvSpPr>
              <p:nvPr/>
            </p:nvSpPr>
            <p:spPr bwMode="auto">
              <a:xfrm rot="10800000" flipH="1">
                <a:off x="6387639" y="3563647"/>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8" name="Line 58">
                <a:extLst>
                  <a:ext uri="{FF2B5EF4-FFF2-40B4-BE49-F238E27FC236}">
                    <a16:creationId xmlns:a16="http://schemas.microsoft.com/office/drawing/2014/main" id="{24CBC97D-4F26-FF4E-ABEF-39F862C1AAA2}"/>
                  </a:ext>
                </a:extLst>
              </p:cNvPr>
              <p:cNvSpPr>
                <a:spLocks noChangeShapeType="1"/>
              </p:cNvSpPr>
              <p:nvPr/>
            </p:nvSpPr>
            <p:spPr bwMode="auto">
              <a:xfrm>
                <a:off x="6332983" y="3618308"/>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09" name="Line 59">
                <a:extLst>
                  <a:ext uri="{FF2B5EF4-FFF2-40B4-BE49-F238E27FC236}">
                    <a16:creationId xmlns:a16="http://schemas.microsoft.com/office/drawing/2014/main" id="{FABD3FA0-3DBA-974D-84CD-07C10F8827D4}"/>
                  </a:ext>
                </a:extLst>
              </p:cNvPr>
              <p:cNvSpPr>
                <a:spLocks noChangeShapeType="1"/>
              </p:cNvSpPr>
              <p:nvPr/>
            </p:nvSpPr>
            <p:spPr bwMode="auto">
              <a:xfrm rot="10800000" flipH="1">
                <a:off x="6979356" y="3563647"/>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0" name="Line 60">
                <a:extLst>
                  <a:ext uri="{FF2B5EF4-FFF2-40B4-BE49-F238E27FC236}">
                    <a16:creationId xmlns:a16="http://schemas.microsoft.com/office/drawing/2014/main" id="{1726A739-9700-824D-A056-5CE710BDD291}"/>
                  </a:ext>
                </a:extLst>
              </p:cNvPr>
              <p:cNvSpPr>
                <a:spLocks noChangeShapeType="1"/>
              </p:cNvSpPr>
              <p:nvPr/>
            </p:nvSpPr>
            <p:spPr bwMode="auto">
              <a:xfrm>
                <a:off x="6927076" y="3618308"/>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1" name="Line 61">
                <a:extLst>
                  <a:ext uri="{FF2B5EF4-FFF2-40B4-BE49-F238E27FC236}">
                    <a16:creationId xmlns:a16="http://schemas.microsoft.com/office/drawing/2014/main" id="{D02A0B21-88AD-0E46-909F-2DD18C84D672}"/>
                  </a:ext>
                </a:extLst>
              </p:cNvPr>
              <p:cNvSpPr>
                <a:spLocks noChangeShapeType="1"/>
              </p:cNvSpPr>
              <p:nvPr/>
            </p:nvSpPr>
            <p:spPr bwMode="auto">
              <a:xfrm rot="10800000" flipH="1">
                <a:off x="7297791" y="3744263"/>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2" name="Line 62">
                <a:extLst>
                  <a:ext uri="{FF2B5EF4-FFF2-40B4-BE49-F238E27FC236}">
                    <a16:creationId xmlns:a16="http://schemas.microsoft.com/office/drawing/2014/main" id="{8B4B9219-AF4E-464C-97C7-994B39D7CDD4}"/>
                  </a:ext>
                </a:extLst>
              </p:cNvPr>
              <p:cNvSpPr>
                <a:spLocks noChangeShapeType="1"/>
              </p:cNvSpPr>
              <p:nvPr/>
            </p:nvSpPr>
            <p:spPr bwMode="auto">
              <a:xfrm>
                <a:off x="7243133" y="3796547"/>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3" name="Line 63">
                <a:extLst>
                  <a:ext uri="{FF2B5EF4-FFF2-40B4-BE49-F238E27FC236}">
                    <a16:creationId xmlns:a16="http://schemas.microsoft.com/office/drawing/2014/main" id="{D5DEEBEF-A7E8-194D-90F9-0D3D777918C5}"/>
                  </a:ext>
                </a:extLst>
              </p:cNvPr>
              <p:cNvSpPr>
                <a:spLocks noChangeShapeType="1"/>
              </p:cNvSpPr>
              <p:nvPr/>
            </p:nvSpPr>
            <p:spPr bwMode="auto">
              <a:xfrm rot="10800000" flipH="1">
                <a:off x="7309672" y="3744263"/>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4" name="Line 64">
                <a:extLst>
                  <a:ext uri="{FF2B5EF4-FFF2-40B4-BE49-F238E27FC236}">
                    <a16:creationId xmlns:a16="http://schemas.microsoft.com/office/drawing/2014/main" id="{4E45DFA1-73A6-8749-82FB-18005B4CCD02}"/>
                  </a:ext>
                </a:extLst>
              </p:cNvPr>
              <p:cNvSpPr>
                <a:spLocks noChangeShapeType="1"/>
              </p:cNvSpPr>
              <p:nvPr/>
            </p:nvSpPr>
            <p:spPr bwMode="auto">
              <a:xfrm>
                <a:off x="7252639" y="3796547"/>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5" name="Line 65">
                <a:extLst>
                  <a:ext uri="{FF2B5EF4-FFF2-40B4-BE49-F238E27FC236}">
                    <a16:creationId xmlns:a16="http://schemas.microsoft.com/office/drawing/2014/main" id="{30462CA0-2E07-754B-9196-F950BE7A4A96}"/>
                  </a:ext>
                </a:extLst>
              </p:cNvPr>
              <p:cNvSpPr>
                <a:spLocks noChangeShapeType="1"/>
              </p:cNvSpPr>
              <p:nvPr/>
            </p:nvSpPr>
            <p:spPr bwMode="auto">
              <a:xfrm rot="10800000" flipH="1">
                <a:off x="7352446" y="3744263"/>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6" name="Line 66">
                <a:extLst>
                  <a:ext uri="{FF2B5EF4-FFF2-40B4-BE49-F238E27FC236}">
                    <a16:creationId xmlns:a16="http://schemas.microsoft.com/office/drawing/2014/main" id="{57165808-DB41-2240-831A-6C440410D308}"/>
                  </a:ext>
                </a:extLst>
              </p:cNvPr>
              <p:cNvSpPr>
                <a:spLocks noChangeShapeType="1"/>
              </p:cNvSpPr>
              <p:nvPr/>
            </p:nvSpPr>
            <p:spPr bwMode="auto">
              <a:xfrm>
                <a:off x="7297791" y="3796547"/>
                <a:ext cx="106936"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7" name="Line 67">
                <a:extLst>
                  <a:ext uri="{FF2B5EF4-FFF2-40B4-BE49-F238E27FC236}">
                    <a16:creationId xmlns:a16="http://schemas.microsoft.com/office/drawing/2014/main" id="{1C489B11-BADD-9440-B17D-5F130D0F10B3}"/>
                  </a:ext>
                </a:extLst>
              </p:cNvPr>
              <p:cNvSpPr>
                <a:spLocks noChangeShapeType="1"/>
              </p:cNvSpPr>
              <p:nvPr/>
            </p:nvSpPr>
            <p:spPr bwMode="auto">
              <a:xfrm rot="10800000" flipH="1">
                <a:off x="7361952" y="3744263"/>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8" name="Line 68">
                <a:extLst>
                  <a:ext uri="{FF2B5EF4-FFF2-40B4-BE49-F238E27FC236}">
                    <a16:creationId xmlns:a16="http://schemas.microsoft.com/office/drawing/2014/main" id="{7D4C2379-B2EE-5E4C-959F-7AA7723DE602}"/>
                  </a:ext>
                </a:extLst>
              </p:cNvPr>
              <p:cNvSpPr>
                <a:spLocks noChangeShapeType="1"/>
              </p:cNvSpPr>
              <p:nvPr/>
            </p:nvSpPr>
            <p:spPr bwMode="auto">
              <a:xfrm>
                <a:off x="7309672" y="3796547"/>
                <a:ext cx="106938"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19" name="Line 69">
                <a:extLst>
                  <a:ext uri="{FF2B5EF4-FFF2-40B4-BE49-F238E27FC236}">
                    <a16:creationId xmlns:a16="http://schemas.microsoft.com/office/drawing/2014/main" id="{1A58FC7A-CCCC-AF4B-8EA8-26BFF0CFA79A}"/>
                  </a:ext>
                </a:extLst>
              </p:cNvPr>
              <p:cNvSpPr>
                <a:spLocks noChangeShapeType="1"/>
              </p:cNvSpPr>
              <p:nvPr/>
            </p:nvSpPr>
            <p:spPr bwMode="auto">
              <a:xfrm rot="10800000" flipH="1">
                <a:off x="7461760" y="4084108"/>
                <a:ext cx="0" cy="10932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0" name="Line 70">
                <a:extLst>
                  <a:ext uri="{FF2B5EF4-FFF2-40B4-BE49-F238E27FC236}">
                    <a16:creationId xmlns:a16="http://schemas.microsoft.com/office/drawing/2014/main" id="{B9642D34-50ED-3843-9242-3DE67EDFA7C6}"/>
                  </a:ext>
                </a:extLst>
              </p:cNvPr>
              <p:cNvSpPr>
                <a:spLocks noChangeShapeType="1"/>
              </p:cNvSpPr>
              <p:nvPr/>
            </p:nvSpPr>
            <p:spPr bwMode="auto">
              <a:xfrm>
                <a:off x="7407104" y="4141144"/>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1" name="Line 71">
                <a:extLst>
                  <a:ext uri="{FF2B5EF4-FFF2-40B4-BE49-F238E27FC236}">
                    <a16:creationId xmlns:a16="http://schemas.microsoft.com/office/drawing/2014/main" id="{0C887E21-1ACD-F04D-A300-689F2D9D4F05}"/>
                  </a:ext>
                </a:extLst>
              </p:cNvPr>
              <p:cNvSpPr>
                <a:spLocks noChangeShapeType="1"/>
              </p:cNvSpPr>
              <p:nvPr/>
            </p:nvSpPr>
            <p:spPr bwMode="auto">
              <a:xfrm rot="10800000" flipH="1">
                <a:off x="8676087" y="4509505"/>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2" name="Line 72">
                <a:extLst>
                  <a:ext uri="{FF2B5EF4-FFF2-40B4-BE49-F238E27FC236}">
                    <a16:creationId xmlns:a16="http://schemas.microsoft.com/office/drawing/2014/main" id="{18A6AF4D-6741-F549-99AA-2FD98E50A994}"/>
                  </a:ext>
                </a:extLst>
              </p:cNvPr>
              <p:cNvSpPr>
                <a:spLocks noChangeShapeType="1"/>
              </p:cNvSpPr>
              <p:nvPr/>
            </p:nvSpPr>
            <p:spPr bwMode="auto">
              <a:xfrm>
                <a:off x="8621430" y="4561789"/>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3" name="Line 73">
                <a:extLst>
                  <a:ext uri="{FF2B5EF4-FFF2-40B4-BE49-F238E27FC236}">
                    <a16:creationId xmlns:a16="http://schemas.microsoft.com/office/drawing/2014/main" id="{7FBE4EE5-A6C7-2C4C-A285-C8EABA0D5867}"/>
                  </a:ext>
                </a:extLst>
              </p:cNvPr>
              <p:cNvSpPr>
                <a:spLocks noChangeShapeType="1"/>
              </p:cNvSpPr>
              <p:nvPr/>
            </p:nvSpPr>
            <p:spPr bwMode="auto">
              <a:xfrm rot="10800000" flipH="1">
                <a:off x="8766390" y="4509505"/>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4" name="Line 74">
                <a:extLst>
                  <a:ext uri="{FF2B5EF4-FFF2-40B4-BE49-F238E27FC236}">
                    <a16:creationId xmlns:a16="http://schemas.microsoft.com/office/drawing/2014/main" id="{446E5380-C585-5849-BECF-D9D31884C18F}"/>
                  </a:ext>
                </a:extLst>
              </p:cNvPr>
              <p:cNvSpPr>
                <a:spLocks noChangeShapeType="1"/>
              </p:cNvSpPr>
              <p:nvPr/>
            </p:nvSpPr>
            <p:spPr bwMode="auto">
              <a:xfrm>
                <a:off x="8711732" y="4561789"/>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5" name="Line 75">
                <a:extLst>
                  <a:ext uri="{FF2B5EF4-FFF2-40B4-BE49-F238E27FC236}">
                    <a16:creationId xmlns:a16="http://schemas.microsoft.com/office/drawing/2014/main" id="{A108A4A0-ACBB-E945-9ACA-CE16EA53C98E}"/>
                  </a:ext>
                </a:extLst>
              </p:cNvPr>
              <p:cNvSpPr>
                <a:spLocks noChangeShapeType="1"/>
              </p:cNvSpPr>
              <p:nvPr/>
            </p:nvSpPr>
            <p:spPr bwMode="auto">
              <a:xfrm rot="10800000" flipH="1">
                <a:off x="8816293" y="4509505"/>
                <a:ext cx="0" cy="106945"/>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sp>
            <p:nvSpPr>
              <p:cNvPr id="126" name="Line 76">
                <a:extLst>
                  <a:ext uri="{FF2B5EF4-FFF2-40B4-BE49-F238E27FC236}">
                    <a16:creationId xmlns:a16="http://schemas.microsoft.com/office/drawing/2014/main" id="{C37F19E1-2C88-A547-ABD8-C3E2935C7044}"/>
                  </a:ext>
                </a:extLst>
              </p:cNvPr>
              <p:cNvSpPr>
                <a:spLocks noChangeShapeType="1"/>
              </p:cNvSpPr>
              <p:nvPr/>
            </p:nvSpPr>
            <p:spPr bwMode="auto">
              <a:xfrm>
                <a:off x="8761637" y="4561789"/>
                <a:ext cx="109313" cy="0"/>
              </a:xfrm>
              <a:prstGeom prst="line">
                <a:avLst/>
              </a:prstGeom>
              <a:noFill/>
              <a:ln w="25400" cap="flat" cmpd="sng">
                <a:solidFill>
                  <a:schemeClr val="accent4"/>
                </a:solidFill>
                <a:prstDash val="solid"/>
                <a:miter lim="800000"/>
                <a:headEnd type="none" w="med" len="med"/>
                <a:tailEnd type="none" w="med" len="med"/>
              </a:ln>
            </p:spPr>
            <p:txBody>
              <a:bodyPr lIns="0" tIns="0" rIns="0" bIns="0"/>
              <a:lstStyle/>
              <a:p>
                <a:pPr eaLnBrk="0" hangingPunct="0">
                  <a:defRPr/>
                </a:pPr>
                <a:endParaRPr lang="en-US">
                  <a:latin typeface="Arial" charset="0"/>
                  <a:ea typeface="ＭＳ Ｐゴシック" charset="0"/>
                  <a:cs typeface="Arial" charset="0"/>
                </a:endParaRPr>
              </a:p>
            </p:txBody>
          </p:sp>
        </p:grpSp>
      </p:grpSp>
      <p:grpSp>
        <p:nvGrpSpPr>
          <p:cNvPr id="127" name="Group 7">
            <a:extLst>
              <a:ext uri="{FF2B5EF4-FFF2-40B4-BE49-F238E27FC236}">
                <a16:creationId xmlns:a16="http://schemas.microsoft.com/office/drawing/2014/main" id="{B3DA3199-F3A9-EC48-9B5A-03539AF9C6A1}"/>
              </a:ext>
            </a:extLst>
          </p:cNvPr>
          <p:cNvGrpSpPr>
            <a:grpSpLocks/>
          </p:cNvGrpSpPr>
          <p:nvPr/>
        </p:nvGrpSpPr>
        <p:grpSpPr bwMode="auto">
          <a:xfrm>
            <a:off x="5020130" y="1663700"/>
            <a:ext cx="2925365" cy="2400300"/>
            <a:chOff x="1486976" y="1969291"/>
            <a:chExt cx="3901087" cy="2399609"/>
          </a:xfrm>
        </p:grpSpPr>
        <p:sp>
          <p:nvSpPr>
            <p:cNvPr id="128" name="AutoShape 116">
              <a:extLst>
                <a:ext uri="{FF2B5EF4-FFF2-40B4-BE49-F238E27FC236}">
                  <a16:creationId xmlns:a16="http://schemas.microsoft.com/office/drawing/2014/main" id="{A6416BBE-FB47-FE45-9FC7-215B02122FEB}"/>
                </a:ext>
              </a:extLst>
            </p:cNvPr>
            <p:cNvSpPr>
              <a:spLocks/>
            </p:cNvSpPr>
            <p:nvPr/>
          </p:nvSpPr>
          <p:spPr bwMode="auto">
            <a:xfrm>
              <a:off x="1486976" y="1969291"/>
              <a:ext cx="3863974" cy="236249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600"/>
                <a:gd name="T124" fmla="*/ 0 h 21600"/>
                <a:gd name="T125" fmla="*/ 21600 w 21600"/>
                <a:gd name="T126" fmla="*/ 21600 h 216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600" h="21600">
                  <a:moveTo>
                    <a:pt x="0" y="0"/>
                  </a:moveTo>
                  <a:lnTo>
                    <a:pt x="2270" y="0"/>
                  </a:lnTo>
                  <a:lnTo>
                    <a:pt x="2270" y="411"/>
                  </a:lnTo>
                  <a:lnTo>
                    <a:pt x="2737" y="411"/>
                  </a:lnTo>
                  <a:lnTo>
                    <a:pt x="2737" y="803"/>
                  </a:lnTo>
                  <a:lnTo>
                    <a:pt x="3216" y="803"/>
                  </a:lnTo>
                  <a:lnTo>
                    <a:pt x="3216" y="1588"/>
                  </a:lnTo>
                  <a:lnTo>
                    <a:pt x="3355" y="1588"/>
                  </a:lnTo>
                  <a:lnTo>
                    <a:pt x="3355" y="2004"/>
                  </a:lnTo>
                  <a:lnTo>
                    <a:pt x="4070" y="2004"/>
                  </a:lnTo>
                  <a:lnTo>
                    <a:pt x="4070" y="2509"/>
                  </a:lnTo>
                  <a:lnTo>
                    <a:pt x="4161" y="2509"/>
                  </a:lnTo>
                  <a:lnTo>
                    <a:pt x="4161" y="2792"/>
                  </a:lnTo>
                  <a:lnTo>
                    <a:pt x="4298" y="2792"/>
                  </a:lnTo>
                  <a:lnTo>
                    <a:pt x="4298" y="3193"/>
                  </a:lnTo>
                  <a:lnTo>
                    <a:pt x="4820" y="3193"/>
                  </a:lnTo>
                  <a:lnTo>
                    <a:pt x="4820" y="4084"/>
                  </a:lnTo>
                  <a:lnTo>
                    <a:pt x="5006" y="4084"/>
                  </a:lnTo>
                  <a:lnTo>
                    <a:pt x="5006" y="4883"/>
                  </a:lnTo>
                  <a:lnTo>
                    <a:pt x="5202" y="4883"/>
                  </a:lnTo>
                  <a:lnTo>
                    <a:pt x="5202" y="5281"/>
                  </a:lnTo>
                  <a:lnTo>
                    <a:pt x="5339" y="5281"/>
                  </a:lnTo>
                  <a:lnTo>
                    <a:pt x="5339" y="5674"/>
                  </a:lnTo>
                  <a:lnTo>
                    <a:pt x="5391" y="5674"/>
                  </a:lnTo>
                  <a:lnTo>
                    <a:pt x="5391" y="6971"/>
                  </a:lnTo>
                  <a:lnTo>
                    <a:pt x="5442" y="6971"/>
                  </a:lnTo>
                  <a:lnTo>
                    <a:pt x="5442" y="7770"/>
                  </a:lnTo>
                  <a:lnTo>
                    <a:pt x="5580" y="7770"/>
                  </a:lnTo>
                  <a:lnTo>
                    <a:pt x="5580" y="8266"/>
                  </a:lnTo>
                  <a:lnTo>
                    <a:pt x="5769" y="8266"/>
                  </a:lnTo>
                  <a:lnTo>
                    <a:pt x="5769" y="9052"/>
                  </a:lnTo>
                  <a:lnTo>
                    <a:pt x="7187" y="9052"/>
                  </a:lnTo>
                  <a:lnTo>
                    <a:pt x="7187" y="9460"/>
                  </a:lnTo>
                  <a:lnTo>
                    <a:pt x="7613" y="9460"/>
                  </a:lnTo>
                  <a:lnTo>
                    <a:pt x="7613" y="9960"/>
                  </a:lnTo>
                  <a:lnTo>
                    <a:pt x="8087" y="9960"/>
                  </a:lnTo>
                  <a:lnTo>
                    <a:pt x="8087" y="10512"/>
                  </a:lnTo>
                  <a:lnTo>
                    <a:pt x="8128" y="10512"/>
                  </a:lnTo>
                  <a:lnTo>
                    <a:pt x="8128" y="10746"/>
                  </a:lnTo>
                  <a:lnTo>
                    <a:pt x="8323" y="10746"/>
                  </a:lnTo>
                  <a:lnTo>
                    <a:pt x="8323" y="11249"/>
                  </a:lnTo>
                  <a:lnTo>
                    <a:pt x="8463" y="11249"/>
                  </a:lnTo>
                  <a:lnTo>
                    <a:pt x="8463" y="12041"/>
                  </a:lnTo>
                  <a:lnTo>
                    <a:pt x="8604" y="12041"/>
                  </a:lnTo>
                  <a:lnTo>
                    <a:pt x="8604" y="12544"/>
                  </a:lnTo>
                  <a:lnTo>
                    <a:pt x="8837" y="12544"/>
                  </a:lnTo>
                  <a:lnTo>
                    <a:pt x="8837" y="12946"/>
                  </a:lnTo>
                  <a:lnTo>
                    <a:pt x="9410" y="12946"/>
                  </a:lnTo>
                  <a:lnTo>
                    <a:pt x="9410" y="13439"/>
                  </a:lnTo>
                  <a:lnTo>
                    <a:pt x="9835" y="13439"/>
                  </a:lnTo>
                  <a:lnTo>
                    <a:pt x="9835" y="13939"/>
                  </a:lnTo>
                  <a:lnTo>
                    <a:pt x="9879" y="13939"/>
                  </a:lnTo>
                  <a:lnTo>
                    <a:pt x="9879" y="14484"/>
                  </a:lnTo>
                  <a:lnTo>
                    <a:pt x="9925" y="14484"/>
                  </a:lnTo>
                  <a:lnTo>
                    <a:pt x="9925" y="14941"/>
                  </a:lnTo>
                  <a:lnTo>
                    <a:pt x="10580" y="14941"/>
                  </a:lnTo>
                  <a:lnTo>
                    <a:pt x="10580" y="15428"/>
                  </a:lnTo>
                  <a:lnTo>
                    <a:pt x="10776" y="15428"/>
                  </a:lnTo>
                  <a:lnTo>
                    <a:pt x="10776" y="15836"/>
                  </a:lnTo>
                  <a:lnTo>
                    <a:pt x="10822" y="15836"/>
                  </a:lnTo>
                  <a:lnTo>
                    <a:pt x="10822" y="16420"/>
                  </a:lnTo>
                  <a:lnTo>
                    <a:pt x="12100" y="16420"/>
                  </a:lnTo>
                  <a:lnTo>
                    <a:pt x="12100" y="17023"/>
                  </a:lnTo>
                  <a:lnTo>
                    <a:pt x="13335" y="17023"/>
                  </a:lnTo>
                  <a:lnTo>
                    <a:pt x="13335" y="17621"/>
                  </a:lnTo>
                  <a:lnTo>
                    <a:pt x="14181" y="17621"/>
                  </a:lnTo>
                  <a:lnTo>
                    <a:pt x="14181" y="18210"/>
                  </a:lnTo>
                  <a:lnTo>
                    <a:pt x="14937" y="18210"/>
                  </a:lnTo>
                  <a:lnTo>
                    <a:pt x="14937" y="18815"/>
                  </a:lnTo>
                  <a:lnTo>
                    <a:pt x="15788" y="18815"/>
                  </a:lnTo>
                  <a:lnTo>
                    <a:pt x="15788" y="19015"/>
                  </a:lnTo>
                  <a:lnTo>
                    <a:pt x="15880" y="19015"/>
                  </a:lnTo>
                  <a:lnTo>
                    <a:pt x="15880" y="19410"/>
                  </a:lnTo>
                  <a:lnTo>
                    <a:pt x="16172" y="19410"/>
                  </a:lnTo>
                  <a:lnTo>
                    <a:pt x="16172" y="20104"/>
                  </a:lnTo>
                  <a:lnTo>
                    <a:pt x="16308" y="20104"/>
                  </a:lnTo>
                  <a:lnTo>
                    <a:pt x="16308" y="20712"/>
                  </a:lnTo>
                  <a:lnTo>
                    <a:pt x="16920" y="20712"/>
                  </a:lnTo>
                  <a:lnTo>
                    <a:pt x="16920" y="20909"/>
                  </a:lnTo>
                  <a:lnTo>
                    <a:pt x="16968" y="20909"/>
                  </a:lnTo>
                  <a:lnTo>
                    <a:pt x="16968" y="21600"/>
                  </a:lnTo>
                  <a:lnTo>
                    <a:pt x="21600" y="21600"/>
                  </a:lnTo>
                </a:path>
              </a:pathLst>
            </a:custGeom>
            <a:noFill/>
            <a:ln w="25400" cap="flat" cmpd="sng">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129" name="Group 207">
              <a:extLst>
                <a:ext uri="{FF2B5EF4-FFF2-40B4-BE49-F238E27FC236}">
                  <a16:creationId xmlns:a16="http://schemas.microsoft.com/office/drawing/2014/main" id="{1836A8A7-F22C-E74F-A80A-21E44AF9A351}"/>
                </a:ext>
              </a:extLst>
            </p:cNvPr>
            <p:cNvGrpSpPr>
              <a:grpSpLocks/>
            </p:cNvGrpSpPr>
            <p:nvPr/>
          </p:nvGrpSpPr>
          <p:grpSpPr bwMode="auto">
            <a:xfrm>
              <a:off x="2288613" y="2282099"/>
              <a:ext cx="3099450" cy="2086801"/>
              <a:chOff x="2774950" y="2341563"/>
              <a:chExt cx="4640263" cy="3124200"/>
            </a:xfrm>
          </p:grpSpPr>
          <p:sp>
            <p:nvSpPr>
              <p:cNvPr id="130" name="Line 117">
                <a:extLst>
                  <a:ext uri="{FF2B5EF4-FFF2-40B4-BE49-F238E27FC236}">
                    <a16:creationId xmlns:a16="http://schemas.microsoft.com/office/drawing/2014/main" id="{22D3C360-F105-0940-808C-C1E5858EF723}"/>
                  </a:ext>
                </a:extLst>
              </p:cNvPr>
              <p:cNvSpPr>
                <a:spLocks noChangeShapeType="1"/>
              </p:cNvSpPr>
              <p:nvPr/>
            </p:nvSpPr>
            <p:spPr bwMode="auto">
              <a:xfrm rot="10800000" flipH="1">
                <a:off x="2830513" y="2341563"/>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1" name="Line 118">
                <a:extLst>
                  <a:ext uri="{FF2B5EF4-FFF2-40B4-BE49-F238E27FC236}">
                    <a16:creationId xmlns:a16="http://schemas.microsoft.com/office/drawing/2014/main" id="{5F06A273-3BCB-A34C-BA04-545D00ED15C3}"/>
                  </a:ext>
                </a:extLst>
              </p:cNvPr>
              <p:cNvSpPr>
                <a:spLocks noChangeShapeType="1"/>
              </p:cNvSpPr>
              <p:nvPr/>
            </p:nvSpPr>
            <p:spPr bwMode="auto">
              <a:xfrm>
                <a:off x="2774950" y="2395538"/>
                <a:ext cx="109538"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2" name="Line 119">
                <a:extLst>
                  <a:ext uri="{FF2B5EF4-FFF2-40B4-BE49-F238E27FC236}">
                    <a16:creationId xmlns:a16="http://schemas.microsoft.com/office/drawing/2014/main" id="{A5F30345-E81A-374D-8CA5-9785B65B660B}"/>
                  </a:ext>
                </a:extLst>
              </p:cNvPr>
              <p:cNvSpPr>
                <a:spLocks noChangeShapeType="1"/>
              </p:cNvSpPr>
              <p:nvPr/>
            </p:nvSpPr>
            <p:spPr bwMode="auto">
              <a:xfrm rot="10800000" flipH="1">
                <a:off x="3005138" y="2747963"/>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3" name="Line 120">
                <a:extLst>
                  <a:ext uri="{FF2B5EF4-FFF2-40B4-BE49-F238E27FC236}">
                    <a16:creationId xmlns:a16="http://schemas.microsoft.com/office/drawing/2014/main" id="{6515D178-1EED-5E45-BE89-00A20995511F}"/>
                  </a:ext>
                </a:extLst>
              </p:cNvPr>
              <p:cNvSpPr>
                <a:spLocks noChangeShapeType="1"/>
              </p:cNvSpPr>
              <p:nvPr/>
            </p:nvSpPr>
            <p:spPr bwMode="auto">
              <a:xfrm>
                <a:off x="2951163" y="2801938"/>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4" name="Line 121">
                <a:extLst>
                  <a:ext uri="{FF2B5EF4-FFF2-40B4-BE49-F238E27FC236}">
                    <a16:creationId xmlns:a16="http://schemas.microsoft.com/office/drawing/2014/main" id="{490F956C-401B-AD4D-8308-6EEEA93B05EC}"/>
                  </a:ext>
                </a:extLst>
              </p:cNvPr>
              <p:cNvSpPr>
                <a:spLocks noChangeShapeType="1"/>
              </p:cNvSpPr>
              <p:nvPr/>
            </p:nvSpPr>
            <p:spPr bwMode="auto">
              <a:xfrm rot="10800000" flipH="1">
                <a:off x="3033713" y="3092450"/>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5" name="Line 122">
                <a:extLst>
                  <a:ext uri="{FF2B5EF4-FFF2-40B4-BE49-F238E27FC236}">
                    <a16:creationId xmlns:a16="http://schemas.microsoft.com/office/drawing/2014/main" id="{E317D0B7-2294-E74D-95A3-44DA79AB34EE}"/>
                  </a:ext>
                </a:extLst>
              </p:cNvPr>
              <p:cNvSpPr>
                <a:spLocks noChangeShapeType="1"/>
              </p:cNvSpPr>
              <p:nvPr/>
            </p:nvSpPr>
            <p:spPr bwMode="auto">
              <a:xfrm>
                <a:off x="2978150" y="3146425"/>
                <a:ext cx="109538"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6" name="Line 123">
                <a:extLst>
                  <a:ext uri="{FF2B5EF4-FFF2-40B4-BE49-F238E27FC236}">
                    <a16:creationId xmlns:a16="http://schemas.microsoft.com/office/drawing/2014/main" id="{BF60E538-D226-FB49-A47E-4D5BA7602D3C}"/>
                  </a:ext>
                </a:extLst>
              </p:cNvPr>
              <p:cNvSpPr>
                <a:spLocks noChangeShapeType="1"/>
              </p:cNvSpPr>
              <p:nvPr/>
            </p:nvSpPr>
            <p:spPr bwMode="auto">
              <a:xfrm rot="10800000" flipH="1">
                <a:off x="3930650" y="3873500"/>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7" name="Line 124">
                <a:extLst>
                  <a:ext uri="{FF2B5EF4-FFF2-40B4-BE49-F238E27FC236}">
                    <a16:creationId xmlns:a16="http://schemas.microsoft.com/office/drawing/2014/main" id="{4F6A0941-036B-1C44-A4AB-F54CDC8C5BE1}"/>
                  </a:ext>
                </a:extLst>
              </p:cNvPr>
              <p:cNvSpPr>
                <a:spLocks noChangeShapeType="1"/>
              </p:cNvSpPr>
              <p:nvPr/>
            </p:nvSpPr>
            <p:spPr bwMode="auto">
              <a:xfrm>
                <a:off x="3876675" y="3927475"/>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8" name="Line 125">
                <a:extLst>
                  <a:ext uri="{FF2B5EF4-FFF2-40B4-BE49-F238E27FC236}">
                    <a16:creationId xmlns:a16="http://schemas.microsoft.com/office/drawing/2014/main" id="{06FE98A3-54BA-F647-A0B2-8239089524AD}"/>
                  </a:ext>
                </a:extLst>
              </p:cNvPr>
              <p:cNvSpPr>
                <a:spLocks noChangeShapeType="1"/>
              </p:cNvSpPr>
              <p:nvPr/>
            </p:nvSpPr>
            <p:spPr bwMode="auto">
              <a:xfrm rot="10800000" flipH="1">
                <a:off x="3943350" y="3940175"/>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9" name="Line 126">
                <a:extLst>
                  <a:ext uri="{FF2B5EF4-FFF2-40B4-BE49-F238E27FC236}">
                    <a16:creationId xmlns:a16="http://schemas.microsoft.com/office/drawing/2014/main" id="{59D077FA-CE1D-2347-9898-8A565914FA9A}"/>
                  </a:ext>
                </a:extLst>
              </p:cNvPr>
              <p:cNvSpPr>
                <a:spLocks noChangeShapeType="1"/>
              </p:cNvSpPr>
              <p:nvPr/>
            </p:nvSpPr>
            <p:spPr bwMode="auto">
              <a:xfrm>
                <a:off x="3887788" y="3994150"/>
                <a:ext cx="109537"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0" name="Line 127">
                <a:extLst>
                  <a:ext uri="{FF2B5EF4-FFF2-40B4-BE49-F238E27FC236}">
                    <a16:creationId xmlns:a16="http://schemas.microsoft.com/office/drawing/2014/main" id="{D4E7BD3C-4A4E-1F41-8EA3-1734AE4DD5C8}"/>
                  </a:ext>
                </a:extLst>
              </p:cNvPr>
              <p:cNvSpPr>
                <a:spLocks noChangeShapeType="1"/>
              </p:cNvSpPr>
              <p:nvPr/>
            </p:nvSpPr>
            <p:spPr bwMode="auto">
              <a:xfrm rot="10800000" flipH="1">
                <a:off x="4081463" y="3940175"/>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1" name="Line 128">
                <a:extLst>
                  <a:ext uri="{FF2B5EF4-FFF2-40B4-BE49-F238E27FC236}">
                    <a16:creationId xmlns:a16="http://schemas.microsoft.com/office/drawing/2014/main" id="{F30E1881-E0DA-5348-B50F-0610BD1247CD}"/>
                  </a:ext>
                </a:extLst>
              </p:cNvPr>
              <p:cNvSpPr>
                <a:spLocks noChangeShapeType="1"/>
              </p:cNvSpPr>
              <p:nvPr/>
            </p:nvSpPr>
            <p:spPr bwMode="auto">
              <a:xfrm>
                <a:off x="4027488" y="3994150"/>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2" name="Line 129">
                <a:extLst>
                  <a:ext uri="{FF2B5EF4-FFF2-40B4-BE49-F238E27FC236}">
                    <a16:creationId xmlns:a16="http://schemas.microsoft.com/office/drawing/2014/main" id="{0D7A18EF-8301-8944-B1A5-445FE1A1B08D}"/>
                  </a:ext>
                </a:extLst>
              </p:cNvPr>
              <p:cNvSpPr>
                <a:spLocks noChangeShapeType="1"/>
              </p:cNvSpPr>
              <p:nvPr/>
            </p:nvSpPr>
            <p:spPr bwMode="auto">
              <a:xfrm rot="10800000" flipH="1">
                <a:off x="4449763" y="4346575"/>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3" name="Line 130">
                <a:extLst>
                  <a:ext uri="{FF2B5EF4-FFF2-40B4-BE49-F238E27FC236}">
                    <a16:creationId xmlns:a16="http://schemas.microsoft.com/office/drawing/2014/main" id="{AB214AB7-D469-3242-8F97-9E739FBB6620}"/>
                  </a:ext>
                </a:extLst>
              </p:cNvPr>
              <p:cNvSpPr>
                <a:spLocks noChangeShapeType="1"/>
              </p:cNvSpPr>
              <p:nvPr/>
            </p:nvSpPr>
            <p:spPr bwMode="auto">
              <a:xfrm>
                <a:off x="4395788" y="4400550"/>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4" name="Line 131">
                <a:extLst>
                  <a:ext uri="{FF2B5EF4-FFF2-40B4-BE49-F238E27FC236}">
                    <a16:creationId xmlns:a16="http://schemas.microsoft.com/office/drawing/2014/main" id="{9428A181-E42D-BF4C-9967-52236A1B9A8E}"/>
                  </a:ext>
                </a:extLst>
              </p:cNvPr>
              <p:cNvSpPr>
                <a:spLocks noChangeShapeType="1"/>
              </p:cNvSpPr>
              <p:nvPr/>
            </p:nvSpPr>
            <p:spPr bwMode="auto">
              <a:xfrm rot="10800000" flipH="1">
                <a:off x="4473575" y="4508500"/>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5" name="Line 132">
                <a:extLst>
                  <a:ext uri="{FF2B5EF4-FFF2-40B4-BE49-F238E27FC236}">
                    <a16:creationId xmlns:a16="http://schemas.microsoft.com/office/drawing/2014/main" id="{C5A0478E-249A-9E43-A405-5FBFE2D7EB39}"/>
                  </a:ext>
                </a:extLst>
              </p:cNvPr>
              <p:cNvSpPr>
                <a:spLocks noChangeShapeType="1"/>
              </p:cNvSpPr>
              <p:nvPr/>
            </p:nvSpPr>
            <p:spPr bwMode="auto">
              <a:xfrm>
                <a:off x="4419600" y="4562475"/>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6" name="Line 133">
                <a:extLst>
                  <a:ext uri="{FF2B5EF4-FFF2-40B4-BE49-F238E27FC236}">
                    <a16:creationId xmlns:a16="http://schemas.microsoft.com/office/drawing/2014/main" id="{B0E13DC3-4D64-0448-A688-B56D1B0EB2A7}"/>
                  </a:ext>
                </a:extLst>
              </p:cNvPr>
              <p:cNvSpPr>
                <a:spLocks noChangeShapeType="1"/>
              </p:cNvSpPr>
              <p:nvPr/>
            </p:nvSpPr>
            <p:spPr bwMode="auto">
              <a:xfrm rot="10800000" flipH="1">
                <a:off x="4500563" y="4508500"/>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7" name="Line 134">
                <a:extLst>
                  <a:ext uri="{FF2B5EF4-FFF2-40B4-BE49-F238E27FC236}">
                    <a16:creationId xmlns:a16="http://schemas.microsoft.com/office/drawing/2014/main" id="{30571934-562A-9D49-9D9F-04EA312EF6CD}"/>
                  </a:ext>
                </a:extLst>
              </p:cNvPr>
              <p:cNvSpPr>
                <a:spLocks noChangeShapeType="1"/>
              </p:cNvSpPr>
              <p:nvPr/>
            </p:nvSpPr>
            <p:spPr bwMode="auto">
              <a:xfrm>
                <a:off x="4446588" y="4562475"/>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8" name="Line 135">
                <a:extLst>
                  <a:ext uri="{FF2B5EF4-FFF2-40B4-BE49-F238E27FC236}">
                    <a16:creationId xmlns:a16="http://schemas.microsoft.com/office/drawing/2014/main" id="{BE6F2D9C-7573-9E49-A21D-4AE5FC73EF7F}"/>
                  </a:ext>
                </a:extLst>
              </p:cNvPr>
              <p:cNvSpPr>
                <a:spLocks noChangeShapeType="1"/>
              </p:cNvSpPr>
              <p:nvPr/>
            </p:nvSpPr>
            <p:spPr bwMode="auto">
              <a:xfrm rot="10800000" flipH="1">
                <a:off x="5829300" y="4997450"/>
                <a:ext cx="0" cy="10953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9" name="Line 136">
                <a:extLst>
                  <a:ext uri="{FF2B5EF4-FFF2-40B4-BE49-F238E27FC236}">
                    <a16:creationId xmlns:a16="http://schemas.microsoft.com/office/drawing/2014/main" id="{7657F74F-2124-C245-B881-3BC86F86D0AD}"/>
                  </a:ext>
                </a:extLst>
              </p:cNvPr>
              <p:cNvSpPr>
                <a:spLocks noChangeShapeType="1"/>
              </p:cNvSpPr>
              <p:nvPr/>
            </p:nvSpPr>
            <p:spPr bwMode="auto">
              <a:xfrm>
                <a:off x="5775325" y="5053013"/>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0" name="Line 137">
                <a:extLst>
                  <a:ext uri="{FF2B5EF4-FFF2-40B4-BE49-F238E27FC236}">
                    <a16:creationId xmlns:a16="http://schemas.microsoft.com/office/drawing/2014/main" id="{C4302439-7983-B947-9A94-2CC5BECCF4B1}"/>
                  </a:ext>
                </a:extLst>
              </p:cNvPr>
              <p:cNvSpPr>
                <a:spLocks noChangeShapeType="1"/>
              </p:cNvSpPr>
              <p:nvPr/>
            </p:nvSpPr>
            <p:spPr bwMode="auto">
              <a:xfrm rot="10800000" flipH="1">
                <a:off x="6107113" y="5211763"/>
                <a:ext cx="0" cy="10795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1" name="Line 138">
                <a:extLst>
                  <a:ext uri="{FF2B5EF4-FFF2-40B4-BE49-F238E27FC236}">
                    <a16:creationId xmlns:a16="http://schemas.microsoft.com/office/drawing/2014/main" id="{92FF7853-F867-624A-AA91-BEF7DD24E388}"/>
                  </a:ext>
                </a:extLst>
              </p:cNvPr>
              <p:cNvSpPr>
                <a:spLocks noChangeShapeType="1"/>
              </p:cNvSpPr>
              <p:nvPr/>
            </p:nvSpPr>
            <p:spPr bwMode="auto">
              <a:xfrm>
                <a:off x="6053138" y="5265738"/>
                <a:ext cx="107950" cy="0"/>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2" name="Line 139">
                <a:extLst>
                  <a:ext uri="{FF2B5EF4-FFF2-40B4-BE49-F238E27FC236}">
                    <a16:creationId xmlns:a16="http://schemas.microsoft.com/office/drawing/2014/main" id="{10E24C05-4776-A241-8B41-2AE32AEC5C21}"/>
                  </a:ext>
                </a:extLst>
              </p:cNvPr>
              <p:cNvSpPr>
                <a:spLocks noChangeShapeType="1"/>
              </p:cNvSpPr>
              <p:nvPr/>
            </p:nvSpPr>
            <p:spPr bwMode="auto">
              <a:xfrm rot="10800000" flipH="1">
                <a:off x="6259513" y="5356225"/>
                <a:ext cx="0" cy="10953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3" name="Line 140">
                <a:extLst>
                  <a:ext uri="{FF2B5EF4-FFF2-40B4-BE49-F238E27FC236}">
                    <a16:creationId xmlns:a16="http://schemas.microsoft.com/office/drawing/2014/main" id="{5B0D053F-EE22-EC4B-82B3-5C12BD75CC3C}"/>
                  </a:ext>
                </a:extLst>
              </p:cNvPr>
              <p:cNvSpPr>
                <a:spLocks noChangeShapeType="1"/>
              </p:cNvSpPr>
              <p:nvPr/>
            </p:nvSpPr>
            <p:spPr bwMode="auto">
              <a:xfrm>
                <a:off x="6203950" y="5410200"/>
                <a:ext cx="109538" cy="158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4" name="Line 141">
                <a:extLst>
                  <a:ext uri="{FF2B5EF4-FFF2-40B4-BE49-F238E27FC236}">
                    <a16:creationId xmlns:a16="http://schemas.microsoft.com/office/drawing/2014/main" id="{9CC85136-6458-8C43-85D3-C3B95FDC3F9A}"/>
                  </a:ext>
                </a:extLst>
              </p:cNvPr>
              <p:cNvSpPr>
                <a:spLocks noChangeShapeType="1"/>
              </p:cNvSpPr>
              <p:nvPr/>
            </p:nvSpPr>
            <p:spPr bwMode="auto">
              <a:xfrm rot="10800000" flipH="1">
                <a:off x="6602413" y="5356225"/>
                <a:ext cx="0" cy="10953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5" name="Line 142">
                <a:extLst>
                  <a:ext uri="{FF2B5EF4-FFF2-40B4-BE49-F238E27FC236}">
                    <a16:creationId xmlns:a16="http://schemas.microsoft.com/office/drawing/2014/main" id="{1178332B-D252-204D-B9E1-5E7F93A5CF17}"/>
                  </a:ext>
                </a:extLst>
              </p:cNvPr>
              <p:cNvSpPr>
                <a:spLocks noChangeShapeType="1"/>
              </p:cNvSpPr>
              <p:nvPr/>
            </p:nvSpPr>
            <p:spPr bwMode="auto">
              <a:xfrm>
                <a:off x="6548438" y="5410200"/>
                <a:ext cx="107950" cy="158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6" name="Line 143">
                <a:extLst>
                  <a:ext uri="{FF2B5EF4-FFF2-40B4-BE49-F238E27FC236}">
                    <a16:creationId xmlns:a16="http://schemas.microsoft.com/office/drawing/2014/main" id="{C1B2F199-A0E2-2440-8AF7-FE18BC7EFBDF}"/>
                  </a:ext>
                </a:extLst>
              </p:cNvPr>
              <p:cNvSpPr>
                <a:spLocks noChangeShapeType="1"/>
              </p:cNvSpPr>
              <p:nvPr/>
            </p:nvSpPr>
            <p:spPr bwMode="auto">
              <a:xfrm rot="10800000" flipH="1">
                <a:off x="7361238" y="5356225"/>
                <a:ext cx="0" cy="10953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7" name="Line 144">
                <a:extLst>
                  <a:ext uri="{FF2B5EF4-FFF2-40B4-BE49-F238E27FC236}">
                    <a16:creationId xmlns:a16="http://schemas.microsoft.com/office/drawing/2014/main" id="{191FC2BE-F7A8-D847-BEA9-541744CB0676}"/>
                  </a:ext>
                </a:extLst>
              </p:cNvPr>
              <p:cNvSpPr>
                <a:spLocks noChangeShapeType="1"/>
              </p:cNvSpPr>
              <p:nvPr/>
            </p:nvSpPr>
            <p:spPr bwMode="auto">
              <a:xfrm>
                <a:off x="7307263" y="5416550"/>
                <a:ext cx="107950" cy="1588"/>
              </a:xfrm>
              <a:prstGeom prst="line">
                <a:avLst/>
              </a:prstGeom>
              <a:noFill/>
              <a:ln w="254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sp>
        <p:nvSpPr>
          <p:cNvPr id="158" name="TextBox 54">
            <a:extLst>
              <a:ext uri="{FF2B5EF4-FFF2-40B4-BE49-F238E27FC236}">
                <a16:creationId xmlns:a16="http://schemas.microsoft.com/office/drawing/2014/main" id="{86A510CF-258B-8B40-93E8-93154A6CC642}"/>
              </a:ext>
            </a:extLst>
          </p:cNvPr>
          <p:cNvSpPr txBox="1">
            <a:spLocks/>
          </p:cNvSpPr>
          <p:nvPr/>
        </p:nvSpPr>
        <p:spPr bwMode="auto">
          <a:xfrm>
            <a:off x="5273731" y="3479800"/>
            <a:ext cx="1320404"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tabLst>
                <a:tab pos="1162050" algn="l"/>
              </a:tabLst>
              <a:defRPr sz="3200">
                <a:solidFill>
                  <a:schemeClr val="tx1"/>
                </a:solidFill>
                <a:latin typeface="Arial" pitchFamily="34" charset="0"/>
              </a:defRPr>
            </a:lvl1pPr>
            <a:lvl2pPr marL="742950" indent="-285750" eaLnBrk="0" hangingPunct="0">
              <a:spcBef>
                <a:spcPct val="20000"/>
              </a:spcBef>
              <a:buChar char="–"/>
              <a:tabLst>
                <a:tab pos="1162050" algn="l"/>
              </a:tabLst>
              <a:defRPr sz="2800">
                <a:solidFill>
                  <a:schemeClr val="tx1"/>
                </a:solidFill>
                <a:latin typeface="Arial" pitchFamily="34" charset="0"/>
              </a:defRPr>
            </a:lvl2pPr>
            <a:lvl3pPr marL="1143000" indent="-228600" eaLnBrk="0" hangingPunct="0">
              <a:spcBef>
                <a:spcPct val="20000"/>
              </a:spcBef>
              <a:buChar char="•"/>
              <a:tabLst>
                <a:tab pos="1162050" algn="l"/>
              </a:tabLst>
              <a:defRPr sz="2400">
                <a:solidFill>
                  <a:schemeClr val="tx1"/>
                </a:solidFill>
                <a:latin typeface="Arial" pitchFamily="34" charset="0"/>
              </a:defRPr>
            </a:lvl3pPr>
            <a:lvl4pPr marL="1600200" indent="-228600" eaLnBrk="0" hangingPunct="0">
              <a:spcBef>
                <a:spcPct val="20000"/>
              </a:spcBef>
              <a:buChar char="–"/>
              <a:tabLst>
                <a:tab pos="1162050" algn="l"/>
              </a:tabLst>
              <a:defRPr sz="2000">
                <a:solidFill>
                  <a:schemeClr val="tx1"/>
                </a:solidFill>
                <a:latin typeface="Arial" pitchFamily="34" charset="0"/>
              </a:defRPr>
            </a:lvl4pPr>
            <a:lvl5pPr marL="2057400" indent="-228600" eaLnBrk="0" hangingPunct="0">
              <a:spcBef>
                <a:spcPct val="20000"/>
              </a:spcBef>
              <a:buChar char="»"/>
              <a:tabLst>
                <a:tab pos="116205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116205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116205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116205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1162050" algn="l"/>
              </a:tabLst>
              <a:defRPr sz="2000">
                <a:solidFill>
                  <a:schemeClr val="tx1"/>
                </a:solidFill>
                <a:latin typeface="Arial" pitchFamily="34" charset="0"/>
              </a:defRPr>
            </a:lvl9pPr>
          </a:lstStyle>
          <a:p>
            <a:pPr eaLnBrk="1" hangingPunct="1">
              <a:spcBef>
                <a:spcPct val="0"/>
              </a:spcBef>
              <a:buFontTx/>
              <a:buNone/>
            </a:pPr>
            <a:r>
              <a:rPr lang="en-GB" altLang="en-US" sz="900" b="1" dirty="0" err="1">
                <a:cs typeface="Arial" pitchFamily="34" charset="0"/>
              </a:rPr>
              <a:t>Olaparib</a:t>
            </a:r>
            <a:r>
              <a:rPr lang="en-GB" altLang="en-US" sz="900" b="1" dirty="0">
                <a:cs typeface="Arial" pitchFamily="34" charset="0"/>
              </a:rPr>
              <a:t> </a:t>
            </a:r>
            <a:r>
              <a:rPr lang="en-GB" altLang="en-US" sz="900" b="1" dirty="0" err="1">
                <a:cs typeface="Arial" pitchFamily="34" charset="0"/>
              </a:rPr>
              <a:t>BRCAm</a:t>
            </a:r>
            <a:endParaRPr lang="en-US" altLang="en-US" sz="900" b="1" dirty="0">
              <a:cs typeface="Arial" pitchFamily="34" charset="0"/>
            </a:endParaRPr>
          </a:p>
        </p:txBody>
      </p:sp>
      <p:sp>
        <p:nvSpPr>
          <p:cNvPr id="159" name="TextBox 54">
            <a:extLst>
              <a:ext uri="{FF2B5EF4-FFF2-40B4-BE49-F238E27FC236}">
                <a16:creationId xmlns:a16="http://schemas.microsoft.com/office/drawing/2014/main" id="{F9B8169B-BE4A-6D40-9053-18C4BF88DFCF}"/>
              </a:ext>
            </a:extLst>
          </p:cNvPr>
          <p:cNvSpPr txBox="1">
            <a:spLocks/>
          </p:cNvSpPr>
          <p:nvPr/>
        </p:nvSpPr>
        <p:spPr bwMode="auto">
          <a:xfrm>
            <a:off x="5274924" y="3659188"/>
            <a:ext cx="1321594"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tabLst>
                <a:tab pos="1162050" algn="l"/>
              </a:tabLst>
              <a:defRPr sz="3200">
                <a:solidFill>
                  <a:schemeClr val="tx1"/>
                </a:solidFill>
                <a:latin typeface="Arial" pitchFamily="34" charset="0"/>
              </a:defRPr>
            </a:lvl1pPr>
            <a:lvl2pPr marL="742950" indent="-285750" eaLnBrk="0" hangingPunct="0">
              <a:spcBef>
                <a:spcPct val="20000"/>
              </a:spcBef>
              <a:buChar char="–"/>
              <a:tabLst>
                <a:tab pos="1162050" algn="l"/>
              </a:tabLst>
              <a:defRPr sz="2800">
                <a:solidFill>
                  <a:schemeClr val="tx1"/>
                </a:solidFill>
                <a:latin typeface="Arial" pitchFamily="34" charset="0"/>
              </a:defRPr>
            </a:lvl2pPr>
            <a:lvl3pPr marL="1143000" indent="-228600" eaLnBrk="0" hangingPunct="0">
              <a:spcBef>
                <a:spcPct val="20000"/>
              </a:spcBef>
              <a:buChar char="•"/>
              <a:tabLst>
                <a:tab pos="1162050" algn="l"/>
              </a:tabLst>
              <a:defRPr sz="2400">
                <a:solidFill>
                  <a:schemeClr val="tx1"/>
                </a:solidFill>
                <a:latin typeface="Arial" pitchFamily="34" charset="0"/>
              </a:defRPr>
            </a:lvl3pPr>
            <a:lvl4pPr marL="1600200" indent="-228600" eaLnBrk="0" hangingPunct="0">
              <a:spcBef>
                <a:spcPct val="20000"/>
              </a:spcBef>
              <a:buChar char="–"/>
              <a:tabLst>
                <a:tab pos="1162050" algn="l"/>
              </a:tabLst>
              <a:defRPr sz="2000">
                <a:solidFill>
                  <a:schemeClr val="tx1"/>
                </a:solidFill>
                <a:latin typeface="Arial" pitchFamily="34" charset="0"/>
              </a:defRPr>
            </a:lvl4pPr>
            <a:lvl5pPr marL="2057400" indent="-228600" eaLnBrk="0" hangingPunct="0">
              <a:spcBef>
                <a:spcPct val="20000"/>
              </a:spcBef>
              <a:buChar char="»"/>
              <a:tabLst>
                <a:tab pos="116205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116205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116205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116205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1162050" algn="l"/>
              </a:tabLst>
              <a:defRPr sz="2000">
                <a:solidFill>
                  <a:schemeClr val="tx1"/>
                </a:solidFill>
                <a:latin typeface="Arial" pitchFamily="34" charset="0"/>
              </a:defRPr>
            </a:lvl9pPr>
          </a:lstStyle>
          <a:p>
            <a:pPr eaLnBrk="1" hangingPunct="1">
              <a:spcBef>
                <a:spcPct val="0"/>
              </a:spcBef>
              <a:buFontTx/>
              <a:buNone/>
            </a:pPr>
            <a:r>
              <a:rPr lang="en-GB" altLang="en-US" sz="900" b="1" dirty="0">
                <a:cs typeface="Arial" pitchFamily="34" charset="0"/>
              </a:rPr>
              <a:t>Placebo </a:t>
            </a:r>
            <a:r>
              <a:rPr lang="en-GB" altLang="en-US" sz="900" b="1" dirty="0" err="1">
                <a:cs typeface="Arial" pitchFamily="34" charset="0"/>
              </a:rPr>
              <a:t>BRCAm</a:t>
            </a:r>
            <a:endParaRPr lang="en-US" altLang="en-US" sz="900" b="1" dirty="0">
              <a:cs typeface="Arial" pitchFamily="34" charset="0"/>
            </a:endParaRPr>
          </a:p>
        </p:txBody>
      </p:sp>
      <p:sp>
        <p:nvSpPr>
          <p:cNvPr id="160" name="Line 38">
            <a:extLst>
              <a:ext uri="{FF2B5EF4-FFF2-40B4-BE49-F238E27FC236}">
                <a16:creationId xmlns:a16="http://schemas.microsoft.com/office/drawing/2014/main" id="{8B76D1D1-2522-DF46-9BE4-8BB912F113D4}"/>
              </a:ext>
            </a:extLst>
          </p:cNvPr>
          <p:cNvSpPr>
            <a:spLocks noChangeShapeType="1"/>
          </p:cNvSpPr>
          <p:nvPr/>
        </p:nvSpPr>
        <p:spPr bwMode="auto">
          <a:xfrm flipH="1">
            <a:off x="5089185" y="3567113"/>
            <a:ext cx="132159" cy="0"/>
          </a:xfrm>
          <a:prstGeom prst="line">
            <a:avLst/>
          </a:prstGeom>
          <a:noFill/>
          <a:ln w="25400">
            <a:solidFill>
              <a:srgbClr val="CB3668"/>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161" name="Line 38">
            <a:extLst>
              <a:ext uri="{FF2B5EF4-FFF2-40B4-BE49-F238E27FC236}">
                <a16:creationId xmlns:a16="http://schemas.microsoft.com/office/drawing/2014/main" id="{A3559C64-6619-0048-B64A-FAAA66BB3D2C}"/>
              </a:ext>
            </a:extLst>
          </p:cNvPr>
          <p:cNvSpPr>
            <a:spLocks noChangeShapeType="1"/>
          </p:cNvSpPr>
          <p:nvPr/>
        </p:nvSpPr>
        <p:spPr bwMode="auto">
          <a:xfrm flipH="1">
            <a:off x="5084423" y="3743325"/>
            <a:ext cx="132159"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162" name="TextBox 161">
            <a:extLst>
              <a:ext uri="{FF2B5EF4-FFF2-40B4-BE49-F238E27FC236}">
                <a16:creationId xmlns:a16="http://schemas.microsoft.com/office/drawing/2014/main" id="{40C6053F-35A0-0648-ABC9-C912E8A79280}"/>
              </a:ext>
            </a:extLst>
          </p:cNvPr>
          <p:cNvSpPr txBox="1"/>
          <p:nvPr/>
        </p:nvSpPr>
        <p:spPr>
          <a:xfrm>
            <a:off x="3690938" y="5169974"/>
            <a:ext cx="6267461" cy="369332"/>
          </a:xfrm>
          <a:prstGeom prst="rect">
            <a:avLst/>
          </a:prstGeom>
          <a:noFill/>
        </p:spPr>
        <p:txBody>
          <a:bodyPr wrap="none" rtlCol="0">
            <a:spAutoFit/>
          </a:bodyPr>
          <a:lstStyle/>
          <a:p>
            <a:r>
              <a:rPr lang="en-US" b="1" dirty="0"/>
              <a:t>Highest benefit in patients with BRCA mutated tumors</a:t>
            </a:r>
          </a:p>
        </p:txBody>
      </p:sp>
      <p:sp>
        <p:nvSpPr>
          <p:cNvPr id="163" name="Footer Placeholder 3">
            <a:extLst>
              <a:ext uri="{FF2B5EF4-FFF2-40B4-BE49-F238E27FC236}">
                <a16:creationId xmlns:a16="http://schemas.microsoft.com/office/drawing/2014/main" id="{92F082AD-DBFB-8843-BB4F-4F0F82F76276}"/>
              </a:ext>
            </a:extLst>
          </p:cNvPr>
          <p:cNvSpPr>
            <a:spLocks noGrp="1"/>
          </p:cNvSpPr>
          <p:nvPr>
            <p:ph type="ftr" sz="quarter" idx="11"/>
          </p:nvPr>
        </p:nvSpPr>
        <p:spPr>
          <a:xfrm>
            <a:off x="3061693" y="6351757"/>
            <a:ext cx="3020615" cy="45720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rPr>
              <a:t>Lederman, NEMJ, 2014</a:t>
            </a:r>
          </a:p>
          <a:p>
            <a:pPr eaLnBrk="1" hangingPunct="1"/>
            <a:r>
              <a:rPr lang="en-US" altLang="en-US" dirty="0">
                <a:solidFill>
                  <a:schemeClr val="bg1"/>
                </a:solidFill>
              </a:rPr>
              <a:t>Lederman, Lancet Oncology 2016</a:t>
            </a:r>
          </a:p>
        </p:txBody>
      </p:sp>
    </p:spTree>
    <p:extLst>
      <p:ext uri="{BB962C8B-B14F-4D97-AF65-F5344CB8AC3E}">
        <p14:creationId xmlns:p14="http://schemas.microsoft.com/office/powerpoint/2010/main" val="3365522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622F-B20A-C14D-8BB0-4F1A1D68D78E}"/>
              </a:ext>
            </a:extLst>
          </p:cNvPr>
          <p:cNvSpPr>
            <a:spLocks noGrp="1"/>
          </p:cNvSpPr>
          <p:nvPr>
            <p:ph type="title"/>
          </p:nvPr>
        </p:nvSpPr>
        <p:spPr>
          <a:xfrm>
            <a:off x="457200" y="274638"/>
            <a:ext cx="8229600" cy="563562"/>
          </a:xfrm>
        </p:spPr>
        <p:txBody>
          <a:bodyPr>
            <a:noAutofit/>
          </a:bodyPr>
          <a:lstStyle/>
          <a:p>
            <a:r>
              <a:rPr lang="en-US" sz="3200" dirty="0"/>
              <a:t>PARP Inhibitors in BRCA Mutated Tumors </a:t>
            </a:r>
            <a:br>
              <a:rPr lang="en-US" sz="3200" dirty="0"/>
            </a:br>
            <a:r>
              <a:rPr lang="en-US" sz="3200" dirty="0"/>
              <a:t>SECOND/THIRD LINE </a:t>
            </a:r>
          </a:p>
        </p:txBody>
      </p:sp>
      <p:sp>
        <p:nvSpPr>
          <p:cNvPr id="3" name="Slide Number Placeholder 2">
            <a:extLst>
              <a:ext uri="{FF2B5EF4-FFF2-40B4-BE49-F238E27FC236}">
                <a16:creationId xmlns:a16="http://schemas.microsoft.com/office/drawing/2014/main" id="{35FE0D6A-FBD5-0141-87B9-F76DC2533D26}"/>
              </a:ext>
            </a:extLst>
          </p:cNvPr>
          <p:cNvSpPr>
            <a:spLocks noGrp="1"/>
          </p:cNvSpPr>
          <p:nvPr>
            <p:ph type="sldNum" sz="quarter" idx="12"/>
          </p:nvPr>
        </p:nvSpPr>
        <p:spPr/>
        <p:txBody>
          <a:bodyPr/>
          <a:lstStyle/>
          <a:p>
            <a:fld id="{106E12CD-FCB1-464E-A775-0B83FDDACE03}" type="slidenum">
              <a:rPr lang="en-US" smtClean="0"/>
              <a:pPr/>
              <a:t>12</a:t>
            </a:fld>
            <a:endParaRPr lang="en-US"/>
          </a:p>
        </p:txBody>
      </p:sp>
      <p:pic>
        <p:nvPicPr>
          <p:cNvPr id="3074" name="Picture 2">
            <a:extLst>
              <a:ext uri="{FF2B5EF4-FFF2-40B4-BE49-F238E27FC236}">
                <a16:creationId xmlns:a16="http://schemas.microsoft.com/office/drawing/2014/main" id="{C3DD04F7-734C-AF40-999B-0567F39B8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192316"/>
            <a:ext cx="6388100" cy="5164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26F07F-12A3-CA4D-AF44-B08720A4837E}"/>
              </a:ext>
            </a:extLst>
          </p:cNvPr>
          <p:cNvSpPr txBox="1"/>
          <p:nvPr/>
        </p:nvSpPr>
        <p:spPr>
          <a:xfrm>
            <a:off x="976352" y="6356349"/>
            <a:ext cx="3228897" cy="369332"/>
          </a:xfrm>
          <a:prstGeom prst="rect">
            <a:avLst/>
          </a:prstGeom>
          <a:noFill/>
        </p:spPr>
        <p:txBody>
          <a:bodyPr wrap="none" rtlCol="0">
            <a:spAutoFit/>
          </a:bodyPr>
          <a:lstStyle/>
          <a:p>
            <a:r>
              <a:rPr lang="en-US" dirty="0" err="1">
                <a:solidFill>
                  <a:schemeClr val="bg1"/>
                </a:solidFill>
              </a:rPr>
              <a:t>Oza</a:t>
            </a:r>
            <a:r>
              <a:rPr lang="en-US" dirty="0">
                <a:solidFill>
                  <a:schemeClr val="bg1"/>
                </a:solidFill>
              </a:rPr>
              <a:t>, Gynecology Oncology, 2017</a:t>
            </a:r>
          </a:p>
        </p:txBody>
      </p:sp>
      <p:sp>
        <p:nvSpPr>
          <p:cNvPr id="5" name="TextBox 4">
            <a:extLst>
              <a:ext uri="{FF2B5EF4-FFF2-40B4-BE49-F238E27FC236}">
                <a16:creationId xmlns:a16="http://schemas.microsoft.com/office/drawing/2014/main" id="{E4DEB817-A38E-D649-B4E6-18D93351A4EB}"/>
              </a:ext>
            </a:extLst>
          </p:cNvPr>
          <p:cNvSpPr txBox="1"/>
          <p:nvPr/>
        </p:nvSpPr>
        <p:spPr>
          <a:xfrm>
            <a:off x="6569577" y="1384300"/>
            <a:ext cx="2574423" cy="2585323"/>
          </a:xfrm>
          <a:prstGeom prst="rect">
            <a:avLst/>
          </a:prstGeom>
          <a:noFill/>
        </p:spPr>
        <p:txBody>
          <a:bodyPr wrap="square" rtlCol="0">
            <a:spAutoFit/>
          </a:bodyPr>
          <a:lstStyle/>
          <a:p>
            <a:r>
              <a:rPr lang="en-US" dirty="0">
                <a:highlight>
                  <a:srgbClr val="00FFFF"/>
                </a:highlight>
              </a:rPr>
              <a:t>Rucaparib  600 mg po bid</a:t>
            </a:r>
          </a:p>
          <a:p>
            <a:r>
              <a:rPr lang="en-US" dirty="0"/>
              <a:t>106 patients from study 10 and Ariel 2</a:t>
            </a:r>
          </a:p>
          <a:p>
            <a:r>
              <a:rPr lang="en-US" dirty="0"/>
              <a:t>All with BRCA 1 or 2 mutations</a:t>
            </a:r>
          </a:p>
          <a:p>
            <a:r>
              <a:rPr lang="en-US" dirty="0"/>
              <a:t>At least 2 prior chemotherapy lines</a:t>
            </a:r>
          </a:p>
          <a:p>
            <a:r>
              <a:rPr lang="en-US" dirty="0"/>
              <a:t>Platinum sensitive and resistant</a:t>
            </a:r>
          </a:p>
        </p:txBody>
      </p:sp>
      <p:sp>
        <p:nvSpPr>
          <p:cNvPr id="6" name="TextBox 5">
            <a:extLst>
              <a:ext uri="{FF2B5EF4-FFF2-40B4-BE49-F238E27FC236}">
                <a16:creationId xmlns:a16="http://schemas.microsoft.com/office/drawing/2014/main" id="{B61E94CA-6611-C34C-AE8C-0CB6C9B8F015}"/>
              </a:ext>
            </a:extLst>
          </p:cNvPr>
          <p:cNvSpPr txBox="1"/>
          <p:nvPr/>
        </p:nvSpPr>
        <p:spPr>
          <a:xfrm>
            <a:off x="6645777" y="4515723"/>
            <a:ext cx="2244397" cy="923330"/>
          </a:xfrm>
          <a:prstGeom prst="rect">
            <a:avLst/>
          </a:prstGeom>
          <a:solidFill>
            <a:schemeClr val="tx2">
              <a:lumMod val="20000"/>
              <a:lumOff val="80000"/>
            </a:schemeClr>
          </a:solidFill>
        </p:spPr>
        <p:txBody>
          <a:bodyPr wrap="none" rtlCol="0">
            <a:spAutoFit/>
          </a:bodyPr>
          <a:lstStyle/>
          <a:p>
            <a:r>
              <a:rPr lang="en-US" b="1" dirty="0"/>
              <a:t>RESPONSE RATE 54%</a:t>
            </a:r>
          </a:p>
          <a:p>
            <a:r>
              <a:rPr lang="en-US" b="1" dirty="0"/>
              <a:t>Duration of response </a:t>
            </a:r>
          </a:p>
          <a:p>
            <a:r>
              <a:rPr lang="en-US" b="1" dirty="0"/>
              <a:t>9 months</a:t>
            </a:r>
          </a:p>
        </p:txBody>
      </p:sp>
    </p:spTree>
    <p:extLst>
      <p:ext uri="{BB962C8B-B14F-4D97-AF65-F5344CB8AC3E}">
        <p14:creationId xmlns:p14="http://schemas.microsoft.com/office/powerpoint/2010/main" val="127769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AutoShape 9"/>
          <p:cNvSpPr>
            <a:spLocks noChangeAspect="1" noChangeArrowheads="1"/>
          </p:cNvSpPr>
          <p:nvPr/>
        </p:nvSpPr>
        <p:spPr bwMode="auto">
          <a:xfrm>
            <a:off x="1925242" y="1985965"/>
            <a:ext cx="5293519" cy="355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60" name="Line 25"/>
          <p:cNvSpPr>
            <a:spLocks noChangeShapeType="1"/>
          </p:cNvSpPr>
          <p:nvPr/>
        </p:nvSpPr>
        <p:spPr bwMode="auto">
          <a:xfrm flipV="1">
            <a:off x="1223963" y="2670177"/>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61" name="Line 26"/>
          <p:cNvSpPr>
            <a:spLocks noChangeShapeType="1"/>
          </p:cNvSpPr>
          <p:nvPr/>
        </p:nvSpPr>
        <p:spPr bwMode="auto">
          <a:xfrm>
            <a:off x="1216820" y="3557589"/>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62" name="Rectangle 5"/>
          <p:cNvSpPr>
            <a:spLocks noChangeArrowheads="1"/>
          </p:cNvSpPr>
          <p:nvPr/>
        </p:nvSpPr>
        <p:spPr bwMode="auto">
          <a:xfrm>
            <a:off x="1507332" y="2043113"/>
            <a:ext cx="1532335" cy="868362"/>
          </a:xfrm>
          <a:prstGeom prst="rect">
            <a:avLst/>
          </a:prstGeom>
          <a:solidFill>
            <a:srgbClr val="FFCC00"/>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err="1">
                <a:solidFill>
                  <a:srgbClr val="000066"/>
                </a:solidFill>
              </a:rPr>
              <a:t>Niraparib</a:t>
            </a:r>
            <a:r>
              <a:rPr lang="en-GB" altLang="en-US" sz="1600" b="1" dirty="0">
                <a:solidFill>
                  <a:srgbClr val="000066"/>
                </a:solidFill>
              </a:rPr>
              <a:t> </a:t>
            </a:r>
            <a:br>
              <a:rPr lang="en-GB" altLang="en-US" sz="1600" b="1" dirty="0">
                <a:solidFill>
                  <a:srgbClr val="000066"/>
                </a:solidFill>
              </a:rPr>
            </a:br>
            <a:r>
              <a:rPr lang="en-GB" altLang="en-US" sz="1600" b="1" dirty="0">
                <a:solidFill>
                  <a:srgbClr val="000066"/>
                </a:solidFill>
              </a:rPr>
              <a:t>300 mg </a:t>
            </a:r>
            <a:r>
              <a:rPr lang="en-GB" altLang="en-US" sz="1600" b="1" dirty="0" err="1">
                <a:solidFill>
                  <a:srgbClr val="000066"/>
                </a:solidFill>
              </a:rPr>
              <a:t>po</a:t>
            </a:r>
            <a:r>
              <a:rPr lang="en-GB" altLang="en-US" sz="1600" b="1" dirty="0">
                <a:solidFill>
                  <a:srgbClr val="000066"/>
                </a:solidFill>
              </a:rPr>
              <a:t> </a:t>
            </a:r>
            <a:r>
              <a:rPr lang="en-GB" altLang="en-US" sz="1600" b="1" dirty="0" err="1">
                <a:solidFill>
                  <a:srgbClr val="000066"/>
                </a:solidFill>
              </a:rPr>
              <a:t>qd</a:t>
            </a:r>
            <a:endParaRPr lang="en-GB" altLang="en-US" sz="1600" b="1" dirty="0">
              <a:solidFill>
                <a:srgbClr val="000066"/>
              </a:solidFill>
            </a:endParaRPr>
          </a:p>
        </p:txBody>
      </p:sp>
      <p:sp>
        <p:nvSpPr>
          <p:cNvPr id="63" name="Rectangle 5"/>
          <p:cNvSpPr>
            <a:spLocks noChangeArrowheads="1"/>
          </p:cNvSpPr>
          <p:nvPr/>
        </p:nvSpPr>
        <p:spPr bwMode="auto">
          <a:xfrm>
            <a:off x="1527572" y="3629026"/>
            <a:ext cx="1532334" cy="817563"/>
          </a:xfrm>
          <a:prstGeom prst="rect">
            <a:avLst/>
          </a:prstGeom>
          <a:solidFill>
            <a:srgbClr val="93FFFF"/>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Placebo</a:t>
            </a:r>
            <a:br>
              <a:rPr lang="en-GB" altLang="en-US" sz="1600" b="1" dirty="0">
                <a:solidFill>
                  <a:srgbClr val="000066"/>
                </a:solidFill>
              </a:rPr>
            </a:br>
            <a:r>
              <a:rPr lang="en-GB" altLang="en-US" sz="1600" b="1" dirty="0" err="1">
                <a:solidFill>
                  <a:srgbClr val="000066"/>
                </a:solidFill>
              </a:rPr>
              <a:t>po</a:t>
            </a:r>
            <a:r>
              <a:rPr lang="en-GB" altLang="en-US" sz="1600" b="1" dirty="0">
                <a:solidFill>
                  <a:srgbClr val="000066"/>
                </a:solidFill>
              </a:rPr>
              <a:t> </a:t>
            </a:r>
            <a:r>
              <a:rPr lang="en-GB" altLang="en-US" sz="1600" b="1" dirty="0" err="1">
                <a:solidFill>
                  <a:srgbClr val="000066"/>
                </a:solidFill>
              </a:rPr>
              <a:t>qd</a:t>
            </a:r>
            <a:endParaRPr lang="en-GB" altLang="en-US" sz="1600" b="1" dirty="0">
              <a:solidFill>
                <a:srgbClr val="000066"/>
              </a:solidFill>
            </a:endParaRPr>
          </a:p>
        </p:txBody>
      </p:sp>
      <p:sp>
        <p:nvSpPr>
          <p:cNvPr id="64" name="Text Box 39"/>
          <p:cNvSpPr txBox="1">
            <a:spLocks noChangeArrowheads="1"/>
          </p:cNvSpPr>
          <p:nvPr/>
        </p:nvSpPr>
        <p:spPr bwMode="auto">
          <a:xfrm>
            <a:off x="3112293" y="2840038"/>
            <a:ext cx="1466963" cy="830997"/>
          </a:xfrm>
          <a:prstGeom prst="rect">
            <a:avLst/>
          </a:prstGeom>
          <a:solidFill>
            <a:schemeClr val="tx2">
              <a:lumMod val="20000"/>
              <a:lumOff val="80000"/>
            </a:schemeClr>
          </a:solidFill>
          <a:ln w="19050">
            <a:solidFill>
              <a:schemeClr val="bg1"/>
            </a:solidFill>
            <a:miter lim="800000"/>
            <a:headEnd/>
            <a:tailEnd/>
          </a:ln>
        </p:spPr>
        <p:txBody>
          <a:bodyPr wrap="square">
            <a:spAutoFit/>
          </a:bodyPr>
          <a:lstStyle/>
          <a:p>
            <a:pPr algn="ctr">
              <a:spcBef>
                <a:spcPct val="50000"/>
              </a:spcBef>
              <a:defRPr/>
            </a:pPr>
            <a:r>
              <a:rPr lang="en-GB" sz="1600" b="1" dirty="0">
                <a:latin typeface="Arial" charset="0"/>
              </a:rPr>
              <a:t>Treatment until disease progression</a:t>
            </a:r>
          </a:p>
        </p:txBody>
      </p:sp>
      <p:sp>
        <p:nvSpPr>
          <p:cNvPr id="3" name="TextBox 2"/>
          <p:cNvSpPr txBox="1"/>
          <p:nvPr/>
        </p:nvSpPr>
        <p:spPr>
          <a:xfrm>
            <a:off x="36344" y="2904506"/>
            <a:ext cx="1754732" cy="646331"/>
          </a:xfrm>
          <a:prstGeom prst="rect">
            <a:avLst/>
          </a:prstGeom>
          <a:solidFill>
            <a:schemeClr val="accent1">
              <a:lumMod val="60000"/>
              <a:lumOff val="40000"/>
            </a:schemeClr>
          </a:solidFill>
        </p:spPr>
        <p:txBody>
          <a:bodyPr wrap="none" rtlCol="0">
            <a:spAutoFit/>
          </a:bodyPr>
          <a:lstStyle/>
          <a:p>
            <a:r>
              <a:rPr lang="en-US" b="1" dirty="0"/>
              <a:t>Platinum </a:t>
            </a:r>
          </a:p>
          <a:p>
            <a:r>
              <a:rPr lang="en-US" b="1" dirty="0"/>
              <a:t>based therapy</a:t>
            </a:r>
          </a:p>
        </p:txBody>
      </p:sp>
      <p:sp>
        <p:nvSpPr>
          <p:cNvPr id="4" name="TextBox 3"/>
          <p:cNvSpPr txBox="1"/>
          <p:nvPr/>
        </p:nvSpPr>
        <p:spPr>
          <a:xfrm>
            <a:off x="6150882" y="6335486"/>
            <a:ext cx="1934504" cy="369332"/>
          </a:xfrm>
          <a:prstGeom prst="rect">
            <a:avLst/>
          </a:prstGeom>
          <a:noFill/>
        </p:spPr>
        <p:txBody>
          <a:bodyPr wrap="none" rtlCol="0">
            <a:spAutoFit/>
          </a:bodyPr>
          <a:lstStyle/>
          <a:p>
            <a:r>
              <a:rPr lang="en-US" dirty="0" err="1">
                <a:solidFill>
                  <a:schemeClr val="bg1"/>
                </a:solidFill>
              </a:rPr>
              <a:t>Mirza</a:t>
            </a:r>
            <a:r>
              <a:rPr lang="en-US" dirty="0">
                <a:solidFill>
                  <a:schemeClr val="bg1"/>
                </a:solidFill>
              </a:rPr>
              <a:t>, NEJM, 2016</a:t>
            </a:r>
          </a:p>
        </p:txBody>
      </p:sp>
      <p:pic>
        <p:nvPicPr>
          <p:cNvPr id="5" name="Picture 4"/>
          <p:cNvPicPr>
            <a:picLocks noChangeAspect="1"/>
          </p:cNvPicPr>
          <p:nvPr/>
        </p:nvPicPr>
        <p:blipFill>
          <a:blip r:embed="rId3"/>
          <a:stretch>
            <a:fillRect/>
          </a:stretch>
        </p:blipFill>
        <p:spPr>
          <a:xfrm>
            <a:off x="2057400" y="1"/>
            <a:ext cx="4781550" cy="2015285"/>
          </a:xfrm>
          <a:prstGeom prst="rect">
            <a:avLst/>
          </a:prstGeom>
        </p:spPr>
      </p:pic>
      <p:pic>
        <p:nvPicPr>
          <p:cNvPr id="7" name="Picture 6"/>
          <p:cNvPicPr>
            <a:picLocks noChangeAspect="1"/>
          </p:cNvPicPr>
          <p:nvPr/>
        </p:nvPicPr>
        <p:blipFill>
          <a:blip r:embed="rId4"/>
          <a:stretch>
            <a:fillRect/>
          </a:stretch>
        </p:blipFill>
        <p:spPr>
          <a:xfrm>
            <a:off x="4762501" y="1993900"/>
            <a:ext cx="4000499" cy="3448492"/>
          </a:xfrm>
          <a:prstGeom prst="rect">
            <a:avLst/>
          </a:prstGeom>
        </p:spPr>
      </p:pic>
      <p:sp>
        <p:nvSpPr>
          <p:cNvPr id="2" name="TextBox 1"/>
          <p:cNvSpPr txBox="1"/>
          <p:nvPr/>
        </p:nvSpPr>
        <p:spPr>
          <a:xfrm>
            <a:off x="0" y="5360767"/>
            <a:ext cx="7904728" cy="923330"/>
          </a:xfrm>
          <a:prstGeom prst="rect">
            <a:avLst/>
          </a:prstGeom>
          <a:noFill/>
        </p:spPr>
        <p:txBody>
          <a:bodyPr wrap="none" rtlCol="0">
            <a:spAutoFit/>
          </a:bodyPr>
          <a:lstStyle/>
          <a:p>
            <a:pPr marL="285750" indent="-285750">
              <a:buFont typeface="Arial"/>
              <a:buChar char="•"/>
            </a:pPr>
            <a:r>
              <a:rPr lang="en-US" dirty="0"/>
              <a:t>Third PARP inhibitor to be approved</a:t>
            </a:r>
          </a:p>
          <a:p>
            <a:pPr marL="285750" indent="-285750">
              <a:buFont typeface="Arial"/>
              <a:buChar char="•"/>
            </a:pPr>
            <a:r>
              <a:rPr lang="en-US" dirty="0"/>
              <a:t>Side effects include low blood counts, fatigue</a:t>
            </a:r>
          </a:p>
          <a:p>
            <a:pPr marL="285750" indent="-285750">
              <a:buFont typeface="Arial"/>
              <a:buChar char="•"/>
            </a:pPr>
            <a:r>
              <a:rPr lang="en-US" dirty="0"/>
              <a:t>Effects observed in BRCA mutated patients, but also in ALL patients</a:t>
            </a:r>
          </a:p>
        </p:txBody>
      </p:sp>
    </p:spTree>
    <p:extLst>
      <p:ext uri="{BB962C8B-B14F-4D97-AF65-F5344CB8AC3E}">
        <p14:creationId xmlns:p14="http://schemas.microsoft.com/office/powerpoint/2010/main" val="1631637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8593-D0DD-0F48-BC87-CCF63EE12DDB}"/>
              </a:ext>
            </a:extLst>
          </p:cNvPr>
          <p:cNvSpPr>
            <a:spLocks noGrp="1"/>
          </p:cNvSpPr>
          <p:nvPr>
            <p:ph type="title"/>
          </p:nvPr>
        </p:nvSpPr>
        <p:spPr>
          <a:xfrm>
            <a:off x="407096" y="171028"/>
            <a:ext cx="8229600" cy="1143000"/>
          </a:xfrm>
        </p:spPr>
        <p:txBody>
          <a:bodyPr>
            <a:normAutofit fontScale="90000"/>
          </a:bodyPr>
          <a:lstStyle/>
          <a:p>
            <a:r>
              <a:rPr lang="en-US" dirty="0"/>
              <a:t>PARP inhibitors vs. Chemotherapy SOLO 3 trial</a:t>
            </a:r>
          </a:p>
        </p:txBody>
      </p:sp>
      <p:pic>
        <p:nvPicPr>
          <p:cNvPr id="3" name="Picture 2">
            <a:extLst>
              <a:ext uri="{FF2B5EF4-FFF2-40B4-BE49-F238E27FC236}">
                <a16:creationId xmlns:a16="http://schemas.microsoft.com/office/drawing/2014/main" id="{E6943BF1-5D99-564C-B548-AE9F4B995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330" t="15288" b="8034"/>
          <a:stretch/>
        </p:blipFill>
        <p:spPr bwMode="auto">
          <a:xfrm>
            <a:off x="1772991" y="1417638"/>
            <a:ext cx="5004499" cy="425995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4A1BC9F-3414-4241-A1F7-C4C913B5D865}"/>
              </a:ext>
            </a:extLst>
          </p:cNvPr>
          <p:cNvSpPr txBox="1"/>
          <p:nvPr/>
        </p:nvSpPr>
        <p:spPr>
          <a:xfrm>
            <a:off x="1352811" y="5874707"/>
            <a:ext cx="5537413" cy="369332"/>
          </a:xfrm>
          <a:prstGeom prst="rect">
            <a:avLst/>
          </a:prstGeom>
          <a:noFill/>
        </p:spPr>
        <p:txBody>
          <a:bodyPr wrap="none" rtlCol="0">
            <a:spAutoFit/>
          </a:bodyPr>
          <a:lstStyle/>
          <a:p>
            <a:r>
              <a:rPr lang="en-US" dirty="0"/>
              <a:t>Platinum Sensitive recurrent OC, BRCA 1 and 2 mutations</a:t>
            </a:r>
          </a:p>
        </p:txBody>
      </p:sp>
      <p:sp>
        <p:nvSpPr>
          <p:cNvPr id="5" name="TextBox 4">
            <a:extLst>
              <a:ext uri="{FF2B5EF4-FFF2-40B4-BE49-F238E27FC236}">
                <a16:creationId xmlns:a16="http://schemas.microsoft.com/office/drawing/2014/main" id="{8ED4EFF3-6607-BF4A-8424-CC40389791F9}"/>
              </a:ext>
            </a:extLst>
          </p:cNvPr>
          <p:cNvSpPr txBox="1"/>
          <p:nvPr/>
        </p:nvSpPr>
        <p:spPr>
          <a:xfrm>
            <a:off x="5827165" y="6451260"/>
            <a:ext cx="1900649" cy="369332"/>
          </a:xfrm>
          <a:prstGeom prst="rect">
            <a:avLst/>
          </a:prstGeom>
          <a:noFill/>
        </p:spPr>
        <p:txBody>
          <a:bodyPr wrap="none" rtlCol="0">
            <a:spAutoFit/>
          </a:bodyPr>
          <a:lstStyle/>
          <a:p>
            <a:r>
              <a:rPr lang="en-US" dirty="0">
                <a:solidFill>
                  <a:schemeClr val="bg1"/>
                </a:solidFill>
              </a:rPr>
              <a:t>Penson, JCO, 2020</a:t>
            </a:r>
          </a:p>
        </p:txBody>
      </p:sp>
    </p:spTree>
    <p:extLst>
      <p:ext uri="{BB962C8B-B14F-4D97-AF65-F5344CB8AC3E}">
        <p14:creationId xmlns:p14="http://schemas.microsoft.com/office/powerpoint/2010/main" val="110144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2CFF1-55C4-904D-9C73-F166DC962732}"/>
              </a:ext>
            </a:extLst>
          </p:cNvPr>
          <p:cNvSpPr>
            <a:spLocks noGrp="1"/>
          </p:cNvSpPr>
          <p:nvPr>
            <p:ph type="sldNum" sz="quarter" idx="12"/>
          </p:nvPr>
        </p:nvSpPr>
        <p:spPr/>
        <p:txBody>
          <a:bodyPr/>
          <a:lstStyle/>
          <a:p>
            <a:fld id="{106E12CD-FCB1-464E-A775-0B83FDDACE03}" type="slidenum">
              <a:rPr lang="en-US" smtClean="0"/>
              <a:pPr/>
              <a:t>15</a:t>
            </a:fld>
            <a:endParaRPr lang="en-US"/>
          </a:p>
        </p:txBody>
      </p:sp>
      <p:sp>
        <p:nvSpPr>
          <p:cNvPr id="5" name="Title 1">
            <a:extLst>
              <a:ext uri="{FF2B5EF4-FFF2-40B4-BE49-F238E27FC236}">
                <a16:creationId xmlns:a16="http://schemas.microsoft.com/office/drawing/2014/main" id="{52F5794D-67DD-E64D-9284-D38DB6C4564C}"/>
              </a:ext>
            </a:extLst>
          </p:cNvPr>
          <p:cNvSpPr txBox="1">
            <a:spLocks/>
          </p:cNvSpPr>
          <p:nvPr/>
        </p:nvSpPr>
        <p:spPr>
          <a:xfrm>
            <a:off x="0" y="365125"/>
            <a:ext cx="9144000" cy="950913"/>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altLang="en-US" sz="3600" dirty="0">
                <a:ea typeface="ＭＳ Ｐゴシック" panose="020B0600070205080204" pitchFamily="34" charset="-128"/>
              </a:rPr>
              <a:t>Beyond BRCA Mutations: Homologous Recombination Deficiency in Ovarian Cancer</a:t>
            </a:r>
          </a:p>
        </p:txBody>
      </p:sp>
      <p:sp>
        <p:nvSpPr>
          <p:cNvPr id="6" name="TextBox 3">
            <a:extLst>
              <a:ext uri="{FF2B5EF4-FFF2-40B4-BE49-F238E27FC236}">
                <a16:creationId xmlns:a16="http://schemas.microsoft.com/office/drawing/2014/main" id="{861BDDDE-26DD-D84B-A6CC-DEDB61909847}"/>
              </a:ext>
            </a:extLst>
          </p:cNvPr>
          <p:cNvSpPr txBox="1">
            <a:spLocks noChangeArrowheads="1"/>
          </p:cNvSpPr>
          <p:nvPr/>
        </p:nvSpPr>
        <p:spPr bwMode="auto">
          <a:xfrm>
            <a:off x="6994525" y="6400800"/>
            <a:ext cx="2132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1800">
                <a:solidFill>
                  <a:schemeClr val="bg1"/>
                </a:solidFill>
              </a:rPr>
              <a:t>Nature, June, 2011</a:t>
            </a:r>
          </a:p>
        </p:txBody>
      </p:sp>
      <p:sp>
        <p:nvSpPr>
          <p:cNvPr id="7" name="TextBox 4">
            <a:extLst>
              <a:ext uri="{FF2B5EF4-FFF2-40B4-BE49-F238E27FC236}">
                <a16:creationId xmlns:a16="http://schemas.microsoft.com/office/drawing/2014/main" id="{74F0BC35-A892-0148-A2DF-762840DC19B8}"/>
              </a:ext>
            </a:extLst>
          </p:cNvPr>
          <p:cNvSpPr txBox="1">
            <a:spLocks noChangeArrowheads="1"/>
          </p:cNvSpPr>
          <p:nvPr/>
        </p:nvSpPr>
        <p:spPr bwMode="auto">
          <a:xfrm>
            <a:off x="608012" y="6403975"/>
            <a:ext cx="6386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1800" dirty="0">
                <a:solidFill>
                  <a:schemeClr val="bg1"/>
                </a:solidFill>
              </a:rPr>
              <a:t>53% of high grade serous OC characterized by HR deficiency</a:t>
            </a:r>
          </a:p>
        </p:txBody>
      </p:sp>
      <p:pic>
        <p:nvPicPr>
          <p:cNvPr id="8" name="Picture 1" descr="natureTCGAHR.jpg">
            <a:extLst>
              <a:ext uri="{FF2B5EF4-FFF2-40B4-BE49-F238E27FC236}">
                <a16:creationId xmlns:a16="http://schemas.microsoft.com/office/drawing/2014/main" id="{B78D869F-6FE0-DF4E-B7BA-68668F883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199" y="1746250"/>
            <a:ext cx="619981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08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4"/>
          <p:cNvSpPr txBox="1">
            <a:spLocks noChangeArrowheads="1"/>
          </p:cNvSpPr>
          <p:nvPr/>
        </p:nvSpPr>
        <p:spPr bwMode="auto">
          <a:xfrm>
            <a:off x="1459521" y="6451719"/>
            <a:ext cx="6858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a-DK" altLang="ja-JP" sz="1100" b="1" dirty="0" err="1">
                <a:solidFill>
                  <a:schemeClr val="bg1"/>
                </a:solidFill>
                <a:ea typeface="ＭＳ Ｐゴシック" pitchFamily="34" charset="-128"/>
                <a:cs typeface="Arial" pitchFamily="34" charset="0"/>
              </a:rPr>
              <a:t>Ledermann</a:t>
            </a:r>
            <a:r>
              <a:rPr lang="da-DK" altLang="ja-JP" sz="1100" b="1" dirty="0">
                <a:solidFill>
                  <a:schemeClr val="bg1"/>
                </a:solidFill>
                <a:ea typeface="ＭＳ Ｐゴシック" pitchFamily="34" charset="-128"/>
                <a:cs typeface="Arial" pitchFamily="34" charset="0"/>
              </a:rPr>
              <a:t> J </a:t>
            </a:r>
            <a:r>
              <a:rPr lang="da-DK" altLang="ja-JP" sz="1100" b="1" i="1" dirty="0">
                <a:solidFill>
                  <a:schemeClr val="bg1"/>
                </a:solidFill>
                <a:ea typeface="ＭＳ Ｐゴシック" pitchFamily="34" charset="-128"/>
                <a:cs typeface="Arial" pitchFamily="34" charset="0"/>
              </a:rPr>
              <a:t>et al</a:t>
            </a:r>
            <a:r>
              <a:rPr lang="da-DK" altLang="ja-JP" sz="1100" b="1" dirty="0">
                <a:solidFill>
                  <a:schemeClr val="bg1"/>
                </a:solidFill>
                <a:ea typeface="ＭＳ Ｐゴシック" pitchFamily="34" charset="-128"/>
                <a:cs typeface="Arial" pitchFamily="34" charset="0"/>
              </a:rPr>
              <a:t>. </a:t>
            </a:r>
            <a:r>
              <a:rPr lang="en-US" altLang="ja-JP" sz="1100" b="1" i="1" dirty="0">
                <a:solidFill>
                  <a:schemeClr val="bg1"/>
                </a:solidFill>
                <a:ea typeface="ＭＳ Ｐゴシック" pitchFamily="34" charset="-128"/>
                <a:cs typeface="Arial" pitchFamily="34" charset="0"/>
              </a:rPr>
              <a:t>N </a:t>
            </a:r>
            <a:r>
              <a:rPr lang="en-US" altLang="ja-JP" sz="1100" b="1" i="1" dirty="0" err="1">
                <a:solidFill>
                  <a:schemeClr val="bg1"/>
                </a:solidFill>
                <a:ea typeface="ＭＳ Ｐゴシック" pitchFamily="34" charset="-128"/>
                <a:cs typeface="Arial" pitchFamily="34" charset="0"/>
              </a:rPr>
              <a:t>Engl</a:t>
            </a:r>
            <a:r>
              <a:rPr lang="en-US" altLang="ja-JP" sz="1100" b="1" i="1" dirty="0">
                <a:solidFill>
                  <a:schemeClr val="bg1"/>
                </a:solidFill>
                <a:ea typeface="ＭＳ Ｐゴシック" pitchFamily="34" charset="-128"/>
                <a:cs typeface="Arial" pitchFamily="34" charset="0"/>
              </a:rPr>
              <a:t> J Med </a:t>
            </a:r>
            <a:r>
              <a:rPr lang="en-US" altLang="ja-JP" sz="1100" b="1" dirty="0">
                <a:solidFill>
                  <a:schemeClr val="bg1"/>
                </a:solidFill>
                <a:ea typeface="ＭＳ Ｐゴシック" pitchFamily="34" charset="-128"/>
                <a:cs typeface="Arial" pitchFamily="34" charset="0"/>
              </a:rPr>
              <a:t>2012;366:1382–1392</a:t>
            </a:r>
            <a:endParaRPr lang="en-GB" altLang="en-US" sz="1100" b="1" dirty="0">
              <a:solidFill>
                <a:schemeClr val="bg1"/>
              </a:solidFill>
              <a:ea typeface="ＭＳ Ｐゴシック" pitchFamily="34" charset="-128"/>
              <a:cs typeface="Arial" pitchFamily="34" charset="0"/>
            </a:endParaRPr>
          </a:p>
        </p:txBody>
      </p:sp>
      <p:pic>
        <p:nvPicPr>
          <p:cNvPr id="68612" name="Picture 8"/>
          <p:cNvPicPr>
            <a:picLocks noChangeAspect="1" noChangeArrowheads="1"/>
          </p:cNvPicPr>
          <p:nvPr/>
        </p:nvPicPr>
        <p:blipFill>
          <a:blip r:embed="rId3">
            <a:extLst>
              <a:ext uri="{28A0092B-C50C-407E-A947-70E740481C1C}">
                <a14:useLocalDpi xmlns:a14="http://schemas.microsoft.com/office/drawing/2010/main" val="0"/>
              </a:ext>
            </a:extLst>
          </a:blip>
          <a:srcRect l="5020" t="32687" r="8606" b="43924"/>
          <a:stretch>
            <a:fillRect/>
          </a:stretch>
        </p:blipFill>
        <p:spPr bwMode="auto">
          <a:xfrm>
            <a:off x="2215754" y="334963"/>
            <a:ext cx="455295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3" name="Picture 8"/>
          <p:cNvPicPr>
            <a:picLocks noChangeAspect="1" noChangeArrowheads="1"/>
          </p:cNvPicPr>
          <p:nvPr/>
        </p:nvPicPr>
        <p:blipFill>
          <a:blip r:embed="rId3">
            <a:extLst>
              <a:ext uri="{28A0092B-C50C-407E-A947-70E740481C1C}">
                <a14:useLocalDpi xmlns:a14="http://schemas.microsoft.com/office/drawing/2010/main" val="0"/>
              </a:ext>
            </a:extLst>
          </a:blip>
          <a:srcRect t="64354" b="6129"/>
          <a:stretch>
            <a:fillRect/>
          </a:stretch>
        </p:blipFill>
        <p:spPr bwMode="auto">
          <a:xfrm>
            <a:off x="1368029" y="919163"/>
            <a:ext cx="6475809"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8"/>
          <p:cNvPicPr>
            <a:picLocks noChangeAspect="1" noChangeArrowheads="1"/>
          </p:cNvPicPr>
          <p:nvPr/>
        </p:nvPicPr>
        <p:blipFill>
          <a:blip r:embed="rId3">
            <a:extLst>
              <a:ext uri="{28A0092B-C50C-407E-A947-70E740481C1C}">
                <a14:useLocalDpi xmlns:a14="http://schemas.microsoft.com/office/drawing/2010/main" val="0"/>
              </a:ext>
            </a:extLst>
          </a:blip>
          <a:srcRect t="7150" b="83762"/>
          <a:stretch>
            <a:fillRect/>
          </a:stretch>
        </p:blipFill>
        <p:spPr bwMode="auto">
          <a:xfrm>
            <a:off x="1584724" y="30165"/>
            <a:ext cx="600194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AutoShape 9"/>
          <p:cNvSpPr>
            <a:spLocks noChangeAspect="1" noChangeArrowheads="1"/>
          </p:cNvSpPr>
          <p:nvPr/>
        </p:nvSpPr>
        <p:spPr bwMode="auto">
          <a:xfrm>
            <a:off x="1925242" y="2166721"/>
            <a:ext cx="5293519" cy="355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grpSp>
        <p:nvGrpSpPr>
          <p:cNvPr id="40968" name="Group 60"/>
          <p:cNvGrpSpPr>
            <a:grpSpLocks/>
          </p:cNvGrpSpPr>
          <p:nvPr/>
        </p:nvGrpSpPr>
        <p:grpSpPr bwMode="auto">
          <a:xfrm>
            <a:off x="4383314" y="1975463"/>
            <a:ext cx="4508165" cy="3488494"/>
            <a:chOff x="726819" y="1938338"/>
            <a:chExt cx="7053519" cy="3769873"/>
          </a:xfrm>
          <a:solidFill>
            <a:schemeClr val="bg2"/>
          </a:solidFill>
        </p:grpSpPr>
        <p:sp>
          <p:nvSpPr>
            <p:cNvPr id="40969" name="AutoShape 2"/>
            <p:cNvSpPr>
              <a:spLocks noChangeAspect="1" noChangeArrowheads="1"/>
            </p:cNvSpPr>
            <p:nvPr/>
          </p:nvSpPr>
          <p:spPr bwMode="auto">
            <a:xfrm>
              <a:off x="1084263" y="1938338"/>
              <a:ext cx="6696075" cy="345916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latin typeface="Arial" charset="0"/>
              </a:endParaRPr>
            </a:p>
          </p:txBody>
        </p:sp>
        <p:grpSp>
          <p:nvGrpSpPr>
            <p:cNvPr id="40970" name="Group 9"/>
            <p:cNvGrpSpPr>
              <a:grpSpLocks noChangeAspect="1"/>
            </p:cNvGrpSpPr>
            <p:nvPr/>
          </p:nvGrpSpPr>
          <p:grpSpPr bwMode="auto">
            <a:xfrm>
              <a:off x="1560514" y="2005014"/>
              <a:ext cx="5920897" cy="3134122"/>
              <a:chOff x="1655763" y="1062038"/>
              <a:chExt cx="6232525" cy="3299076"/>
            </a:xfrm>
            <a:grpFill/>
          </p:grpSpPr>
          <p:sp>
            <p:nvSpPr>
              <p:cNvPr id="40977" name="Text Box 11"/>
              <p:cNvSpPr txBox="1">
                <a:spLocks noChangeArrowheads="1"/>
              </p:cNvSpPr>
              <p:nvPr/>
            </p:nvSpPr>
            <p:spPr bwMode="auto">
              <a:xfrm>
                <a:off x="1905001" y="4122738"/>
                <a:ext cx="365126"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0</a:t>
                </a:r>
              </a:p>
            </p:txBody>
          </p:sp>
          <p:sp>
            <p:nvSpPr>
              <p:cNvPr id="40978" name="Text Box 21"/>
              <p:cNvSpPr txBox="1">
                <a:spLocks noChangeAspect="1" noChangeArrowheads="1"/>
              </p:cNvSpPr>
              <p:nvPr/>
            </p:nvSpPr>
            <p:spPr bwMode="auto">
              <a:xfrm>
                <a:off x="1660526" y="2195513"/>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0.6</a:t>
                </a:r>
              </a:p>
            </p:txBody>
          </p:sp>
          <p:sp>
            <p:nvSpPr>
              <p:cNvPr id="40979" name="Text Box 32"/>
              <p:cNvSpPr txBox="1">
                <a:spLocks noChangeAspect="1" noChangeArrowheads="1"/>
              </p:cNvSpPr>
              <p:nvPr/>
            </p:nvSpPr>
            <p:spPr bwMode="auto">
              <a:xfrm>
                <a:off x="1660526" y="1624013"/>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0.8</a:t>
                </a:r>
              </a:p>
            </p:txBody>
          </p:sp>
          <p:sp>
            <p:nvSpPr>
              <p:cNvPr id="40980" name="Text Box 34"/>
              <p:cNvSpPr txBox="1">
                <a:spLocks noChangeAspect="1" noChangeArrowheads="1"/>
              </p:cNvSpPr>
              <p:nvPr/>
            </p:nvSpPr>
            <p:spPr bwMode="auto">
              <a:xfrm>
                <a:off x="1660526" y="1333500"/>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dirty="0">
                    <a:latin typeface="Arial" pitchFamily="34" charset="0"/>
                    <a:cs typeface="Arial" pitchFamily="34" charset="0"/>
                  </a:rPr>
                  <a:t>0.9</a:t>
                </a:r>
              </a:p>
            </p:txBody>
          </p:sp>
          <p:sp>
            <p:nvSpPr>
              <p:cNvPr id="40981" name="Text Box 14"/>
              <p:cNvSpPr txBox="1">
                <a:spLocks noChangeAspect="1" noChangeArrowheads="1"/>
              </p:cNvSpPr>
              <p:nvPr/>
            </p:nvSpPr>
            <p:spPr bwMode="auto">
              <a:xfrm>
                <a:off x="1660526" y="3924299"/>
                <a:ext cx="284164"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a:t>
                </a:r>
              </a:p>
            </p:txBody>
          </p:sp>
          <p:sp>
            <p:nvSpPr>
              <p:cNvPr id="40982" name="Text Box 16"/>
              <p:cNvSpPr txBox="1">
                <a:spLocks noChangeAspect="1" noChangeArrowheads="1"/>
              </p:cNvSpPr>
              <p:nvPr/>
            </p:nvSpPr>
            <p:spPr bwMode="auto">
              <a:xfrm>
                <a:off x="1657351" y="3632200"/>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0.1</a:t>
                </a:r>
              </a:p>
            </p:txBody>
          </p:sp>
          <p:sp>
            <p:nvSpPr>
              <p:cNvPr id="40983" name="Text Box 17"/>
              <p:cNvSpPr txBox="1">
                <a:spLocks noChangeAspect="1" noChangeArrowheads="1"/>
              </p:cNvSpPr>
              <p:nvPr/>
            </p:nvSpPr>
            <p:spPr bwMode="auto">
              <a:xfrm>
                <a:off x="1655763" y="3343275"/>
                <a:ext cx="284163"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0.2</a:t>
                </a:r>
              </a:p>
            </p:txBody>
          </p:sp>
          <p:sp>
            <p:nvSpPr>
              <p:cNvPr id="40984" name="Text Box 18"/>
              <p:cNvSpPr txBox="1">
                <a:spLocks noChangeAspect="1" noChangeArrowheads="1"/>
              </p:cNvSpPr>
              <p:nvPr/>
            </p:nvSpPr>
            <p:spPr bwMode="auto">
              <a:xfrm>
                <a:off x="1660526" y="3054350"/>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0.3</a:t>
                </a:r>
              </a:p>
            </p:txBody>
          </p:sp>
          <p:sp>
            <p:nvSpPr>
              <p:cNvPr id="40985" name="Text Box 19"/>
              <p:cNvSpPr txBox="1">
                <a:spLocks noChangeAspect="1" noChangeArrowheads="1"/>
              </p:cNvSpPr>
              <p:nvPr/>
            </p:nvSpPr>
            <p:spPr bwMode="auto">
              <a:xfrm>
                <a:off x="1660526" y="2774950"/>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0.4</a:t>
                </a:r>
              </a:p>
            </p:txBody>
          </p:sp>
          <p:sp>
            <p:nvSpPr>
              <p:cNvPr id="40986" name="Text Box 20"/>
              <p:cNvSpPr txBox="1">
                <a:spLocks noChangeAspect="1" noChangeArrowheads="1"/>
              </p:cNvSpPr>
              <p:nvPr/>
            </p:nvSpPr>
            <p:spPr bwMode="auto">
              <a:xfrm>
                <a:off x="1660526" y="2481263"/>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0.5</a:t>
                </a:r>
              </a:p>
            </p:txBody>
          </p:sp>
          <p:sp>
            <p:nvSpPr>
              <p:cNvPr id="40987" name="Text Box 22"/>
              <p:cNvSpPr txBox="1">
                <a:spLocks noChangeAspect="1" noChangeArrowheads="1"/>
              </p:cNvSpPr>
              <p:nvPr/>
            </p:nvSpPr>
            <p:spPr bwMode="auto">
              <a:xfrm>
                <a:off x="1660526" y="1908175"/>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0.7</a:t>
                </a:r>
              </a:p>
            </p:txBody>
          </p:sp>
          <p:sp>
            <p:nvSpPr>
              <p:cNvPr id="40988" name="Text Box 25"/>
              <p:cNvSpPr txBox="1">
                <a:spLocks noChangeAspect="1" noChangeArrowheads="1"/>
              </p:cNvSpPr>
              <p:nvPr/>
            </p:nvSpPr>
            <p:spPr bwMode="auto">
              <a:xfrm>
                <a:off x="1660526" y="1062038"/>
                <a:ext cx="284164" cy="44817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381000" algn="l"/>
                  </a:tabLst>
                  <a:defRPr>
                    <a:solidFill>
                      <a:schemeClr val="tx1"/>
                    </a:solidFill>
                    <a:latin typeface="Tahoma" pitchFamily="34" charset="0"/>
                  </a:defRPr>
                </a:lvl1pPr>
                <a:lvl2pPr marL="742950" indent="-285750">
                  <a:tabLst>
                    <a:tab pos="381000" algn="l"/>
                  </a:tabLst>
                  <a:defRPr>
                    <a:solidFill>
                      <a:schemeClr val="tx1"/>
                    </a:solidFill>
                    <a:latin typeface="Tahoma" pitchFamily="34" charset="0"/>
                  </a:defRPr>
                </a:lvl2pPr>
                <a:lvl3pPr marL="1143000" indent="-228600">
                  <a:tabLst>
                    <a:tab pos="381000" algn="l"/>
                  </a:tabLst>
                  <a:defRPr>
                    <a:solidFill>
                      <a:schemeClr val="tx1"/>
                    </a:solidFill>
                    <a:latin typeface="Tahoma" pitchFamily="34" charset="0"/>
                  </a:defRPr>
                </a:lvl3pPr>
                <a:lvl4pPr marL="1600200" indent="-228600">
                  <a:tabLst>
                    <a:tab pos="381000" algn="l"/>
                  </a:tabLst>
                  <a:defRPr>
                    <a:solidFill>
                      <a:schemeClr val="tx1"/>
                    </a:solidFill>
                    <a:latin typeface="Tahoma" pitchFamily="34" charset="0"/>
                  </a:defRPr>
                </a:lvl4pPr>
                <a:lvl5pPr marL="2057400" indent="-228600">
                  <a:tabLst>
                    <a:tab pos="381000" algn="l"/>
                  </a:tabLst>
                  <a:defRPr>
                    <a:solidFill>
                      <a:schemeClr val="tx1"/>
                    </a:solidFill>
                    <a:latin typeface="Tahoma" pitchFamily="34" charset="0"/>
                  </a:defRPr>
                </a:lvl5pPr>
                <a:lvl6pPr marL="2514600" indent="-228600" eaLnBrk="0" fontAlgn="base" hangingPunct="0">
                  <a:spcBef>
                    <a:spcPct val="0"/>
                  </a:spcBef>
                  <a:spcAft>
                    <a:spcPct val="0"/>
                  </a:spcAft>
                  <a:tabLst>
                    <a:tab pos="381000" algn="l"/>
                  </a:tabLst>
                  <a:defRPr>
                    <a:solidFill>
                      <a:schemeClr val="tx1"/>
                    </a:solidFill>
                    <a:latin typeface="Tahoma" pitchFamily="34" charset="0"/>
                  </a:defRPr>
                </a:lvl6pPr>
                <a:lvl7pPr marL="2971800" indent="-228600" eaLnBrk="0" fontAlgn="base" hangingPunct="0">
                  <a:spcBef>
                    <a:spcPct val="0"/>
                  </a:spcBef>
                  <a:spcAft>
                    <a:spcPct val="0"/>
                  </a:spcAft>
                  <a:tabLst>
                    <a:tab pos="381000" algn="l"/>
                  </a:tabLst>
                  <a:defRPr>
                    <a:solidFill>
                      <a:schemeClr val="tx1"/>
                    </a:solidFill>
                    <a:latin typeface="Tahoma" pitchFamily="34" charset="0"/>
                  </a:defRPr>
                </a:lvl7pPr>
                <a:lvl8pPr marL="3429000" indent="-228600" eaLnBrk="0" fontAlgn="base" hangingPunct="0">
                  <a:spcBef>
                    <a:spcPct val="0"/>
                  </a:spcBef>
                  <a:spcAft>
                    <a:spcPct val="0"/>
                  </a:spcAft>
                  <a:tabLst>
                    <a:tab pos="381000" algn="l"/>
                  </a:tabLst>
                  <a:defRPr>
                    <a:solidFill>
                      <a:schemeClr val="tx1"/>
                    </a:solidFill>
                    <a:latin typeface="Tahoma" pitchFamily="34" charset="0"/>
                  </a:defRPr>
                </a:lvl8pPr>
                <a:lvl9pPr marL="3886200" indent="-228600" eaLnBrk="0" fontAlgn="base" hangingPunct="0">
                  <a:spcBef>
                    <a:spcPct val="0"/>
                  </a:spcBef>
                  <a:spcAft>
                    <a:spcPct val="0"/>
                  </a:spcAft>
                  <a:tabLst>
                    <a:tab pos="381000" algn="l"/>
                  </a:tabLst>
                  <a:defRPr>
                    <a:solidFill>
                      <a:schemeClr val="tx1"/>
                    </a:solidFill>
                    <a:latin typeface="Tahoma" pitchFamily="34" charset="0"/>
                  </a:defRPr>
                </a:lvl9pPr>
              </a:lstStyle>
              <a:p>
                <a:pPr algn="r">
                  <a:defRPr/>
                </a:pPr>
                <a:r>
                  <a:rPr lang="en-US" sz="1300" b="1">
                    <a:latin typeface="Arial" pitchFamily="34" charset="0"/>
                    <a:cs typeface="Arial" pitchFamily="34" charset="0"/>
                  </a:rPr>
                  <a:t>1.0</a:t>
                </a:r>
              </a:p>
            </p:txBody>
          </p:sp>
          <p:sp>
            <p:nvSpPr>
              <p:cNvPr id="40989" name="Text Box 26"/>
              <p:cNvSpPr txBox="1">
                <a:spLocks noChangeArrowheads="1"/>
              </p:cNvSpPr>
              <p:nvPr/>
            </p:nvSpPr>
            <p:spPr bwMode="auto">
              <a:xfrm>
                <a:off x="2833689" y="4137025"/>
                <a:ext cx="366712"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3</a:t>
                </a:r>
              </a:p>
            </p:txBody>
          </p:sp>
          <p:sp>
            <p:nvSpPr>
              <p:cNvPr id="40990" name="Text Box 28"/>
              <p:cNvSpPr txBox="1">
                <a:spLocks noChangeArrowheads="1"/>
              </p:cNvSpPr>
              <p:nvPr/>
            </p:nvSpPr>
            <p:spPr bwMode="auto">
              <a:xfrm>
                <a:off x="3775076" y="4137025"/>
                <a:ext cx="365126"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6</a:t>
                </a:r>
              </a:p>
            </p:txBody>
          </p:sp>
          <p:sp>
            <p:nvSpPr>
              <p:cNvPr id="40991" name="Text Box 30"/>
              <p:cNvSpPr txBox="1">
                <a:spLocks noChangeArrowheads="1"/>
              </p:cNvSpPr>
              <p:nvPr/>
            </p:nvSpPr>
            <p:spPr bwMode="auto">
              <a:xfrm>
                <a:off x="4714875" y="4137025"/>
                <a:ext cx="365126"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9</a:t>
                </a:r>
              </a:p>
            </p:txBody>
          </p:sp>
          <p:sp>
            <p:nvSpPr>
              <p:cNvPr id="40992" name="Text Box 32"/>
              <p:cNvSpPr txBox="1">
                <a:spLocks noChangeArrowheads="1"/>
              </p:cNvSpPr>
              <p:nvPr/>
            </p:nvSpPr>
            <p:spPr bwMode="auto">
              <a:xfrm>
                <a:off x="5654675" y="4137025"/>
                <a:ext cx="366713"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12</a:t>
                </a:r>
              </a:p>
            </p:txBody>
          </p:sp>
          <p:sp>
            <p:nvSpPr>
              <p:cNvPr id="40993" name="Text Box 34"/>
              <p:cNvSpPr txBox="1">
                <a:spLocks noChangeArrowheads="1"/>
              </p:cNvSpPr>
              <p:nvPr/>
            </p:nvSpPr>
            <p:spPr bwMode="auto">
              <a:xfrm>
                <a:off x="6596063" y="4137025"/>
                <a:ext cx="365126"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15</a:t>
                </a:r>
              </a:p>
            </p:txBody>
          </p:sp>
          <p:sp>
            <p:nvSpPr>
              <p:cNvPr id="40994" name="Text Box 38"/>
              <p:cNvSpPr txBox="1">
                <a:spLocks noChangeArrowheads="1"/>
              </p:cNvSpPr>
              <p:nvPr/>
            </p:nvSpPr>
            <p:spPr bwMode="auto">
              <a:xfrm>
                <a:off x="7523162" y="4137025"/>
                <a:ext cx="365126" cy="2240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300" b="1">
                    <a:latin typeface="Arial" pitchFamily="34" charset="0"/>
                    <a:cs typeface="Arial" pitchFamily="34" charset="0"/>
                  </a:rPr>
                  <a:t>18</a:t>
                </a:r>
              </a:p>
            </p:txBody>
          </p:sp>
          <p:grpSp>
            <p:nvGrpSpPr>
              <p:cNvPr id="40995" name="Group 49"/>
              <p:cNvGrpSpPr>
                <a:grpSpLocks/>
              </p:cNvGrpSpPr>
              <p:nvPr/>
            </p:nvGrpSpPr>
            <p:grpSpPr bwMode="auto">
              <a:xfrm>
                <a:off x="2005013" y="4002088"/>
                <a:ext cx="5695950" cy="85725"/>
                <a:chOff x="1020" y="3064"/>
                <a:chExt cx="4173" cy="62"/>
              </a:xfrm>
              <a:grpFill/>
            </p:grpSpPr>
            <p:sp>
              <p:nvSpPr>
                <p:cNvPr id="41013" name="Line 12"/>
                <p:cNvSpPr>
                  <a:spLocks noChangeShapeType="1"/>
                </p:cNvSpPr>
                <p:nvPr/>
              </p:nvSpPr>
              <p:spPr bwMode="auto">
                <a:xfrm flipV="1">
                  <a:off x="1020" y="3067"/>
                  <a:ext cx="4173" cy="0"/>
                </a:xfrm>
                <a:prstGeom prst="line">
                  <a:avLst/>
                </a:prstGeom>
                <a:grpFill/>
                <a:ln w="22225">
                  <a:solidFill>
                    <a:schemeClr val="tx1"/>
                  </a:solidFill>
                  <a:round/>
                  <a:headEnd/>
                  <a:tailEnd/>
                </a:ln>
              </p:spPr>
              <p:txBody>
                <a:bodyPr/>
                <a:lstStyle/>
                <a:p>
                  <a:pPr>
                    <a:defRPr/>
                  </a:pPr>
                  <a:endParaRPr lang="en-US">
                    <a:latin typeface="Arial" charset="0"/>
                  </a:endParaRPr>
                </a:p>
              </p:txBody>
            </p:sp>
            <p:sp>
              <p:nvSpPr>
                <p:cNvPr id="41014" name="Line 27"/>
                <p:cNvSpPr>
                  <a:spLocks noChangeShapeType="1"/>
                </p:cNvSpPr>
                <p:nvPr/>
              </p:nvSpPr>
              <p:spPr bwMode="auto">
                <a:xfrm>
                  <a:off x="1760" y="3069"/>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5" name="Line 29"/>
                <p:cNvSpPr>
                  <a:spLocks noChangeShapeType="1"/>
                </p:cNvSpPr>
                <p:nvPr/>
              </p:nvSpPr>
              <p:spPr bwMode="auto">
                <a:xfrm>
                  <a:off x="2449" y="3069"/>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6" name="Line 31"/>
                <p:cNvSpPr>
                  <a:spLocks noChangeShapeType="1"/>
                </p:cNvSpPr>
                <p:nvPr/>
              </p:nvSpPr>
              <p:spPr bwMode="auto">
                <a:xfrm>
                  <a:off x="3137" y="3069"/>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7" name="Line 33"/>
                <p:cNvSpPr>
                  <a:spLocks noChangeShapeType="1"/>
                </p:cNvSpPr>
                <p:nvPr/>
              </p:nvSpPr>
              <p:spPr bwMode="auto">
                <a:xfrm>
                  <a:off x="3826" y="3069"/>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8" name="Line 35"/>
                <p:cNvSpPr>
                  <a:spLocks noChangeShapeType="1"/>
                </p:cNvSpPr>
                <p:nvPr/>
              </p:nvSpPr>
              <p:spPr bwMode="auto">
                <a:xfrm>
                  <a:off x="4514" y="3069"/>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9" name="Line 39"/>
                <p:cNvSpPr>
                  <a:spLocks noChangeShapeType="1"/>
                </p:cNvSpPr>
                <p:nvPr/>
              </p:nvSpPr>
              <p:spPr bwMode="auto">
                <a:xfrm>
                  <a:off x="5190" y="3064"/>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grpSp>
          <p:grpSp>
            <p:nvGrpSpPr>
              <p:cNvPr id="40996" name="Group 57"/>
              <p:cNvGrpSpPr>
                <a:grpSpLocks/>
              </p:cNvGrpSpPr>
              <p:nvPr/>
            </p:nvGrpSpPr>
            <p:grpSpPr bwMode="auto">
              <a:xfrm>
                <a:off x="1998663" y="1157288"/>
                <a:ext cx="82550" cy="2940050"/>
                <a:chOff x="1015" y="979"/>
                <a:chExt cx="61" cy="2154"/>
              </a:xfrm>
              <a:grpFill/>
            </p:grpSpPr>
            <p:sp>
              <p:nvSpPr>
                <p:cNvPr id="41001" name="Line 8"/>
                <p:cNvSpPr>
                  <a:spLocks noChangeAspect="1" noChangeShapeType="1"/>
                </p:cNvSpPr>
                <p:nvPr/>
              </p:nvSpPr>
              <p:spPr bwMode="auto">
                <a:xfrm>
                  <a:off x="1072" y="981"/>
                  <a:ext cx="0" cy="2096"/>
                </a:xfrm>
                <a:prstGeom prst="line">
                  <a:avLst/>
                </a:prstGeom>
                <a:grpFill/>
                <a:ln w="22225">
                  <a:solidFill>
                    <a:schemeClr val="tx1"/>
                  </a:solidFill>
                  <a:round/>
                  <a:headEnd/>
                  <a:tailEnd/>
                </a:ln>
              </p:spPr>
              <p:txBody>
                <a:bodyPr/>
                <a:lstStyle/>
                <a:p>
                  <a:pPr>
                    <a:defRPr/>
                  </a:pPr>
                  <a:endParaRPr lang="en-US">
                    <a:latin typeface="Arial" charset="0"/>
                  </a:endParaRPr>
                </a:p>
              </p:txBody>
            </p:sp>
            <p:sp>
              <p:nvSpPr>
                <p:cNvPr id="41002" name="Line 59"/>
                <p:cNvSpPr>
                  <a:spLocks noChangeShapeType="1"/>
                </p:cNvSpPr>
                <p:nvPr/>
              </p:nvSpPr>
              <p:spPr bwMode="auto">
                <a:xfrm flipH="1">
                  <a:off x="1015" y="1186"/>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3" name="Line 9"/>
                <p:cNvSpPr>
                  <a:spLocks noChangeShapeType="1"/>
                </p:cNvSpPr>
                <p:nvPr/>
              </p:nvSpPr>
              <p:spPr bwMode="auto">
                <a:xfrm flipH="1">
                  <a:off x="1019" y="979"/>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4" name="Line 15"/>
                <p:cNvSpPr>
                  <a:spLocks noChangeShapeType="1"/>
                </p:cNvSpPr>
                <p:nvPr/>
              </p:nvSpPr>
              <p:spPr bwMode="auto">
                <a:xfrm>
                  <a:off x="1072" y="3076"/>
                  <a:ext cx="0" cy="57"/>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5" name="Line 66"/>
                <p:cNvSpPr>
                  <a:spLocks noChangeShapeType="1"/>
                </p:cNvSpPr>
                <p:nvPr/>
              </p:nvSpPr>
              <p:spPr bwMode="auto">
                <a:xfrm flipH="1">
                  <a:off x="1019" y="2863"/>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6" name="Line 67"/>
                <p:cNvSpPr>
                  <a:spLocks noChangeShapeType="1"/>
                </p:cNvSpPr>
                <p:nvPr/>
              </p:nvSpPr>
              <p:spPr bwMode="auto">
                <a:xfrm flipH="1">
                  <a:off x="1019" y="2654"/>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7" name="Line 68"/>
                <p:cNvSpPr>
                  <a:spLocks noChangeShapeType="1"/>
                </p:cNvSpPr>
                <p:nvPr/>
              </p:nvSpPr>
              <p:spPr bwMode="auto">
                <a:xfrm flipH="1">
                  <a:off x="1019" y="2444"/>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8" name="Line 69"/>
                <p:cNvSpPr>
                  <a:spLocks noChangeShapeType="1"/>
                </p:cNvSpPr>
                <p:nvPr/>
              </p:nvSpPr>
              <p:spPr bwMode="auto">
                <a:xfrm flipH="1">
                  <a:off x="1019" y="2235"/>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09" name="Line 70"/>
                <p:cNvSpPr>
                  <a:spLocks noChangeShapeType="1"/>
                </p:cNvSpPr>
                <p:nvPr/>
              </p:nvSpPr>
              <p:spPr bwMode="auto">
                <a:xfrm flipH="1">
                  <a:off x="1019" y="2026"/>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0" name="Line 71"/>
                <p:cNvSpPr>
                  <a:spLocks noChangeShapeType="1"/>
                </p:cNvSpPr>
                <p:nvPr/>
              </p:nvSpPr>
              <p:spPr bwMode="auto">
                <a:xfrm flipH="1">
                  <a:off x="1019" y="1816"/>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1" name="Line 72"/>
                <p:cNvSpPr>
                  <a:spLocks noChangeShapeType="1"/>
                </p:cNvSpPr>
                <p:nvPr/>
              </p:nvSpPr>
              <p:spPr bwMode="auto">
                <a:xfrm flipH="1">
                  <a:off x="1019" y="1607"/>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sp>
              <p:nvSpPr>
                <p:cNvPr id="41012" name="Line 73"/>
                <p:cNvSpPr>
                  <a:spLocks noChangeShapeType="1"/>
                </p:cNvSpPr>
                <p:nvPr/>
              </p:nvSpPr>
              <p:spPr bwMode="auto">
                <a:xfrm flipH="1">
                  <a:off x="1019" y="1397"/>
                  <a:ext cx="57" cy="0"/>
                </a:xfrm>
                <a:prstGeom prst="line">
                  <a:avLst/>
                </a:prstGeom>
                <a:grpFill/>
                <a:ln w="22225">
                  <a:solidFill>
                    <a:schemeClr val="tx1"/>
                  </a:solidFill>
                  <a:round/>
                  <a:headEnd/>
                  <a:tailEnd/>
                </a:ln>
              </p:spPr>
              <p:txBody>
                <a:bodyPr wrap="none" anchor="ctr">
                  <a:spAutoFit/>
                </a:bodyPr>
                <a:lstStyle/>
                <a:p>
                  <a:pPr>
                    <a:defRPr/>
                  </a:pPr>
                  <a:endParaRPr lang="en-US">
                    <a:latin typeface="Arial" charset="0"/>
                  </a:endParaRPr>
                </a:p>
              </p:txBody>
            </p:sp>
          </p:grpSp>
          <p:sp>
            <p:nvSpPr>
              <p:cNvPr id="40997" name="Freeform 133"/>
              <p:cNvSpPr>
                <a:spLocks/>
              </p:cNvSpPr>
              <p:nvPr/>
            </p:nvSpPr>
            <p:spPr bwMode="auto">
              <a:xfrm>
                <a:off x="2085975" y="1157288"/>
                <a:ext cx="4092575" cy="2835275"/>
              </a:xfrm>
              <a:custGeom>
                <a:avLst/>
                <a:gdLst>
                  <a:gd name="T0" fmla="*/ 2147483647 w 1663"/>
                  <a:gd name="T1" fmla="*/ 0 h 1030"/>
                  <a:gd name="T2" fmla="*/ 2147483647 w 1663"/>
                  <a:gd name="T3" fmla="*/ 2147483647 h 1030"/>
                  <a:gd name="T4" fmla="*/ 2147483647 w 1663"/>
                  <a:gd name="T5" fmla="*/ 2147483647 h 1030"/>
                  <a:gd name="T6" fmla="*/ 2147483647 w 1663"/>
                  <a:gd name="T7" fmla="*/ 2147483647 h 1030"/>
                  <a:gd name="T8" fmla="*/ 2147483647 w 1663"/>
                  <a:gd name="T9" fmla="*/ 2147483647 h 1030"/>
                  <a:gd name="T10" fmla="*/ 2147483647 w 1663"/>
                  <a:gd name="T11" fmla="*/ 2147483647 h 1030"/>
                  <a:gd name="T12" fmla="*/ 2147483647 w 1663"/>
                  <a:gd name="T13" fmla="*/ 2147483647 h 1030"/>
                  <a:gd name="T14" fmla="*/ 2147483647 w 1663"/>
                  <a:gd name="T15" fmla="*/ 2147483647 h 1030"/>
                  <a:gd name="T16" fmla="*/ 2147483647 w 1663"/>
                  <a:gd name="T17" fmla="*/ 2147483647 h 1030"/>
                  <a:gd name="T18" fmla="*/ 2147483647 w 1663"/>
                  <a:gd name="T19" fmla="*/ 2147483647 h 1030"/>
                  <a:gd name="T20" fmla="*/ 2147483647 w 1663"/>
                  <a:gd name="T21" fmla="*/ 2147483647 h 1030"/>
                  <a:gd name="T22" fmla="*/ 2147483647 w 1663"/>
                  <a:gd name="T23" fmla="*/ 2147483647 h 1030"/>
                  <a:gd name="T24" fmla="*/ 2147483647 w 1663"/>
                  <a:gd name="T25" fmla="*/ 2147483647 h 1030"/>
                  <a:gd name="T26" fmla="*/ 2147483647 w 1663"/>
                  <a:gd name="T27" fmla="*/ 2147483647 h 1030"/>
                  <a:gd name="T28" fmla="*/ 2147483647 w 1663"/>
                  <a:gd name="T29" fmla="*/ 2147483647 h 1030"/>
                  <a:gd name="T30" fmla="*/ 2147483647 w 1663"/>
                  <a:gd name="T31" fmla="*/ 2147483647 h 1030"/>
                  <a:gd name="T32" fmla="*/ 2147483647 w 1663"/>
                  <a:gd name="T33" fmla="*/ 2147483647 h 1030"/>
                  <a:gd name="T34" fmla="*/ 2147483647 w 1663"/>
                  <a:gd name="T35" fmla="*/ 2147483647 h 1030"/>
                  <a:gd name="T36" fmla="*/ 2147483647 w 1663"/>
                  <a:gd name="T37" fmla="*/ 2147483647 h 1030"/>
                  <a:gd name="T38" fmla="*/ 2147483647 w 1663"/>
                  <a:gd name="T39" fmla="*/ 2147483647 h 1030"/>
                  <a:gd name="T40" fmla="*/ 2147483647 w 1663"/>
                  <a:gd name="T41" fmla="*/ 2147483647 h 1030"/>
                  <a:gd name="T42" fmla="*/ 2147483647 w 1663"/>
                  <a:gd name="T43" fmla="*/ 2147483647 h 1030"/>
                  <a:gd name="T44" fmla="*/ 2147483647 w 1663"/>
                  <a:gd name="T45" fmla="*/ 2147483647 h 1030"/>
                  <a:gd name="T46" fmla="*/ 2147483647 w 1663"/>
                  <a:gd name="T47" fmla="*/ 2147483647 h 1030"/>
                  <a:gd name="T48" fmla="*/ 2147483647 w 1663"/>
                  <a:gd name="T49" fmla="*/ 2147483647 h 1030"/>
                  <a:gd name="T50" fmla="*/ 2147483647 w 1663"/>
                  <a:gd name="T51" fmla="*/ 2147483647 h 1030"/>
                  <a:gd name="T52" fmla="*/ 2147483647 w 1663"/>
                  <a:gd name="T53" fmla="*/ 2147483647 h 1030"/>
                  <a:gd name="T54" fmla="*/ 2147483647 w 1663"/>
                  <a:gd name="T55" fmla="*/ 2147483647 h 1030"/>
                  <a:gd name="T56" fmla="*/ 2147483647 w 1663"/>
                  <a:gd name="T57" fmla="*/ 2147483647 h 1030"/>
                  <a:gd name="T58" fmla="*/ 2147483647 w 1663"/>
                  <a:gd name="T59" fmla="*/ 2147483647 h 1030"/>
                  <a:gd name="T60" fmla="*/ 2147483647 w 1663"/>
                  <a:gd name="T61" fmla="*/ 2147483647 h 1030"/>
                  <a:gd name="T62" fmla="*/ 2147483647 w 1663"/>
                  <a:gd name="T63" fmla="*/ 2147483647 h 1030"/>
                  <a:gd name="T64" fmla="*/ 2147483647 w 1663"/>
                  <a:gd name="T65" fmla="*/ 2147483647 h 1030"/>
                  <a:gd name="T66" fmla="*/ 2147483647 w 1663"/>
                  <a:gd name="T67" fmla="*/ 2147483647 h 1030"/>
                  <a:gd name="T68" fmla="*/ 2147483647 w 1663"/>
                  <a:gd name="T69" fmla="*/ 2147483647 h 1030"/>
                  <a:gd name="T70" fmla="*/ 2147483647 w 1663"/>
                  <a:gd name="T71" fmla="*/ 2147483647 h 1030"/>
                  <a:gd name="T72" fmla="*/ 2147483647 w 1663"/>
                  <a:gd name="T73" fmla="*/ 2147483647 h 1030"/>
                  <a:gd name="T74" fmla="*/ 2147483647 w 1663"/>
                  <a:gd name="T75" fmla="*/ 2147483647 h 1030"/>
                  <a:gd name="T76" fmla="*/ 2147483647 w 1663"/>
                  <a:gd name="T77" fmla="*/ 2147483647 h 1030"/>
                  <a:gd name="T78" fmla="*/ 2147483647 w 1663"/>
                  <a:gd name="T79" fmla="*/ 2147483647 h 1030"/>
                  <a:gd name="T80" fmla="*/ 2147483647 w 1663"/>
                  <a:gd name="T81" fmla="*/ 2147483647 h 1030"/>
                  <a:gd name="T82" fmla="*/ 2147483647 w 1663"/>
                  <a:gd name="T83" fmla="*/ 2147483647 h 1030"/>
                  <a:gd name="T84" fmla="*/ 2147483647 w 1663"/>
                  <a:gd name="T85" fmla="*/ 2147483647 h 1030"/>
                  <a:gd name="T86" fmla="*/ 2147483647 w 1663"/>
                  <a:gd name="T87" fmla="*/ 2147483647 h 1030"/>
                  <a:gd name="T88" fmla="*/ 2147483647 w 1663"/>
                  <a:gd name="T89" fmla="*/ 2147483647 h 1030"/>
                  <a:gd name="T90" fmla="*/ 2147483647 w 1663"/>
                  <a:gd name="T91" fmla="*/ 2147483647 h 1030"/>
                  <a:gd name="T92" fmla="*/ 2147483647 w 1663"/>
                  <a:gd name="T93" fmla="*/ 2147483647 h 1030"/>
                  <a:gd name="T94" fmla="*/ 2147483647 w 1663"/>
                  <a:gd name="T95" fmla="*/ 2147483647 h 1030"/>
                  <a:gd name="T96" fmla="*/ 2147483647 w 1663"/>
                  <a:gd name="T97" fmla="*/ 2147483647 h 1030"/>
                  <a:gd name="T98" fmla="*/ 2147483647 w 1663"/>
                  <a:gd name="T99" fmla="*/ 2147483647 h 1030"/>
                  <a:gd name="T100" fmla="*/ 2147483647 w 1663"/>
                  <a:gd name="T101" fmla="*/ 2147483647 h 1030"/>
                  <a:gd name="T102" fmla="*/ 2147483647 w 1663"/>
                  <a:gd name="T103" fmla="*/ 2147483647 h 1030"/>
                  <a:gd name="T104" fmla="*/ 2147483647 w 1663"/>
                  <a:gd name="T105" fmla="*/ 2147483647 h 1030"/>
                  <a:gd name="T106" fmla="*/ 2147483647 w 1663"/>
                  <a:gd name="T107" fmla="*/ 2147483647 h 1030"/>
                  <a:gd name="T108" fmla="*/ 2147483647 w 1663"/>
                  <a:gd name="T109" fmla="*/ 2147483647 h 1030"/>
                  <a:gd name="T110" fmla="*/ 2147483647 w 1663"/>
                  <a:gd name="T111" fmla="*/ 2147483647 h 1030"/>
                  <a:gd name="T112" fmla="*/ 2147483647 w 1663"/>
                  <a:gd name="T113" fmla="*/ 2147483647 h 1030"/>
                  <a:gd name="T114" fmla="*/ 2147483647 w 1663"/>
                  <a:gd name="T115" fmla="*/ 2147483647 h 1030"/>
                  <a:gd name="T116" fmla="*/ 2147483647 w 1663"/>
                  <a:gd name="T117" fmla="*/ 2147483647 h 1030"/>
                  <a:gd name="T118" fmla="*/ 2147483647 w 1663"/>
                  <a:gd name="T119" fmla="*/ 2147483647 h 1030"/>
                  <a:gd name="T120" fmla="*/ 2147483647 w 1663"/>
                  <a:gd name="T121" fmla="*/ 2147483647 h 10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63"/>
                  <a:gd name="T184" fmla="*/ 0 h 1030"/>
                  <a:gd name="T185" fmla="*/ 1663 w 1663"/>
                  <a:gd name="T186" fmla="*/ 1030 h 10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63" h="1030">
                    <a:moveTo>
                      <a:pt x="0" y="0"/>
                    </a:moveTo>
                    <a:lnTo>
                      <a:pt x="142" y="0"/>
                    </a:lnTo>
                    <a:lnTo>
                      <a:pt x="142" y="10"/>
                    </a:lnTo>
                    <a:lnTo>
                      <a:pt x="148" y="10"/>
                    </a:lnTo>
                    <a:lnTo>
                      <a:pt x="148" y="20"/>
                    </a:lnTo>
                    <a:lnTo>
                      <a:pt x="152" y="20"/>
                    </a:lnTo>
                    <a:lnTo>
                      <a:pt x="152" y="28"/>
                    </a:lnTo>
                    <a:lnTo>
                      <a:pt x="158" y="28"/>
                    </a:lnTo>
                    <a:lnTo>
                      <a:pt x="158" y="40"/>
                    </a:lnTo>
                    <a:lnTo>
                      <a:pt x="158" y="54"/>
                    </a:lnTo>
                    <a:lnTo>
                      <a:pt x="178" y="54"/>
                    </a:lnTo>
                    <a:lnTo>
                      <a:pt x="178" y="58"/>
                    </a:lnTo>
                    <a:lnTo>
                      <a:pt x="206" y="58"/>
                    </a:lnTo>
                    <a:lnTo>
                      <a:pt x="206" y="66"/>
                    </a:lnTo>
                    <a:lnTo>
                      <a:pt x="212" y="66"/>
                    </a:lnTo>
                    <a:lnTo>
                      <a:pt x="212" y="76"/>
                    </a:lnTo>
                    <a:lnTo>
                      <a:pt x="212" y="80"/>
                    </a:lnTo>
                    <a:lnTo>
                      <a:pt x="218" y="80"/>
                    </a:lnTo>
                    <a:lnTo>
                      <a:pt x="218" y="84"/>
                    </a:lnTo>
                    <a:lnTo>
                      <a:pt x="222" y="84"/>
                    </a:lnTo>
                    <a:lnTo>
                      <a:pt x="222" y="90"/>
                    </a:lnTo>
                    <a:lnTo>
                      <a:pt x="264" y="90"/>
                    </a:lnTo>
                    <a:lnTo>
                      <a:pt x="264" y="98"/>
                    </a:lnTo>
                    <a:lnTo>
                      <a:pt x="272" y="98"/>
                    </a:lnTo>
                    <a:lnTo>
                      <a:pt x="272" y="106"/>
                    </a:lnTo>
                    <a:lnTo>
                      <a:pt x="278" y="106"/>
                    </a:lnTo>
                    <a:lnTo>
                      <a:pt x="278" y="110"/>
                    </a:lnTo>
                    <a:lnTo>
                      <a:pt x="282" y="110"/>
                    </a:lnTo>
                    <a:lnTo>
                      <a:pt x="282" y="114"/>
                    </a:lnTo>
                    <a:lnTo>
                      <a:pt x="292" y="114"/>
                    </a:lnTo>
                    <a:lnTo>
                      <a:pt x="292" y="122"/>
                    </a:lnTo>
                    <a:lnTo>
                      <a:pt x="298" y="122"/>
                    </a:lnTo>
                    <a:lnTo>
                      <a:pt x="314" y="122"/>
                    </a:lnTo>
                    <a:lnTo>
                      <a:pt x="314" y="148"/>
                    </a:lnTo>
                    <a:lnTo>
                      <a:pt x="324" y="148"/>
                    </a:lnTo>
                    <a:lnTo>
                      <a:pt x="324" y="178"/>
                    </a:lnTo>
                    <a:lnTo>
                      <a:pt x="330" y="178"/>
                    </a:lnTo>
                    <a:lnTo>
                      <a:pt x="330" y="222"/>
                    </a:lnTo>
                    <a:lnTo>
                      <a:pt x="330" y="236"/>
                    </a:lnTo>
                    <a:lnTo>
                      <a:pt x="340" y="236"/>
                    </a:lnTo>
                    <a:lnTo>
                      <a:pt x="340" y="252"/>
                    </a:lnTo>
                    <a:lnTo>
                      <a:pt x="346" y="252"/>
                    </a:lnTo>
                    <a:lnTo>
                      <a:pt x="346" y="283"/>
                    </a:lnTo>
                    <a:lnTo>
                      <a:pt x="354" y="283"/>
                    </a:lnTo>
                    <a:lnTo>
                      <a:pt x="354" y="333"/>
                    </a:lnTo>
                    <a:lnTo>
                      <a:pt x="354" y="355"/>
                    </a:lnTo>
                    <a:lnTo>
                      <a:pt x="364" y="355"/>
                    </a:lnTo>
                    <a:lnTo>
                      <a:pt x="364" y="369"/>
                    </a:lnTo>
                    <a:lnTo>
                      <a:pt x="378" y="369"/>
                    </a:lnTo>
                    <a:lnTo>
                      <a:pt x="378" y="383"/>
                    </a:lnTo>
                    <a:lnTo>
                      <a:pt x="390" y="383"/>
                    </a:lnTo>
                    <a:lnTo>
                      <a:pt x="390" y="395"/>
                    </a:lnTo>
                    <a:lnTo>
                      <a:pt x="464" y="395"/>
                    </a:lnTo>
                    <a:lnTo>
                      <a:pt x="464" y="405"/>
                    </a:lnTo>
                    <a:lnTo>
                      <a:pt x="474" y="405"/>
                    </a:lnTo>
                    <a:lnTo>
                      <a:pt x="474" y="411"/>
                    </a:lnTo>
                    <a:lnTo>
                      <a:pt x="480" y="411"/>
                    </a:lnTo>
                    <a:lnTo>
                      <a:pt x="498" y="411"/>
                    </a:lnTo>
                    <a:lnTo>
                      <a:pt x="498" y="421"/>
                    </a:lnTo>
                    <a:lnTo>
                      <a:pt x="512" y="421"/>
                    </a:lnTo>
                    <a:lnTo>
                      <a:pt x="512" y="429"/>
                    </a:lnTo>
                    <a:lnTo>
                      <a:pt x="524" y="429"/>
                    </a:lnTo>
                    <a:lnTo>
                      <a:pt x="524" y="437"/>
                    </a:lnTo>
                    <a:lnTo>
                      <a:pt x="530" y="437"/>
                    </a:lnTo>
                    <a:lnTo>
                      <a:pt x="530" y="445"/>
                    </a:lnTo>
                    <a:lnTo>
                      <a:pt x="530" y="457"/>
                    </a:lnTo>
                    <a:lnTo>
                      <a:pt x="540" y="457"/>
                    </a:lnTo>
                    <a:lnTo>
                      <a:pt x="540" y="465"/>
                    </a:lnTo>
                    <a:lnTo>
                      <a:pt x="552" y="465"/>
                    </a:lnTo>
                    <a:lnTo>
                      <a:pt x="552" y="477"/>
                    </a:lnTo>
                    <a:lnTo>
                      <a:pt x="552" y="483"/>
                    </a:lnTo>
                    <a:lnTo>
                      <a:pt x="558" y="483"/>
                    </a:lnTo>
                    <a:lnTo>
                      <a:pt x="558" y="491"/>
                    </a:lnTo>
                    <a:lnTo>
                      <a:pt x="577" y="491"/>
                    </a:lnTo>
                    <a:lnTo>
                      <a:pt x="577" y="513"/>
                    </a:lnTo>
                    <a:lnTo>
                      <a:pt x="613" y="513"/>
                    </a:lnTo>
                    <a:lnTo>
                      <a:pt x="613" y="521"/>
                    </a:lnTo>
                    <a:lnTo>
                      <a:pt x="619" y="521"/>
                    </a:lnTo>
                    <a:lnTo>
                      <a:pt x="619" y="533"/>
                    </a:lnTo>
                    <a:lnTo>
                      <a:pt x="635" y="533"/>
                    </a:lnTo>
                    <a:lnTo>
                      <a:pt x="635" y="541"/>
                    </a:lnTo>
                    <a:lnTo>
                      <a:pt x="643" y="541"/>
                    </a:lnTo>
                    <a:lnTo>
                      <a:pt x="643" y="553"/>
                    </a:lnTo>
                    <a:lnTo>
                      <a:pt x="647" y="553"/>
                    </a:lnTo>
                    <a:lnTo>
                      <a:pt x="647" y="559"/>
                    </a:lnTo>
                    <a:lnTo>
                      <a:pt x="673" y="559"/>
                    </a:lnTo>
                    <a:lnTo>
                      <a:pt x="673" y="575"/>
                    </a:lnTo>
                    <a:lnTo>
                      <a:pt x="681" y="575"/>
                    </a:lnTo>
                    <a:lnTo>
                      <a:pt x="681" y="581"/>
                    </a:lnTo>
                    <a:lnTo>
                      <a:pt x="693" y="581"/>
                    </a:lnTo>
                    <a:lnTo>
                      <a:pt x="693" y="619"/>
                    </a:lnTo>
                    <a:lnTo>
                      <a:pt x="701" y="619"/>
                    </a:lnTo>
                    <a:lnTo>
                      <a:pt x="701" y="671"/>
                    </a:lnTo>
                    <a:lnTo>
                      <a:pt x="709" y="671"/>
                    </a:lnTo>
                    <a:lnTo>
                      <a:pt x="709" y="681"/>
                    </a:lnTo>
                    <a:lnTo>
                      <a:pt x="715" y="681"/>
                    </a:lnTo>
                    <a:lnTo>
                      <a:pt x="715" y="689"/>
                    </a:lnTo>
                    <a:lnTo>
                      <a:pt x="721" y="689"/>
                    </a:lnTo>
                    <a:lnTo>
                      <a:pt x="721" y="703"/>
                    </a:lnTo>
                    <a:lnTo>
                      <a:pt x="745" y="703"/>
                    </a:lnTo>
                    <a:lnTo>
                      <a:pt x="745" y="713"/>
                    </a:lnTo>
                    <a:lnTo>
                      <a:pt x="753" y="713"/>
                    </a:lnTo>
                    <a:lnTo>
                      <a:pt x="753" y="729"/>
                    </a:lnTo>
                    <a:lnTo>
                      <a:pt x="787" y="729"/>
                    </a:lnTo>
                    <a:lnTo>
                      <a:pt x="787" y="745"/>
                    </a:lnTo>
                    <a:lnTo>
                      <a:pt x="809" y="745"/>
                    </a:lnTo>
                    <a:lnTo>
                      <a:pt x="809" y="753"/>
                    </a:lnTo>
                    <a:lnTo>
                      <a:pt x="917" y="753"/>
                    </a:lnTo>
                    <a:lnTo>
                      <a:pt x="917" y="771"/>
                    </a:lnTo>
                    <a:lnTo>
                      <a:pt x="971" y="771"/>
                    </a:lnTo>
                    <a:lnTo>
                      <a:pt x="971" y="782"/>
                    </a:lnTo>
                    <a:lnTo>
                      <a:pt x="1021" y="782"/>
                    </a:lnTo>
                    <a:lnTo>
                      <a:pt x="1021" y="806"/>
                    </a:lnTo>
                    <a:lnTo>
                      <a:pt x="1047" y="806"/>
                    </a:lnTo>
                    <a:lnTo>
                      <a:pt x="1047" y="834"/>
                    </a:lnTo>
                    <a:lnTo>
                      <a:pt x="1053" y="834"/>
                    </a:lnTo>
                    <a:lnTo>
                      <a:pt x="1053" y="854"/>
                    </a:lnTo>
                    <a:lnTo>
                      <a:pt x="1057" y="854"/>
                    </a:lnTo>
                    <a:lnTo>
                      <a:pt x="1057" y="880"/>
                    </a:lnTo>
                    <a:lnTo>
                      <a:pt x="1099" y="880"/>
                    </a:lnTo>
                    <a:lnTo>
                      <a:pt x="1099" y="896"/>
                    </a:lnTo>
                    <a:lnTo>
                      <a:pt x="1663" y="896"/>
                    </a:lnTo>
                    <a:lnTo>
                      <a:pt x="1663" y="1030"/>
                    </a:lnTo>
                  </a:path>
                </a:pathLst>
              </a:custGeom>
              <a:grpFill/>
              <a:ln w="25400">
                <a:solidFill>
                  <a:srgbClr val="00B0F0"/>
                </a:solidFill>
                <a:round/>
                <a:headEnd/>
                <a:tailEnd/>
              </a:ln>
            </p:spPr>
            <p:txBody>
              <a:bodyPr/>
              <a:lstStyle/>
              <a:p>
                <a:pPr>
                  <a:defRPr/>
                </a:pPr>
                <a:endParaRPr lang="en-US">
                  <a:latin typeface="Arial" charset="0"/>
                </a:endParaRPr>
              </a:p>
            </p:txBody>
          </p:sp>
          <p:sp>
            <p:nvSpPr>
              <p:cNvPr id="40998" name="Freeform 134"/>
              <p:cNvSpPr>
                <a:spLocks/>
              </p:cNvSpPr>
              <p:nvPr/>
            </p:nvSpPr>
            <p:spPr bwMode="auto">
              <a:xfrm>
                <a:off x="2085975" y="1157288"/>
                <a:ext cx="4337050" cy="2044700"/>
              </a:xfrm>
              <a:custGeom>
                <a:avLst/>
                <a:gdLst>
                  <a:gd name="T0" fmla="*/ 2147483647 w 1762"/>
                  <a:gd name="T1" fmla="*/ 0 h 743"/>
                  <a:gd name="T2" fmla="*/ 2147483647 w 1762"/>
                  <a:gd name="T3" fmla="*/ 2147483647 h 743"/>
                  <a:gd name="T4" fmla="*/ 2147483647 w 1762"/>
                  <a:gd name="T5" fmla="*/ 2147483647 h 743"/>
                  <a:gd name="T6" fmla="*/ 2147483647 w 1762"/>
                  <a:gd name="T7" fmla="*/ 2147483647 h 743"/>
                  <a:gd name="T8" fmla="*/ 2147483647 w 1762"/>
                  <a:gd name="T9" fmla="*/ 2147483647 h 743"/>
                  <a:gd name="T10" fmla="*/ 2147483647 w 1762"/>
                  <a:gd name="T11" fmla="*/ 2147483647 h 743"/>
                  <a:gd name="T12" fmla="*/ 2147483647 w 1762"/>
                  <a:gd name="T13" fmla="*/ 2147483647 h 743"/>
                  <a:gd name="T14" fmla="*/ 2147483647 w 1762"/>
                  <a:gd name="T15" fmla="*/ 2147483647 h 743"/>
                  <a:gd name="T16" fmla="*/ 2147483647 w 1762"/>
                  <a:gd name="T17" fmla="*/ 2147483647 h 743"/>
                  <a:gd name="T18" fmla="*/ 2147483647 w 1762"/>
                  <a:gd name="T19" fmla="*/ 2147483647 h 743"/>
                  <a:gd name="T20" fmla="*/ 2147483647 w 1762"/>
                  <a:gd name="T21" fmla="*/ 2147483647 h 743"/>
                  <a:gd name="T22" fmla="*/ 2147483647 w 1762"/>
                  <a:gd name="T23" fmla="*/ 2147483647 h 743"/>
                  <a:gd name="T24" fmla="*/ 2147483647 w 1762"/>
                  <a:gd name="T25" fmla="*/ 2147483647 h 743"/>
                  <a:gd name="T26" fmla="*/ 2147483647 w 1762"/>
                  <a:gd name="T27" fmla="*/ 2147483647 h 743"/>
                  <a:gd name="T28" fmla="*/ 2147483647 w 1762"/>
                  <a:gd name="T29" fmla="*/ 2147483647 h 743"/>
                  <a:gd name="T30" fmla="*/ 2147483647 w 1762"/>
                  <a:gd name="T31" fmla="*/ 2147483647 h 743"/>
                  <a:gd name="T32" fmla="*/ 2147483647 w 1762"/>
                  <a:gd name="T33" fmla="*/ 2147483647 h 743"/>
                  <a:gd name="T34" fmla="*/ 2147483647 w 1762"/>
                  <a:gd name="T35" fmla="*/ 2147483647 h 743"/>
                  <a:gd name="T36" fmla="*/ 2147483647 w 1762"/>
                  <a:gd name="T37" fmla="*/ 2147483647 h 743"/>
                  <a:gd name="T38" fmla="*/ 2147483647 w 1762"/>
                  <a:gd name="T39" fmla="*/ 2147483647 h 743"/>
                  <a:gd name="T40" fmla="*/ 2147483647 w 1762"/>
                  <a:gd name="T41" fmla="*/ 2147483647 h 743"/>
                  <a:gd name="T42" fmla="*/ 2147483647 w 1762"/>
                  <a:gd name="T43" fmla="*/ 2147483647 h 743"/>
                  <a:gd name="T44" fmla="*/ 2147483647 w 1762"/>
                  <a:gd name="T45" fmla="*/ 2147483647 h 743"/>
                  <a:gd name="T46" fmla="*/ 2147483647 w 1762"/>
                  <a:gd name="T47" fmla="*/ 2147483647 h 743"/>
                  <a:gd name="T48" fmla="*/ 2147483647 w 1762"/>
                  <a:gd name="T49" fmla="*/ 2147483647 h 743"/>
                  <a:gd name="T50" fmla="*/ 2147483647 w 1762"/>
                  <a:gd name="T51" fmla="*/ 2147483647 h 743"/>
                  <a:gd name="T52" fmla="*/ 2147483647 w 1762"/>
                  <a:gd name="T53" fmla="*/ 2147483647 h 743"/>
                  <a:gd name="T54" fmla="*/ 2147483647 w 1762"/>
                  <a:gd name="T55" fmla="*/ 2147483647 h 743"/>
                  <a:gd name="T56" fmla="*/ 2147483647 w 1762"/>
                  <a:gd name="T57" fmla="*/ 2147483647 h 743"/>
                  <a:gd name="T58" fmla="*/ 2147483647 w 1762"/>
                  <a:gd name="T59" fmla="*/ 2147483647 h 743"/>
                  <a:gd name="T60" fmla="*/ 2147483647 w 1762"/>
                  <a:gd name="T61" fmla="*/ 2147483647 h 743"/>
                  <a:gd name="T62" fmla="*/ 2147483647 w 1762"/>
                  <a:gd name="T63" fmla="*/ 2147483647 h 743"/>
                  <a:gd name="T64" fmla="*/ 2147483647 w 1762"/>
                  <a:gd name="T65" fmla="*/ 2147483647 h 743"/>
                  <a:gd name="T66" fmla="*/ 2147483647 w 1762"/>
                  <a:gd name="T67" fmla="*/ 2147483647 h 743"/>
                  <a:gd name="T68" fmla="*/ 2147483647 w 1762"/>
                  <a:gd name="T69" fmla="*/ 2147483647 h 743"/>
                  <a:gd name="T70" fmla="*/ 2147483647 w 1762"/>
                  <a:gd name="T71" fmla="*/ 2147483647 h 743"/>
                  <a:gd name="T72" fmla="*/ 2147483647 w 1762"/>
                  <a:gd name="T73" fmla="*/ 2147483647 h 743"/>
                  <a:gd name="T74" fmla="*/ 2147483647 w 1762"/>
                  <a:gd name="T75" fmla="*/ 2147483647 h 743"/>
                  <a:gd name="T76" fmla="*/ 2147483647 w 1762"/>
                  <a:gd name="T77" fmla="*/ 2147483647 h 743"/>
                  <a:gd name="T78" fmla="*/ 2147483647 w 1762"/>
                  <a:gd name="T79" fmla="*/ 2147483647 h 743"/>
                  <a:gd name="T80" fmla="*/ 2147483647 w 1762"/>
                  <a:gd name="T81" fmla="*/ 2147483647 h 7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2"/>
                  <a:gd name="T124" fmla="*/ 0 h 743"/>
                  <a:gd name="T125" fmla="*/ 1762 w 1762"/>
                  <a:gd name="T126" fmla="*/ 743 h 7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2" h="743">
                    <a:moveTo>
                      <a:pt x="0" y="0"/>
                    </a:moveTo>
                    <a:lnTo>
                      <a:pt x="142" y="0"/>
                    </a:lnTo>
                    <a:lnTo>
                      <a:pt x="142" y="6"/>
                    </a:lnTo>
                    <a:lnTo>
                      <a:pt x="164" y="6"/>
                    </a:lnTo>
                    <a:lnTo>
                      <a:pt x="164" y="18"/>
                    </a:lnTo>
                    <a:lnTo>
                      <a:pt x="178" y="18"/>
                    </a:lnTo>
                    <a:lnTo>
                      <a:pt x="178" y="24"/>
                    </a:lnTo>
                    <a:lnTo>
                      <a:pt x="208" y="24"/>
                    </a:lnTo>
                    <a:lnTo>
                      <a:pt x="208" y="32"/>
                    </a:lnTo>
                    <a:lnTo>
                      <a:pt x="274" y="32"/>
                    </a:lnTo>
                    <a:lnTo>
                      <a:pt x="274" y="38"/>
                    </a:lnTo>
                    <a:lnTo>
                      <a:pt x="306" y="38"/>
                    </a:lnTo>
                    <a:lnTo>
                      <a:pt x="306" y="48"/>
                    </a:lnTo>
                    <a:lnTo>
                      <a:pt x="324" y="48"/>
                    </a:lnTo>
                    <a:lnTo>
                      <a:pt x="324" y="64"/>
                    </a:lnTo>
                    <a:lnTo>
                      <a:pt x="348" y="64"/>
                    </a:lnTo>
                    <a:lnTo>
                      <a:pt x="348" y="96"/>
                    </a:lnTo>
                    <a:lnTo>
                      <a:pt x="354" y="96"/>
                    </a:lnTo>
                    <a:lnTo>
                      <a:pt x="354" y="114"/>
                    </a:lnTo>
                    <a:lnTo>
                      <a:pt x="358" y="114"/>
                    </a:lnTo>
                    <a:lnTo>
                      <a:pt x="358" y="132"/>
                    </a:lnTo>
                    <a:lnTo>
                      <a:pt x="364" y="132"/>
                    </a:lnTo>
                    <a:lnTo>
                      <a:pt x="364" y="148"/>
                    </a:lnTo>
                    <a:lnTo>
                      <a:pt x="466" y="148"/>
                    </a:lnTo>
                    <a:lnTo>
                      <a:pt x="466" y="162"/>
                    </a:lnTo>
                    <a:lnTo>
                      <a:pt x="490" y="162"/>
                    </a:lnTo>
                    <a:lnTo>
                      <a:pt x="490" y="166"/>
                    </a:lnTo>
                    <a:lnTo>
                      <a:pt x="502" y="166"/>
                    </a:lnTo>
                    <a:lnTo>
                      <a:pt x="502" y="174"/>
                    </a:lnTo>
                    <a:lnTo>
                      <a:pt x="558" y="174"/>
                    </a:lnTo>
                    <a:lnTo>
                      <a:pt x="558" y="182"/>
                    </a:lnTo>
                    <a:lnTo>
                      <a:pt x="570" y="182"/>
                    </a:lnTo>
                    <a:lnTo>
                      <a:pt x="570" y="188"/>
                    </a:lnTo>
                    <a:lnTo>
                      <a:pt x="603" y="188"/>
                    </a:lnTo>
                    <a:lnTo>
                      <a:pt x="607" y="194"/>
                    </a:lnTo>
                    <a:lnTo>
                      <a:pt x="627" y="194"/>
                    </a:lnTo>
                    <a:lnTo>
                      <a:pt x="627" y="210"/>
                    </a:lnTo>
                    <a:lnTo>
                      <a:pt x="639" y="210"/>
                    </a:lnTo>
                    <a:lnTo>
                      <a:pt x="639" y="228"/>
                    </a:lnTo>
                    <a:lnTo>
                      <a:pt x="673" y="228"/>
                    </a:lnTo>
                    <a:lnTo>
                      <a:pt x="673" y="256"/>
                    </a:lnTo>
                    <a:lnTo>
                      <a:pt x="673" y="263"/>
                    </a:lnTo>
                    <a:lnTo>
                      <a:pt x="681" y="263"/>
                    </a:lnTo>
                    <a:lnTo>
                      <a:pt x="681" y="279"/>
                    </a:lnTo>
                    <a:lnTo>
                      <a:pt x="691" y="279"/>
                    </a:lnTo>
                    <a:lnTo>
                      <a:pt x="691" y="295"/>
                    </a:lnTo>
                    <a:lnTo>
                      <a:pt x="697" y="295"/>
                    </a:lnTo>
                    <a:lnTo>
                      <a:pt x="697" y="309"/>
                    </a:lnTo>
                    <a:lnTo>
                      <a:pt x="701" y="309"/>
                    </a:lnTo>
                    <a:lnTo>
                      <a:pt x="701" y="395"/>
                    </a:lnTo>
                    <a:lnTo>
                      <a:pt x="719" y="395"/>
                    </a:lnTo>
                    <a:lnTo>
                      <a:pt x="719" y="401"/>
                    </a:lnTo>
                    <a:lnTo>
                      <a:pt x="799" y="401"/>
                    </a:lnTo>
                    <a:lnTo>
                      <a:pt x="799" y="413"/>
                    </a:lnTo>
                    <a:lnTo>
                      <a:pt x="929" y="413"/>
                    </a:lnTo>
                    <a:lnTo>
                      <a:pt x="929" y="429"/>
                    </a:lnTo>
                    <a:lnTo>
                      <a:pt x="951" y="429"/>
                    </a:lnTo>
                    <a:lnTo>
                      <a:pt x="951" y="439"/>
                    </a:lnTo>
                    <a:lnTo>
                      <a:pt x="1021" y="439"/>
                    </a:lnTo>
                    <a:lnTo>
                      <a:pt x="1021" y="451"/>
                    </a:lnTo>
                    <a:lnTo>
                      <a:pt x="1027" y="451"/>
                    </a:lnTo>
                    <a:lnTo>
                      <a:pt x="1027" y="465"/>
                    </a:lnTo>
                    <a:lnTo>
                      <a:pt x="1051" y="465"/>
                    </a:lnTo>
                    <a:lnTo>
                      <a:pt x="1051" y="509"/>
                    </a:lnTo>
                    <a:lnTo>
                      <a:pt x="1061" y="509"/>
                    </a:lnTo>
                    <a:lnTo>
                      <a:pt x="1061" y="517"/>
                    </a:lnTo>
                    <a:lnTo>
                      <a:pt x="1069" y="517"/>
                    </a:lnTo>
                    <a:lnTo>
                      <a:pt x="1069" y="525"/>
                    </a:lnTo>
                    <a:lnTo>
                      <a:pt x="1069" y="531"/>
                    </a:lnTo>
                    <a:lnTo>
                      <a:pt x="1271" y="531"/>
                    </a:lnTo>
                    <a:lnTo>
                      <a:pt x="1271" y="549"/>
                    </a:lnTo>
                    <a:lnTo>
                      <a:pt x="1299" y="549"/>
                    </a:lnTo>
                    <a:lnTo>
                      <a:pt x="1299" y="569"/>
                    </a:lnTo>
                    <a:lnTo>
                      <a:pt x="1369" y="569"/>
                    </a:lnTo>
                    <a:lnTo>
                      <a:pt x="1369" y="593"/>
                    </a:lnTo>
                    <a:lnTo>
                      <a:pt x="1419" y="593"/>
                    </a:lnTo>
                    <a:lnTo>
                      <a:pt x="1419" y="633"/>
                    </a:lnTo>
                    <a:lnTo>
                      <a:pt x="1455" y="633"/>
                    </a:lnTo>
                    <a:lnTo>
                      <a:pt x="1455" y="687"/>
                    </a:lnTo>
                    <a:lnTo>
                      <a:pt x="1571" y="687"/>
                    </a:lnTo>
                    <a:lnTo>
                      <a:pt x="1571" y="743"/>
                    </a:lnTo>
                    <a:lnTo>
                      <a:pt x="1762" y="743"/>
                    </a:lnTo>
                  </a:path>
                </a:pathLst>
              </a:custGeom>
              <a:grpFill/>
              <a:ln w="25400">
                <a:solidFill>
                  <a:srgbClr val="C00000"/>
                </a:solidFill>
                <a:round/>
                <a:headEnd/>
                <a:tailEnd/>
              </a:ln>
            </p:spPr>
            <p:txBody>
              <a:bodyPr/>
              <a:lstStyle/>
              <a:p>
                <a:pPr>
                  <a:defRPr/>
                </a:pPr>
                <a:endParaRPr lang="en-US">
                  <a:latin typeface="Arial" charset="0"/>
                </a:endParaRPr>
              </a:p>
            </p:txBody>
          </p:sp>
          <p:sp>
            <p:nvSpPr>
              <p:cNvPr id="40999" name="Line 37"/>
              <p:cNvSpPr>
                <a:spLocks noChangeShapeType="1"/>
              </p:cNvSpPr>
              <p:nvPr/>
            </p:nvSpPr>
            <p:spPr bwMode="auto">
              <a:xfrm flipH="1">
                <a:off x="2182813" y="3894138"/>
                <a:ext cx="169862" cy="0"/>
              </a:xfrm>
              <a:prstGeom prst="line">
                <a:avLst/>
              </a:prstGeom>
              <a:grpFill/>
              <a:ln w="25400">
                <a:solidFill>
                  <a:srgbClr val="C00000"/>
                </a:solidFill>
                <a:round/>
                <a:headEnd/>
                <a:tailEnd/>
              </a:ln>
            </p:spPr>
            <p:txBody>
              <a:bodyPr wrap="none" anchor="ctr">
                <a:spAutoFit/>
              </a:bodyPr>
              <a:lstStyle/>
              <a:p>
                <a:pPr>
                  <a:defRPr/>
                </a:pPr>
                <a:endParaRPr lang="en-US">
                  <a:latin typeface="Arial" charset="0"/>
                </a:endParaRPr>
              </a:p>
            </p:txBody>
          </p:sp>
          <p:sp>
            <p:nvSpPr>
              <p:cNvPr id="41000" name="Line 38"/>
              <p:cNvSpPr>
                <a:spLocks noChangeShapeType="1"/>
              </p:cNvSpPr>
              <p:nvPr/>
            </p:nvSpPr>
            <p:spPr bwMode="auto">
              <a:xfrm flipH="1">
                <a:off x="2182813" y="3689350"/>
                <a:ext cx="169862" cy="0"/>
              </a:xfrm>
              <a:prstGeom prst="line">
                <a:avLst/>
              </a:prstGeom>
              <a:grpFill/>
              <a:ln w="25400">
                <a:solidFill>
                  <a:srgbClr val="00B0F0"/>
                </a:solidFill>
                <a:round/>
                <a:headEnd/>
                <a:tailEnd/>
              </a:ln>
            </p:spPr>
            <p:txBody>
              <a:bodyPr wrap="none" anchor="ctr">
                <a:spAutoFit/>
              </a:bodyPr>
              <a:lstStyle/>
              <a:p>
                <a:pPr>
                  <a:defRPr/>
                </a:pPr>
                <a:endParaRPr lang="en-US">
                  <a:latin typeface="Arial" charset="0"/>
                </a:endParaRPr>
              </a:p>
            </p:txBody>
          </p:sp>
        </p:grpSp>
        <p:sp>
          <p:nvSpPr>
            <p:cNvPr id="40971" name="TextBox 53"/>
            <p:cNvSpPr txBox="1">
              <a:spLocks noChangeArrowheads="1"/>
            </p:cNvSpPr>
            <p:nvPr/>
          </p:nvSpPr>
          <p:spPr bwMode="auto">
            <a:xfrm rot="16200000">
              <a:off x="-261937" y="2957544"/>
              <a:ext cx="2876550" cy="8990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162050" algn="l"/>
                </a:tabLst>
                <a:defRPr>
                  <a:solidFill>
                    <a:schemeClr val="tx1"/>
                  </a:solidFill>
                  <a:latin typeface="Tahoma" pitchFamily="34" charset="0"/>
                </a:defRPr>
              </a:lvl1pPr>
              <a:lvl2pPr marL="742950" indent="-285750">
                <a:tabLst>
                  <a:tab pos="1162050" algn="l"/>
                </a:tabLst>
                <a:defRPr>
                  <a:solidFill>
                    <a:schemeClr val="tx1"/>
                  </a:solidFill>
                  <a:latin typeface="Tahoma" pitchFamily="34" charset="0"/>
                </a:defRPr>
              </a:lvl2pPr>
              <a:lvl3pPr marL="1143000" indent="-228600">
                <a:tabLst>
                  <a:tab pos="1162050" algn="l"/>
                </a:tabLst>
                <a:defRPr>
                  <a:solidFill>
                    <a:schemeClr val="tx1"/>
                  </a:solidFill>
                  <a:latin typeface="Tahoma" pitchFamily="34" charset="0"/>
                </a:defRPr>
              </a:lvl3pPr>
              <a:lvl4pPr marL="1600200" indent="-228600">
                <a:tabLst>
                  <a:tab pos="1162050" algn="l"/>
                </a:tabLst>
                <a:defRPr>
                  <a:solidFill>
                    <a:schemeClr val="tx1"/>
                  </a:solidFill>
                  <a:latin typeface="Tahoma" pitchFamily="34" charset="0"/>
                </a:defRPr>
              </a:lvl4pPr>
              <a:lvl5pPr marL="2057400" indent="-228600">
                <a:tabLst>
                  <a:tab pos="1162050" algn="l"/>
                </a:tabLst>
                <a:defRPr>
                  <a:solidFill>
                    <a:schemeClr val="tx1"/>
                  </a:solidFill>
                  <a:latin typeface="Tahoma" pitchFamily="34" charset="0"/>
                </a:defRPr>
              </a:lvl5pPr>
              <a:lvl6pPr marL="2514600" indent="-228600" eaLnBrk="0" fontAlgn="base" hangingPunct="0">
                <a:spcBef>
                  <a:spcPct val="0"/>
                </a:spcBef>
                <a:spcAft>
                  <a:spcPct val="0"/>
                </a:spcAft>
                <a:tabLst>
                  <a:tab pos="1162050" algn="l"/>
                </a:tabLst>
                <a:defRPr>
                  <a:solidFill>
                    <a:schemeClr val="tx1"/>
                  </a:solidFill>
                  <a:latin typeface="Tahoma" pitchFamily="34" charset="0"/>
                </a:defRPr>
              </a:lvl6pPr>
              <a:lvl7pPr marL="2971800" indent="-228600" eaLnBrk="0" fontAlgn="base" hangingPunct="0">
                <a:spcBef>
                  <a:spcPct val="0"/>
                </a:spcBef>
                <a:spcAft>
                  <a:spcPct val="0"/>
                </a:spcAft>
                <a:tabLst>
                  <a:tab pos="1162050" algn="l"/>
                </a:tabLst>
                <a:defRPr>
                  <a:solidFill>
                    <a:schemeClr val="tx1"/>
                  </a:solidFill>
                  <a:latin typeface="Tahoma" pitchFamily="34" charset="0"/>
                </a:defRPr>
              </a:lvl7pPr>
              <a:lvl8pPr marL="3429000" indent="-228600" eaLnBrk="0" fontAlgn="base" hangingPunct="0">
                <a:spcBef>
                  <a:spcPct val="0"/>
                </a:spcBef>
                <a:spcAft>
                  <a:spcPct val="0"/>
                </a:spcAft>
                <a:tabLst>
                  <a:tab pos="1162050" algn="l"/>
                </a:tabLst>
                <a:defRPr>
                  <a:solidFill>
                    <a:schemeClr val="tx1"/>
                  </a:solidFill>
                  <a:latin typeface="Tahoma" pitchFamily="34" charset="0"/>
                </a:defRPr>
              </a:lvl8pPr>
              <a:lvl9pPr marL="3886200" indent="-228600" eaLnBrk="0" fontAlgn="base" hangingPunct="0">
                <a:spcBef>
                  <a:spcPct val="0"/>
                </a:spcBef>
                <a:spcAft>
                  <a:spcPct val="0"/>
                </a:spcAft>
                <a:tabLst>
                  <a:tab pos="1162050" algn="l"/>
                </a:tabLst>
                <a:defRPr>
                  <a:solidFill>
                    <a:schemeClr val="tx1"/>
                  </a:solidFill>
                  <a:latin typeface="Tahoma" pitchFamily="34" charset="0"/>
                </a:defRPr>
              </a:lvl9pPr>
            </a:lstStyle>
            <a:p>
              <a:pPr algn="ctr">
                <a:defRPr/>
              </a:pPr>
              <a:r>
                <a:rPr lang="en-GB" sz="1600" b="1">
                  <a:latin typeface="Arial" pitchFamily="34" charset="0"/>
                  <a:cs typeface="Arial" pitchFamily="34" charset="0"/>
                </a:rPr>
                <a:t>Probability of </a:t>
              </a:r>
              <a:br>
                <a:rPr lang="en-GB" sz="1600" b="1">
                  <a:latin typeface="Arial" pitchFamily="34" charset="0"/>
                  <a:cs typeface="Arial" pitchFamily="34" charset="0"/>
                </a:rPr>
              </a:br>
              <a:r>
                <a:rPr lang="en-GB" sz="1600" b="1">
                  <a:latin typeface="Arial" pitchFamily="34" charset="0"/>
                  <a:cs typeface="Arial" pitchFamily="34" charset="0"/>
                </a:rPr>
                <a:t>progression-free survival</a:t>
              </a:r>
              <a:endParaRPr lang="en-US" sz="1600" b="1">
                <a:latin typeface="Arial" pitchFamily="34" charset="0"/>
                <a:cs typeface="Arial" pitchFamily="34" charset="0"/>
              </a:endParaRPr>
            </a:p>
          </p:txBody>
        </p:sp>
        <p:sp>
          <p:nvSpPr>
            <p:cNvPr id="40972" name="TextBox 54"/>
            <p:cNvSpPr txBox="1">
              <a:spLocks/>
            </p:cNvSpPr>
            <p:nvPr/>
          </p:nvSpPr>
          <p:spPr bwMode="auto">
            <a:xfrm>
              <a:off x="2341563" y="5085934"/>
              <a:ext cx="4591050" cy="62227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162050" algn="l"/>
                </a:tabLst>
                <a:defRPr>
                  <a:solidFill>
                    <a:schemeClr val="tx1"/>
                  </a:solidFill>
                  <a:latin typeface="Tahoma" pitchFamily="34" charset="0"/>
                </a:defRPr>
              </a:lvl1pPr>
              <a:lvl2pPr marL="742950" indent="-285750">
                <a:tabLst>
                  <a:tab pos="1162050" algn="l"/>
                </a:tabLst>
                <a:defRPr>
                  <a:solidFill>
                    <a:schemeClr val="tx1"/>
                  </a:solidFill>
                  <a:latin typeface="Tahoma" pitchFamily="34" charset="0"/>
                </a:defRPr>
              </a:lvl2pPr>
              <a:lvl3pPr marL="1143000" indent="-228600">
                <a:tabLst>
                  <a:tab pos="1162050" algn="l"/>
                </a:tabLst>
                <a:defRPr>
                  <a:solidFill>
                    <a:schemeClr val="tx1"/>
                  </a:solidFill>
                  <a:latin typeface="Tahoma" pitchFamily="34" charset="0"/>
                </a:defRPr>
              </a:lvl3pPr>
              <a:lvl4pPr marL="1600200" indent="-228600">
                <a:tabLst>
                  <a:tab pos="1162050" algn="l"/>
                </a:tabLst>
                <a:defRPr>
                  <a:solidFill>
                    <a:schemeClr val="tx1"/>
                  </a:solidFill>
                  <a:latin typeface="Tahoma" pitchFamily="34" charset="0"/>
                </a:defRPr>
              </a:lvl4pPr>
              <a:lvl5pPr marL="2057400" indent="-228600">
                <a:tabLst>
                  <a:tab pos="1162050" algn="l"/>
                </a:tabLst>
                <a:defRPr>
                  <a:solidFill>
                    <a:schemeClr val="tx1"/>
                  </a:solidFill>
                  <a:latin typeface="Tahoma" pitchFamily="34" charset="0"/>
                </a:defRPr>
              </a:lvl5pPr>
              <a:lvl6pPr marL="2514600" indent="-228600" eaLnBrk="0" fontAlgn="base" hangingPunct="0">
                <a:spcBef>
                  <a:spcPct val="0"/>
                </a:spcBef>
                <a:spcAft>
                  <a:spcPct val="0"/>
                </a:spcAft>
                <a:tabLst>
                  <a:tab pos="1162050" algn="l"/>
                </a:tabLst>
                <a:defRPr>
                  <a:solidFill>
                    <a:schemeClr val="tx1"/>
                  </a:solidFill>
                  <a:latin typeface="Tahoma" pitchFamily="34" charset="0"/>
                </a:defRPr>
              </a:lvl6pPr>
              <a:lvl7pPr marL="2971800" indent="-228600" eaLnBrk="0" fontAlgn="base" hangingPunct="0">
                <a:spcBef>
                  <a:spcPct val="0"/>
                </a:spcBef>
                <a:spcAft>
                  <a:spcPct val="0"/>
                </a:spcAft>
                <a:tabLst>
                  <a:tab pos="1162050" algn="l"/>
                </a:tabLst>
                <a:defRPr>
                  <a:solidFill>
                    <a:schemeClr val="tx1"/>
                  </a:solidFill>
                  <a:latin typeface="Tahoma" pitchFamily="34" charset="0"/>
                </a:defRPr>
              </a:lvl7pPr>
              <a:lvl8pPr marL="3429000" indent="-228600" eaLnBrk="0" fontAlgn="base" hangingPunct="0">
                <a:spcBef>
                  <a:spcPct val="0"/>
                </a:spcBef>
                <a:spcAft>
                  <a:spcPct val="0"/>
                </a:spcAft>
                <a:tabLst>
                  <a:tab pos="1162050" algn="l"/>
                </a:tabLst>
                <a:defRPr>
                  <a:solidFill>
                    <a:schemeClr val="tx1"/>
                  </a:solidFill>
                  <a:latin typeface="Tahoma" pitchFamily="34" charset="0"/>
                </a:defRPr>
              </a:lvl8pPr>
              <a:lvl9pPr marL="3886200" indent="-228600" eaLnBrk="0" fontAlgn="base" hangingPunct="0">
                <a:spcBef>
                  <a:spcPct val="0"/>
                </a:spcBef>
                <a:spcAft>
                  <a:spcPct val="0"/>
                </a:spcAft>
                <a:tabLst>
                  <a:tab pos="1162050" algn="l"/>
                </a:tabLst>
                <a:defRPr>
                  <a:solidFill>
                    <a:schemeClr val="tx1"/>
                  </a:solidFill>
                  <a:latin typeface="Tahoma" pitchFamily="34" charset="0"/>
                </a:defRPr>
              </a:lvl9pPr>
            </a:lstStyle>
            <a:p>
              <a:pPr algn="ctr">
                <a:defRPr/>
              </a:pPr>
              <a:r>
                <a:rPr lang="en-GB" sz="1600" b="1">
                  <a:latin typeface="Arial" pitchFamily="34" charset="0"/>
                  <a:cs typeface="Arial" pitchFamily="34" charset="0"/>
                </a:rPr>
                <a:t>Time from randomization (months)</a:t>
              </a:r>
              <a:endParaRPr lang="en-US" sz="1600" b="1">
                <a:latin typeface="Arial" pitchFamily="34" charset="0"/>
                <a:cs typeface="Arial" pitchFamily="34" charset="0"/>
              </a:endParaRPr>
            </a:p>
          </p:txBody>
        </p:sp>
        <p:sp>
          <p:nvSpPr>
            <p:cNvPr id="40973" name="TextBox 55"/>
            <p:cNvSpPr txBox="1">
              <a:spLocks/>
            </p:cNvSpPr>
            <p:nvPr/>
          </p:nvSpPr>
          <p:spPr bwMode="auto">
            <a:xfrm>
              <a:off x="4921239" y="2313714"/>
              <a:ext cx="2859099" cy="62227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1162050" algn="l"/>
                </a:tabLst>
                <a:defRPr>
                  <a:solidFill>
                    <a:schemeClr val="tx1"/>
                  </a:solidFill>
                  <a:latin typeface="Tahoma" pitchFamily="34" charset="0"/>
                </a:defRPr>
              </a:lvl1pPr>
              <a:lvl2pPr marL="742950" indent="-285750">
                <a:tabLst>
                  <a:tab pos="1162050" algn="l"/>
                </a:tabLst>
                <a:defRPr>
                  <a:solidFill>
                    <a:schemeClr val="tx1"/>
                  </a:solidFill>
                  <a:latin typeface="Tahoma" pitchFamily="34" charset="0"/>
                </a:defRPr>
              </a:lvl2pPr>
              <a:lvl3pPr marL="1143000" indent="-228600">
                <a:tabLst>
                  <a:tab pos="1162050" algn="l"/>
                </a:tabLst>
                <a:defRPr>
                  <a:solidFill>
                    <a:schemeClr val="tx1"/>
                  </a:solidFill>
                  <a:latin typeface="Tahoma" pitchFamily="34" charset="0"/>
                </a:defRPr>
              </a:lvl3pPr>
              <a:lvl4pPr marL="1600200" indent="-228600">
                <a:tabLst>
                  <a:tab pos="1162050" algn="l"/>
                </a:tabLst>
                <a:defRPr>
                  <a:solidFill>
                    <a:schemeClr val="tx1"/>
                  </a:solidFill>
                  <a:latin typeface="Tahoma" pitchFamily="34" charset="0"/>
                </a:defRPr>
              </a:lvl4pPr>
              <a:lvl5pPr marL="2057400" indent="-228600">
                <a:tabLst>
                  <a:tab pos="1162050" algn="l"/>
                </a:tabLst>
                <a:defRPr>
                  <a:solidFill>
                    <a:schemeClr val="tx1"/>
                  </a:solidFill>
                  <a:latin typeface="Tahoma" pitchFamily="34" charset="0"/>
                </a:defRPr>
              </a:lvl5pPr>
              <a:lvl6pPr marL="2514600" indent="-228600" eaLnBrk="0" fontAlgn="base" hangingPunct="0">
                <a:spcBef>
                  <a:spcPct val="0"/>
                </a:spcBef>
                <a:spcAft>
                  <a:spcPct val="0"/>
                </a:spcAft>
                <a:tabLst>
                  <a:tab pos="1162050" algn="l"/>
                </a:tabLst>
                <a:defRPr>
                  <a:solidFill>
                    <a:schemeClr val="tx1"/>
                  </a:solidFill>
                  <a:latin typeface="Tahoma" pitchFamily="34" charset="0"/>
                </a:defRPr>
              </a:lvl6pPr>
              <a:lvl7pPr marL="2971800" indent="-228600" eaLnBrk="0" fontAlgn="base" hangingPunct="0">
                <a:spcBef>
                  <a:spcPct val="0"/>
                </a:spcBef>
                <a:spcAft>
                  <a:spcPct val="0"/>
                </a:spcAft>
                <a:tabLst>
                  <a:tab pos="1162050" algn="l"/>
                </a:tabLst>
                <a:defRPr>
                  <a:solidFill>
                    <a:schemeClr val="tx1"/>
                  </a:solidFill>
                  <a:latin typeface="Tahoma" pitchFamily="34" charset="0"/>
                </a:defRPr>
              </a:lvl7pPr>
              <a:lvl8pPr marL="3429000" indent="-228600" eaLnBrk="0" fontAlgn="base" hangingPunct="0">
                <a:spcBef>
                  <a:spcPct val="0"/>
                </a:spcBef>
                <a:spcAft>
                  <a:spcPct val="0"/>
                </a:spcAft>
                <a:tabLst>
                  <a:tab pos="1162050" algn="l"/>
                </a:tabLst>
                <a:defRPr>
                  <a:solidFill>
                    <a:schemeClr val="tx1"/>
                  </a:solidFill>
                  <a:latin typeface="Tahoma" pitchFamily="34" charset="0"/>
                </a:defRPr>
              </a:lvl8pPr>
              <a:lvl9pPr marL="3886200" indent="-228600" eaLnBrk="0" fontAlgn="base" hangingPunct="0">
                <a:spcBef>
                  <a:spcPct val="0"/>
                </a:spcBef>
                <a:spcAft>
                  <a:spcPct val="0"/>
                </a:spcAft>
                <a:tabLst>
                  <a:tab pos="1162050" algn="l"/>
                </a:tabLst>
                <a:defRPr>
                  <a:solidFill>
                    <a:schemeClr val="tx1"/>
                  </a:solidFill>
                  <a:latin typeface="Tahoma" pitchFamily="34" charset="0"/>
                </a:defRPr>
              </a:lvl9pPr>
            </a:lstStyle>
            <a:p>
              <a:pPr>
                <a:defRPr/>
              </a:pPr>
              <a:r>
                <a:rPr lang="en-GB" sz="1600" b="1" dirty="0">
                  <a:latin typeface="Arial" pitchFamily="34" charset="0"/>
                  <a:cs typeface="Arial" pitchFamily="34" charset="0"/>
                </a:rPr>
                <a:t>Hazard ratio 0.35</a:t>
              </a:r>
            </a:p>
            <a:p>
              <a:pPr>
                <a:defRPr/>
              </a:pPr>
              <a:r>
                <a:rPr lang="en-GB" sz="1600" b="1" dirty="0">
                  <a:latin typeface="Arial" pitchFamily="34" charset="0"/>
                  <a:cs typeface="Arial" pitchFamily="34" charset="0"/>
                </a:rPr>
                <a:t>(</a:t>
              </a:r>
              <a:r>
                <a:rPr lang="en-GB" sz="1600" b="1" i="1" dirty="0">
                  <a:latin typeface="Arial" pitchFamily="34" charset="0"/>
                  <a:cs typeface="Arial" pitchFamily="34" charset="0"/>
                </a:rPr>
                <a:t>P</a:t>
              </a:r>
              <a:r>
                <a:rPr lang="en-GB" sz="1600" b="1" dirty="0">
                  <a:latin typeface="Arial" pitchFamily="34" charset="0"/>
                  <a:cs typeface="Arial" pitchFamily="34" charset="0"/>
                </a:rPr>
                <a:t>&lt;0.00001)</a:t>
              </a:r>
              <a:endParaRPr lang="en-US" sz="1600" b="1" dirty="0">
                <a:latin typeface="Arial" pitchFamily="34" charset="0"/>
                <a:cs typeface="Arial" pitchFamily="34" charset="0"/>
              </a:endParaRPr>
            </a:p>
          </p:txBody>
        </p:sp>
        <p:sp>
          <p:nvSpPr>
            <p:cNvPr id="40975" name="TextBox 58"/>
            <p:cNvSpPr txBox="1">
              <a:spLocks/>
            </p:cNvSpPr>
            <p:nvPr/>
          </p:nvSpPr>
          <p:spPr bwMode="auto">
            <a:xfrm>
              <a:off x="2251434" y="4235186"/>
              <a:ext cx="2015488" cy="2947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162050" algn="l"/>
                </a:tabLst>
                <a:defRPr>
                  <a:solidFill>
                    <a:schemeClr val="tx1"/>
                  </a:solidFill>
                  <a:latin typeface="Tahoma" pitchFamily="34" charset="0"/>
                </a:defRPr>
              </a:lvl1pPr>
              <a:lvl2pPr marL="742950" indent="-285750">
                <a:tabLst>
                  <a:tab pos="1162050" algn="l"/>
                </a:tabLst>
                <a:defRPr>
                  <a:solidFill>
                    <a:schemeClr val="tx1"/>
                  </a:solidFill>
                  <a:latin typeface="Tahoma" pitchFamily="34" charset="0"/>
                </a:defRPr>
              </a:lvl2pPr>
              <a:lvl3pPr marL="1143000" indent="-228600">
                <a:tabLst>
                  <a:tab pos="1162050" algn="l"/>
                </a:tabLst>
                <a:defRPr>
                  <a:solidFill>
                    <a:schemeClr val="tx1"/>
                  </a:solidFill>
                  <a:latin typeface="Tahoma" pitchFamily="34" charset="0"/>
                </a:defRPr>
              </a:lvl3pPr>
              <a:lvl4pPr marL="1600200" indent="-228600">
                <a:tabLst>
                  <a:tab pos="1162050" algn="l"/>
                </a:tabLst>
                <a:defRPr>
                  <a:solidFill>
                    <a:schemeClr val="tx1"/>
                  </a:solidFill>
                  <a:latin typeface="Tahoma" pitchFamily="34" charset="0"/>
                </a:defRPr>
              </a:lvl4pPr>
              <a:lvl5pPr marL="2057400" indent="-228600">
                <a:tabLst>
                  <a:tab pos="1162050" algn="l"/>
                </a:tabLst>
                <a:defRPr>
                  <a:solidFill>
                    <a:schemeClr val="tx1"/>
                  </a:solidFill>
                  <a:latin typeface="Tahoma" pitchFamily="34" charset="0"/>
                </a:defRPr>
              </a:lvl5pPr>
              <a:lvl6pPr marL="2514600" indent="-228600" eaLnBrk="0" fontAlgn="base" hangingPunct="0">
                <a:spcBef>
                  <a:spcPct val="0"/>
                </a:spcBef>
                <a:spcAft>
                  <a:spcPct val="0"/>
                </a:spcAft>
                <a:tabLst>
                  <a:tab pos="1162050" algn="l"/>
                </a:tabLst>
                <a:defRPr>
                  <a:solidFill>
                    <a:schemeClr val="tx1"/>
                  </a:solidFill>
                  <a:latin typeface="Tahoma" pitchFamily="34" charset="0"/>
                </a:defRPr>
              </a:lvl6pPr>
              <a:lvl7pPr marL="2971800" indent="-228600" eaLnBrk="0" fontAlgn="base" hangingPunct="0">
                <a:spcBef>
                  <a:spcPct val="0"/>
                </a:spcBef>
                <a:spcAft>
                  <a:spcPct val="0"/>
                </a:spcAft>
                <a:tabLst>
                  <a:tab pos="1162050" algn="l"/>
                </a:tabLst>
                <a:defRPr>
                  <a:solidFill>
                    <a:schemeClr val="tx1"/>
                  </a:solidFill>
                  <a:latin typeface="Tahoma" pitchFamily="34" charset="0"/>
                </a:defRPr>
              </a:lvl7pPr>
              <a:lvl8pPr marL="3429000" indent="-228600" eaLnBrk="0" fontAlgn="base" hangingPunct="0">
                <a:spcBef>
                  <a:spcPct val="0"/>
                </a:spcBef>
                <a:spcAft>
                  <a:spcPct val="0"/>
                </a:spcAft>
                <a:tabLst>
                  <a:tab pos="1162050" algn="l"/>
                </a:tabLst>
                <a:defRPr>
                  <a:solidFill>
                    <a:schemeClr val="tx1"/>
                  </a:solidFill>
                  <a:latin typeface="Tahoma" pitchFamily="34" charset="0"/>
                </a:defRPr>
              </a:lvl8pPr>
              <a:lvl9pPr marL="3886200" indent="-228600" eaLnBrk="0" fontAlgn="base" hangingPunct="0">
                <a:spcBef>
                  <a:spcPct val="0"/>
                </a:spcBef>
                <a:spcAft>
                  <a:spcPct val="0"/>
                </a:spcAft>
                <a:tabLst>
                  <a:tab pos="1162050" algn="l"/>
                </a:tabLst>
                <a:defRPr>
                  <a:solidFill>
                    <a:schemeClr val="tx1"/>
                  </a:solidFill>
                  <a:latin typeface="Tahoma" pitchFamily="34" charset="0"/>
                </a:defRPr>
              </a:lvl9pPr>
            </a:lstStyle>
            <a:p>
              <a:pPr>
                <a:defRPr/>
              </a:pPr>
              <a:r>
                <a:rPr lang="en-GB" sz="1200" b="1" dirty="0">
                  <a:latin typeface="Arial" pitchFamily="34" charset="0"/>
                  <a:cs typeface="Arial" pitchFamily="34" charset="0"/>
                </a:rPr>
                <a:t>Placebo</a:t>
              </a:r>
              <a:endParaRPr lang="en-US" sz="1200" b="1" dirty="0">
                <a:latin typeface="Arial" pitchFamily="34" charset="0"/>
                <a:cs typeface="Arial" pitchFamily="34" charset="0"/>
              </a:endParaRPr>
            </a:p>
          </p:txBody>
        </p:sp>
        <p:sp>
          <p:nvSpPr>
            <p:cNvPr id="40976" name="TextBox 59"/>
            <p:cNvSpPr txBox="1">
              <a:spLocks/>
            </p:cNvSpPr>
            <p:nvPr/>
          </p:nvSpPr>
          <p:spPr bwMode="auto">
            <a:xfrm>
              <a:off x="2322833" y="4480910"/>
              <a:ext cx="1399976" cy="2947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tabLst>
                  <a:tab pos="1162050" algn="l"/>
                </a:tabLst>
                <a:defRPr>
                  <a:solidFill>
                    <a:schemeClr val="tx1"/>
                  </a:solidFill>
                  <a:latin typeface="Tahoma" pitchFamily="34" charset="0"/>
                </a:defRPr>
              </a:lvl1pPr>
              <a:lvl2pPr marL="742950" indent="-285750">
                <a:tabLst>
                  <a:tab pos="1162050" algn="l"/>
                </a:tabLst>
                <a:defRPr>
                  <a:solidFill>
                    <a:schemeClr val="tx1"/>
                  </a:solidFill>
                  <a:latin typeface="Tahoma" pitchFamily="34" charset="0"/>
                </a:defRPr>
              </a:lvl2pPr>
              <a:lvl3pPr marL="1143000" indent="-228600">
                <a:tabLst>
                  <a:tab pos="1162050" algn="l"/>
                </a:tabLst>
                <a:defRPr>
                  <a:solidFill>
                    <a:schemeClr val="tx1"/>
                  </a:solidFill>
                  <a:latin typeface="Tahoma" pitchFamily="34" charset="0"/>
                </a:defRPr>
              </a:lvl3pPr>
              <a:lvl4pPr marL="1600200" indent="-228600">
                <a:tabLst>
                  <a:tab pos="1162050" algn="l"/>
                </a:tabLst>
                <a:defRPr>
                  <a:solidFill>
                    <a:schemeClr val="tx1"/>
                  </a:solidFill>
                  <a:latin typeface="Tahoma" pitchFamily="34" charset="0"/>
                </a:defRPr>
              </a:lvl4pPr>
              <a:lvl5pPr marL="2057400" indent="-228600">
                <a:tabLst>
                  <a:tab pos="1162050" algn="l"/>
                </a:tabLst>
                <a:defRPr>
                  <a:solidFill>
                    <a:schemeClr val="tx1"/>
                  </a:solidFill>
                  <a:latin typeface="Tahoma" pitchFamily="34" charset="0"/>
                </a:defRPr>
              </a:lvl5pPr>
              <a:lvl6pPr marL="2514600" indent="-228600" eaLnBrk="0" fontAlgn="base" hangingPunct="0">
                <a:spcBef>
                  <a:spcPct val="0"/>
                </a:spcBef>
                <a:spcAft>
                  <a:spcPct val="0"/>
                </a:spcAft>
                <a:tabLst>
                  <a:tab pos="1162050" algn="l"/>
                </a:tabLst>
                <a:defRPr>
                  <a:solidFill>
                    <a:schemeClr val="tx1"/>
                  </a:solidFill>
                  <a:latin typeface="Tahoma" pitchFamily="34" charset="0"/>
                </a:defRPr>
              </a:lvl6pPr>
              <a:lvl7pPr marL="2971800" indent="-228600" eaLnBrk="0" fontAlgn="base" hangingPunct="0">
                <a:spcBef>
                  <a:spcPct val="0"/>
                </a:spcBef>
                <a:spcAft>
                  <a:spcPct val="0"/>
                </a:spcAft>
                <a:tabLst>
                  <a:tab pos="1162050" algn="l"/>
                </a:tabLst>
                <a:defRPr>
                  <a:solidFill>
                    <a:schemeClr val="tx1"/>
                  </a:solidFill>
                  <a:latin typeface="Tahoma" pitchFamily="34" charset="0"/>
                </a:defRPr>
              </a:lvl7pPr>
              <a:lvl8pPr marL="3429000" indent="-228600" eaLnBrk="0" fontAlgn="base" hangingPunct="0">
                <a:spcBef>
                  <a:spcPct val="0"/>
                </a:spcBef>
                <a:spcAft>
                  <a:spcPct val="0"/>
                </a:spcAft>
                <a:tabLst>
                  <a:tab pos="1162050" algn="l"/>
                </a:tabLst>
                <a:defRPr>
                  <a:solidFill>
                    <a:schemeClr val="tx1"/>
                  </a:solidFill>
                  <a:latin typeface="Tahoma" pitchFamily="34" charset="0"/>
                </a:defRPr>
              </a:lvl8pPr>
              <a:lvl9pPr marL="3886200" indent="-228600" eaLnBrk="0" fontAlgn="base" hangingPunct="0">
                <a:spcBef>
                  <a:spcPct val="0"/>
                </a:spcBef>
                <a:spcAft>
                  <a:spcPct val="0"/>
                </a:spcAft>
                <a:tabLst>
                  <a:tab pos="1162050" algn="l"/>
                </a:tabLst>
                <a:defRPr>
                  <a:solidFill>
                    <a:schemeClr val="tx1"/>
                  </a:solidFill>
                  <a:latin typeface="Tahoma" pitchFamily="34" charset="0"/>
                </a:defRPr>
              </a:lvl9pPr>
            </a:lstStyle>
            <a:p>
              <a:pPr>
                <a:defRPr/>
              </a:pPr>
              <a:r>
                <a:rPr lang="en-GB" sz="1200" b="1" dirty="0" err="1">
                  <a:latin typeface="Arial" pitchFamily="34" charset="0"/>
                  <a:cs typeface="Arial" pitchFamily="34" charset="0"/>
                </a:rPr>
                <a:t>Olaparib</a:t>
              </a:r>
              <a:endParaRPr lang="en-US" sz="1200" b="1" dirty="0">
                <a:latin typeface="Arial" pitchFamily="34" charset="0"/>
                <a:cs typeface="Arial" pitchFamily="34" charset="0"/>
              </a:endParaRPr>
            </a:p>
          </p:txBody>
        </p:sp>
      </p:grpSp>
      <p:sp>
        <p:nvSpPr>
          <p:cNvPr id="60" name="Line 25"/>
          <p:cNvSpPr>
            <a:spLocks noChangeShapeType="1"/>
          </p:cNvSpPr>
          <p:nvPr/>
        </p:nvSpPr>
        <p:spPr bwMode="auto">
          <a:xfrm flipV="1">
            <a:off x="1223963" y="2850933"/>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61" name="Line 26"/>
          <p:cNvSpPr>
            <a:spLocks noChangeShapeType="1"/>
          </p:cNvSpPr>
          <p:nvPr/>
        </p:nvSpPr>
        <p:spPr bwMode="auto">
          <a:xfrm>
            <a:off x="1216820" y="3738345"/>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62" name="Rectangle 5"/>
          <p:cNvSpPr>
            <a:spLocks noChangeArrowheads="1"/>
          </p:cNvSpPr>
          <p:nvPr/>
        </p:nvSpPr>
        <p:spPr bwMode="auto">
          <a:xfrm>
            <a:off x="1507332" y="2223869"/>
            <a:ext cx="1532335" cy="868362"/>
          </a:xfrm>
          <a:prstGeom prst="rect">
            <a:avLst/>
          </a:prstGeom>
          <a:solidFill>
            <a:srgbClr val="FFCC00"/>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err="1">
                <a:solidFill>
                  <a:srgbClr val="000066"/>
                </a:solidFill>
              </a:rPr>
              <a:t>Olaparib</a:t>
            </a:r>
            <a:r>
              <a:rPr lang="en-GB" altLang="en-US" sz="1600" b="1" dirty="0">
                <a:solidFill>
                  <a:srgbClr val="000066"/>
                </a:solidFill>
              </a:rPr>
              <a:t> </a:t>
            </a:r>
            <a:br>
              <a:rPr lang="en-GB" altLang="en-US" sz="1600" b="1" dirty="0">
                <a:solidFill>
                  <a:srgbClr val="000066"/>
                </a:solidFill>
              </a:rPr>
            </a:br>
            <a:r>
              <a:rPr lang="en-GB" altLang="en-US" sz="1600" b="1" dirty="0">
                <a:solidFill>
                  <a:srgbClr val="000066"/>
                </a:solidFill>
              </a:rPr>
              <a:t>400 mg </a:t>
            </a:r>
            <a:r>
              <a:rPr lang="en-GB" altLang="en-US" sz="1600" b="1" dirty="0" err="1">
                <a:solidFill>
                  <a:srgbClr val="000066"/>
                </a:solidFill>
              </a:rPr>
              <a:t>po</a:t>
            </a:r>
            <a:r>
              <a:rPr lang="en-GB" altLang="en-US" sz="1600" b="1" dirty="0">
                <a:solidFill>
                  <a:srgbClr val="000066"/>
                </a:solidFill>
              </a:rPr>
              <a:t> bid</a:t>
            </a:r>
          </a:p>
        </p:txBody>
      </p:sp>
      <p:sp>
        <p:nvSpPr>
          <p:cNvPr id="63" name="Rectangle 5"/>
          <p:cNvSpPr>
            <a:spLocks noChangeArrowheads="1"/>
          </p:cNvSpPr>
          <p:nvPr/>
        </p:nvSpPr>
        <p:spPr bwMode="auto">
          <a:xfrm>
            <a:off x="1527572" y="3809782"/>
            <a:ext cx="1532334" cy="817563"/>
          </a:xfrm>
          <a:prstGeom prst="rect">
            <a:avLst/>
          </a:prstGeom>
          <a:solidFill>
            <a:srgbClr val="93FFFF"/>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Placebo</a:t>
            </a:r>
            <a:br>
              <a:rPr lang="en-GB" altLang="en-US" sz="1600" b="1" dirty="0">
                <a:solidFill>
                  <a:srgbClr val="000066"/>
                </a:solidFill>
              </a:rPr>
            </a:br>
            <a:r>
              <a:rPr lang="en-GB" altLang="en-US" sz="1600" b="1" dirty="0">
                <a:solidFill>
                  <a:srgbClr val="000066"/>
                </a:solidFill>
              </a:rPr>
              <a:t>po bid</a:t>
            </a:r>
          </a:p>
        </p:txBody>
      </p:sp>
      <p:sp>
        <p:nvSpPr>
          <p:cNvPr id="64" name="Text Box 39"/>
          <p:cNvSpPr txBox="1">
            <a:spLocks noChangeArrowheads="1"/>
          </p:cNvSpPr>
          <p:nvPr/>
        </p:nvSpPr>
        <p:spPr bwMode="auto">
          <a:xfrm>
            <a:off x="3112294" y="3020794"/>
            <a:ext cx="1157288" cy="1323439"/>
          </a:xfrm>
          <a:prstGeom prst="rect">
            <a:avLst/>
          </a:prstGeom>
          <a:solidFill>
            <a:schemeClr val="accent1">
              <a:lumMod val="75000"/>
            </a:schemeClr>
          </a:solidFill>
          <a:ln w="19050">
            <a:solidFill>
              <a:schemeClr val="bg1"/>
            </a:solidFill>
            <a:miter lim="800000"/>
            <a:headEnd/>
            <a:tailEnd/>
          </a:ln>
        </p:spPr>
        <p:txBody>
          <a:bodyPr>
            <a:spAutoFit/>
          </a:bodyPr>
          <a:lstStyle/>
          <a:p>
            <a:pPr algn="ctr">
              <a:spcBef>
                <a:spcPct val="50000"/>
              </a:spcBef>
              <a:defRPr/>
            </a:pPr>
            <a:r>
              <a:rPr lang="en-GB" sz="1600" b="1" dirty="0">
                <a:latin typeface="Arial" charset="0"/>
              </a:rPr>
              <a:t>Treatment until disease progression</a:t>
            </a:r>
          </a:p>
        </p:txBody>
      </p:sp>
      <p:sp>
        <p:nvSpPr>
          <p:cNvPr id="3" name="TextBox 2"/>
          <p:cNvSpPr txBox="1"/>
          <p:nvPr/>
        </p:nvSpPr>
        <p:spPr>
          <a:xfrm>
            <a:off x="36344" y="3085262"/>
            <a:ext cx="1754732" cy="646331"/>
          </a:xfrm>
          <a:prstGeom prst="rect">
            <a:avLst/>
          </a:prstGeom>
          <a:solidFill>
            <a:schemeClr val="accent1">
              <a:lumMod val="60000"/>
              <a:lumOff val="40000"/>
            </a:schemeClr>
          </a:solidFill>
        </p:spPr>
        <p:txBody>
          <a:bodyPr wrap="none" rtlCol="0">
            <a:spAutoFit/>
          </a:bodyPr>
          <a:lstStyle/>
          <a:p>
            <a:r>
              <a:rPr lang="en-US" b="1" dirty="0"/>
              <a:t>Platinum </a:t>
            </a:r>
          </a:p>
          <a:p>
            <a:r>
              <a:rPr lang="en-US" b="1" dirty="0"/>
              <a:t>based therapy</a:t>
            </a:r>
          </a:p>
        </p:txBody>
      </p:sp>
    </p:spTree>
    <p:extLst>
      <p:ext uri="{BB962C8B-B14F-4D97-AF65-F5344CB8AC3E}">
        <p14:creationId xmlns:p14="http://schemas.microsoft.com/office/powerpoint/2010/main" val="206407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3637"/>
          <a:stretch/>
        </p:blipFill>
        <p:spPr>
          <a:xfrm>
            <a:off x="4298882" y="1932950"/>
            <a:ext cx="4802712" cy="3235773"/>
          </a:xfrm>
          <a:prstGeom prst="rect">
            <a:avLst/>
          </a:prstGeom>
        </p:spPr>
      </p:pic>
      <p:sp>
        <p:nvSpPr>
          <p:cNvPr id="5" name="TextBox 4"/>
          <p:cNvSpPr txBox="1"/>
          <p:nvPr/>
        </p:nvSpPr>
        <p:spPr>
          <a:xfrm>
            <a:off x="6593568" y="6433066"/>
            <a:ext cx="2302734" cy="369332"/>
          </a:xfrm>
          <a:prstGeom prst="rect">
            <a:avLst/>
          </a:prstGeom>
          <a:noFill/>
        </p:spPr>
        <p:txBody>
          <a:bodyPr wrap="none" rtlCol="0">
            <a:spAutoFit/>
          </a:bodyPr>
          <a:lstStyle/>
          <a:p>
            <a:r>
              <a:rPr lang="en-US" dirty="0" err="1"/>
              <a:t>Mirza</a:t>
            </a:r>
            <a:r>
              <a:rPr lang="en-US" dirty="0"/>
              <a:t>, NEJM, 2016</a:t>
            </a:r>
          </a:p>
        </p:txBody>
      </p:sp>
      <p:sp>
        <p:nvSpPr>
          <p:cNvPr id="6" name="TextBox 5"/>
          <p:cNvSpPr txBox="1"/>
          <p:nvPr/>
        </p:nvSpPr>
        <p:spPr>
          <a:xfrm>
            <a:off x="926014" y="5551174"/>
            <a:ext cx="6892784" cy="646331"/>
          </a:xfrm>
          <a:prstGeom prst="rect">
            <a:avLst/>
          </a:prstGeom>
          <a:noFill/>
        </p:spPr>
        <p:txBody>
          <a:bodyPr wrap="none" rtlCol="0">
            <a:spAutoFit/>
          </a:bodyPr>
          <a:lstStyle/>
          <a:p>
            <a:r>
              <a:rPr lang="en-US" dirty="0"/>
              <a:t>Unexpected results show positive effects of </a:t>
            </a:r>
            <a:r>
              <a:rPr lang="en-US" dirty="0" err="1">
                <a:highlight>
                  <a:srgbClr val="00FFFF"/>
                </a:highlight>
              </a:rPr>
              <a:t>niraparib</a:t>
            </a:r>
            <a:r>
              <a:rPr lang="en-US" dirty="0"/>
              <a:t> in tumors without</a:t>
            </a:r>
          </a:p>
          <a:p>
            <a:r>
              <a:rPr lang="en-US" dirty="0"/>
              <a:t>BRCA mutations; leading to its unrestricted FDA approval </a:t>
            </a:r>
          </a:p>
        </p:txBody>
      </p:sp>
      <p:sp>
        <p:nvSpPr>
          <p:cNvPr id="7" name="Line 25">
            <a:extLst>
              <a:ext uri="{FF2B5EF4-FFF2-40B4-BE49-F238E27FC236}">
                <a16:creationId xmlns:a16="http://schemas.microsoft.com/office/drawing/2014/main" id="{61EE2329-56C4-EE4E-9764-86366DB4EB9A}"/>
              </a:ext>
            </a:extLst>
          </p:cNvPr>
          <p:cNvSpPr>
            <a:spLocks noChangeShapeType="1"/>
          </p:cNvSpPr>
          <p:nvPr/>
        </p:nvSpPr>
        <p:spPr bwMode="auto">
          <a:xfrm flipV="1">
            <a:off x="1223963" y="2670177"/>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8" name="Line 26">
            <a:extLst>
              <a:ext uri="{FF2B5EF4-FFF2-40B4-BE49-F238E27FC236}">
                <a16:creationId xmlns:a16="http://schemas.microsoft.com/office/drawing/2014/main" id="{6040855C-A47A-124B-97FB-C8F85AD6019A}"/>
              </a:ext>
            </a:extLst>
          </p:cNvPr>
          <p:cNvSpPr>
            <a:spLocks noChangeShapeType="1"/>
          </p:cNvSpPr>
          <p:nvPr/>
        </p:nvSpPr>
        <p:spPr bwMode="auto">
          <a:xfrm>
            <a:off x="1216820" y="3557589"/>
            <a:ext cx="283369" cy="377825"/>
          </a:xfrm>
          <a:prstGeom prst="line">
            <a:avLst/>
          </a:prstGeom>
          <a:noFill/>
          <a:ln w="38100">
            <a:solidFill>
              <a:srgbClr val="FF66CC"/>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9" name="Rectangle 5">
            <a:extLst>
              <a:ext uri="{FF2B5EF4-FFF2-40B4-BE49-F238E27FC236}">
                <a16:creationId xmlns:a16="http://schemas.microsoft.com/office/drawing/2014/main" id="{5BBAF57E-FA02-D14D-A10E-0238D2846544}"/>
              </a:ext>
            </a:extLst>
          </p:cNvPr>
          <p:cNvSpPr>
            <a:spLocks noChangeArrowheads="1"/>
          </p:cNvSpPr>
          <p:nvPr/>
        </p:nvSpPr>
        <p:spPr bwMode="auto">
          <a:xfrm>
            <a:off x="1507332" y="2043113"/>
            <a:ext cx="1532335" cy="868362"/>
          </a:xfrm>
          <a:prstGeom prst="rect">
            <a:avLst/>
          </a:prstGeom>
          <a:solidFill>
            <a:srgbClr val="FFCC00"/>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err="1">
                <a:solidFill>
                  <a:srgbClr val="000066"/>
                </a:solidFill>
              </a:rPr>
              <a:t>Niraparib</a:t>
            </a:r>
            <a:r>
              <a:rPr lang="en-GB" altLang="en-US" sz="1600" b="1" dirty="0">
                <a:solidFill>
                  <a:srgbClr val="000066"/>
                </a:solidFill>
              </a:rPr>
              <a:t> </a:t>
            </a:r>
            <a:br>
              <a:rPr lang="en-GB" altLang="en-US" sz="1600" b="1" dirty="0">
                <a:solidFill>
                  <a:srgbClr val="000066"/>
                </a:solidFill>
              </a:rPr>
            </a:br>
            <a:r>
              <a:rPr lang="en-GB" altLang="en-US" sz="1600" b="1" dirty="0">
                <a:solidFill>
                  <a:srgbClr val="000066"/>
                </a:solidFill>
              </a:rPr>
              <a:t>300 mg </a:t>
            </a:r>
            <a:r>
              <a:rPr lang="en-GB" altLang="en-US" sz="1600" b="1" dirty="0" err="1">
                <a:solidFill>
                  <a:srgbClr val="000066"/>
                </a:solidFill>
              </a:rPr>
              <a:t>po</a:t>
            </a:r>
            <a:r>
              <a:rPr lang="en-GB" altLang="en-US" sz="1600" b="1" dirty="0">
                <a:solidFill>
                  <a:srgbClr val="000066"/>
                </a:solidFill>
              </a:rPr>
              <a:t> </a:t>
            </a:r>
            <a:r>
              <a:rPr lang="en-GB" altLang="en-US" sz="1600" b="1" dirty="0" err="1">
                <a:solidFill>
                  <a:srgbClr val="000066"/>
                </a:solidFill>
              </a:rPr>
              <a:t>qd</a:t>
            </a:r>
            <a:endParaRPr lang="en-GB" altLang="en-US" sz="1600" b="1" dirty="0">
              <a:solidFill>
                <a:srgbClr val="000066"/>
              </a:solidFill>
            </a:endParaRPr>
          </a:p>
        </p:txBody>
      </p:sp>
      <p:sp>
        <p:nvSpPr>
          <p:cNvPr id="10" name="Rectangle 5">
            <a:extLst>
              <a:ext uri="{FF2B5EF4-FFF2-40B4-BE49-F238E27FC236}">
                <a16:creationId xmlns:a16="http://schemas.microsoft.com/office/drawing/2014/main" id="{746507C7-E590-6D40-91D3-54632C5C8283}"/>
              </a:ext>
            </a:extLst>
          </p:cNvPr>
          <p:cNvSpPr>
            <a:spLocks noChangeArrowheads="1"/>
          </p:cNvSpPr>
          <p:nvPr/>
        </p:nvSpPr>
        <p:spPr bwMode="auto">
          <a:xfrm>
            <a:off x="1527572" y="3629026"/>
            <a:ext cx="1532334" cy="817563"/>
          </a:xfrm>
          <a:prstGeom prst="rect">
            <a:avLst/>
          </a:prstGeom>
          <a:solidFill>
            <a:srgbClr val="93FFFF"/>
          </a:solidFill>
          <a:ln w="28575">
            <a:solidFill>
              <a:schemeClr val="bg1"/>
            </a:solidFill>
            <a:miter lim="800000"/>
            <a:headEnd/>
            <a:tailEnd/>
          </a:ln>
        </p:spPr>
        <p:txBody>
          <a:bodyPr lIns="18000" rIns="180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b="1" dirty="0">
                <a:solidFill>
                  <a:srgbClr val="000066"/>
                </a:solidFill>
              </a:rPr>
              <a:t>Placebo</a:t>
            </a:r>
            <a:br>
              <a:rPr lang="en-GB" altLang="en-US" sz="1600" b="1" dirty="0">
                <a:solidFill>
                  <a:srgbClr val="000066"/>
                </a:solidFill>
              </a:rPr>
            </a:br>
            <a:r>
              <a:rPr lang="en-GB" altLang="en-US" sz="1600" b="1" dirty="0" err="1">
                <a:solidFill>
                  <a:srgbClr val="000066"/>
                </a:solidFill>
              </a:rPr>
              <a:t>po</a:t>
            </a:r>
            <a:r>
              <a:rPr lang="en-GB" altLang="en-US" sz="1600" b="1" dirty="0">
                <a:solidFill>
                  <a:srgbClr val="000066"/>
                </a:solidFill>
              </a:rPr>
              <a:t> </a:t>
            </a:r>
            <a:r>
              <a:rPr lang="en-GB" altLang="en-US" sz="1600" b="1" dirty="0" err="1">
                <a:solidFill>
                  <a:srgbClr val="000066"/>
                </a:solidFill>
              </a:rPr>
              <a:t>qd</a:t>
            </a:r>
            <a:endParaRPr lang="en-GB" altLang="en-US" sz="1600" b="1" dirty="0">
              <a:solidFill>
                <a:srgbClr val="000066"/>
              </a:solidFill>
            </a:endParaRPr>
          </a:p>
        </p:txBody>
      </p:sp>
      <p:sp>
        <p:nvSpPr>
          <p:cNvPr id="11" name="Text Box 39">
            <a:extLst>
              <a:ext uri="{FF2B5EF4-FFF2-40B4-BE49-F238E27FC236}">
                <a16:creationId xmlns:a16="http://schemas.microsoft.com/office/drawing/2014/main" id="{BED3CAD0-D7D8-1F48-8100-381996D7B20C}"/>
              </a:ext>
            </a:extLst>
          </p:cNvPr>
          <p:cNvSpPr txBox="1">
            <a:spLocks noChangeArrowheads="1"/>
          </p:cNvSpPr>
          <p:nvPr/>
        </p:nvSpPr>
        <p:spPr bwMode="auto">
          <a:xfrm>
            <a:off x="3112293" y="2840038"/>
            <a:ext cx="1466963" cy="830997"/>
          </a:xfrm>
          <a:prstGeom prst="rect">
            <a:avLst/>
          </a:prstGeom>
          <a:solidFill>
            <a:schemeClr val="tx2">
              <a:lumMod val="20000"/>
              <a:lumOff val="80000"/>
            </a:schemeClr>
          </a:solidFill>
          <a:ln w="19050">
            <a:solidFill>
              <a:schemeClr val="bg1"/>
            </a:solidFill>
            <a:miter lim="800000"/>
            <a:headEnd/>
            <a:tailEnd/>
          </a:ln>
        </p:spPr>
        <p:txBody>
          <a:bodyPr wrap="square">
            <a:spAutoFit/>
          </a:bodyPr>
          <a:lstStyle/>
          <a:p>
            <a:pPr algn="ctr">
              <a:spcBef>
                <a:spcPct val="50000"/>
              </a:spcBef>
              <a:defRPr/>
            </a:pPr>
            <a:r>
              <a:rPr lang="en-GB" sz="1600" b="1" dirty="0">
                <a:latin typeface="Arial" charset="0"/>
              </a:rPr>
              <a:t>Treatment until disease progression</a:t>
            </a:r>
          </a:p>
        </p:txBody>
      </p:sp>
      <p:sp>
        <p:nvSpPr>
          <p:cNvPr id="12" name="TextBox 11">
            <a:extLst>
              <a:ext uri="{FF2B5EF4-FFF2-40B4-BE49-F238E27FC236}">
                <a16:creationId xmlns:a16="http://schemas.microsoft.com/office/drawing/2014/main" id="{1F360FFB-9803-D94F-A9C5-7C42A7ACF3C3}"/>
              </a:ext>
            </a:extLst>
          </p:cNvPr>
          <p:cNvSpPr txBox="1"/>
          <p:nvPr/>
        </p:nvSpPr>
        <p:spPr>
          <a:xfrm>
            <a:off x="36344" y="2904506"/>
            <a:ext cx="1754732" cy="646331"/>
          </a:xfrm>
          <a:prstGeom prst="rect">
            <a:avLst/>
          </a:prstGeom>
          <a:solidFill>
            <a:schemeClr val="accent1">
              <a:lumMod val="60000"/>
              <a:lumOff val="40000"/>
            </a:schemeClr>
          </a:solidFill>
        </p:spPr>
        <p:txBody>
          <a:bodyPr wrap="none" rtlCol="0">
            <a:spAutoFit/>
          </a:bodyPr>
          <a:lstStyle/>
          <a:p>
            <a:r>
              <a:rPr lang="en-US" b="1" dirty="0"/>
              <a:t>Platinum </a:t>
            </a:r>
          </a:p>
          <a:p>
            <a:r>
              <a:rPr lang="en-US" b="1" dirty="0"/>
              <a:t>based therapy</a:t>
            </a:r>
          </a:p>
        </p:txBody>
      </p:sp>
      <p:pic>
        <p:nvPicPr>
          <p:cNvPr id="13" name="Picture 12">
            <a:extLst>
              <a:ext uri="{FF2B5EF4-FFF2-40B4-BE49-F238E27FC236}">
                <a16:creationId xmlns:a16="http://schemas.microsoft.com/office/drawing/2014/main" id="{F0993063-7224-6C4E-A423-C71CEADFFE25}"/>
              </a:ext>
            </a:extLst>
          </p:cNvPr>
          <p:cNvPicPr>
            <a:picLocks noChangeAspect="1"/>
          </p:cNvPicPr>
          <p:nvPr/>
        </p:nvPicPr>
        <p:blipFill>
          <a:blip r:embed="rId3"/>
          <a:stretch>
            <a:fillRect/>
          </a:stretch>
        </p:blipFill>
        <p:spPr>
          <a:xfrm>
            <a:off x="2057400" y="1"/>
            <a:ext cx="4781550" cy="2015285"/>
          </a:xfrm>
          <a:prstGeom prst="rect">
            <a:avLst/>
          </a:prstGeom>
        </p:spPr>
      </p:pic>
    </p:spTree>
    <p:extLst>
      <p:ext uri="{BB962C8B-B14F-4D97-AF65-F5344CB8AC3E}">
        <p14:creationId xmlns:p14="http://schemas.microsoft.com/office/powerpoint/2010/main" val="1317795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2D73-5626-7A46-983A-854681E69162}"/>
              </a:ext>
            </a:extLst>
          </p:cNvPr>
          <p:cNvSpPr>
            <a:spLocks noGrp="1"/>
          </p:cNvSpPr>
          <p:nvPr>
            <p:ph type="title"/>
          </p:nvPr>
        </p:nvSpPr>
        <p:spPr/>
        <p:txBody>
          <a:bodyPr>
            <a:normAutofit fontScale="90000"/>
          </a:bodyPr>
          <a:lstStyle/>
          <a:p>
            <a:r>
              <a:rPr lang="en-US" dirty="0"/>
              <a:t>First line Treatment: PRIMA trial (niraparib)</a:t>
            </a:r>
          </a:p>
        </p:txBody>
      </p:sp>
      <p:sp>
        <p:nvSpPr>
          <p:cNvPr id="3" name="Slide Number Placeholder 2">
            <a:extLst>
              <a:ext uri="{FF2B5EF4-FFF2-40B4-BE49-F238E27FC236}">
                <a16:creationId xmlns:a16="http://schemas.microsoft.com/office/drawing/2014/main" id="{C598CFB7-E630-2C4C-A43D-1A3A6275B3AE}"/>
              </a:ext>
            </a:extLst>
          </p:cNvPr>
          <p:cNvSpPr>
            <a:spLocks noGrp="1"/>
          </p:cNvSpPr>
          <p:nvPr>
            <p:ph type="sldNum" sz="quarter" idx="12"/>
          </p:nvPr>
        </p:nvSpPr>
        <p:spPr/>
        <p:txBody>
          <a:bodyPr/>
          <a:lstStyle/>
          <a:p>
            <a:fld id="{106E12CD-FCB1-464E-A775-0B83FDDACE03}" type="slidenum">
              <a:rPr lang="en-US" smtClean="0"/>
              <a:pPr/>
              <a:t>18</a:t>
            </a:fld>
            <a:endParaRPr lang="en-US"/>
          </a:p>
        </p:txBody>
      </p:sp>
      <p:pic>
        <p:nvPicPr>
          <p:cNvPr id="4" name="Picture 3">
            <a:extLst>
              <a:ext uri="{FF2B5EF4-FFF2-40B4-BE49-F238E27FC236}">
                <a16:creationId xmlns:a16="http://schemas.microsoft.com/office/drawing/2014/main" id="{DEA762B9-5F87-B34A-A25E-A75132CE1B78}"/>
              </a:ext>
            </a:extLst>
          </p:cNvPr>
          <p:cNvPicPr>
            <a:picLocks noChangeAspect="1"/>
          </p:cNvPicPr>
          <p:nvPr/>
        </p:nvPicPr>
        <p:blipFill rotWithShape="1">
          <a:blip r:embed="rId2"/>
          <a:srcRect t="-50000" b="50000"/>
          <a:stretch/>
        </p:blipFill>
        <p:spPr>
          <a:xfrm>
            <a:off x="1152394" y="-2777648"/>
            <a:ext cx="6984333" cy="8707135"/>
          </a:xfrm>
          <a:prstGeom prst="rect">
            <a:avLst/>
          </a:prstGeom>
        </p:spPr>
      </p:pic>
    </p:spTree>
    <p:extLst>
      <p:ext uri="{BB962C8B-B14F-4D97-AF65-F5344CB8AC3E}">
        <p14:creationId xmlns:p14="http://schemas.microsoft.com/office/powerpoint/2010/main" val="179672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DNA</a:t>
            </a:r>
            <a:r>
              <a:rPr lang="en-US" dirty="0"/>
              <a:t> Repair—What is PARP?</a:t>
            </a:r>
          </a:p>
        </p:txBody>
      </p:sp>
      <p:pic>
        <p:nvPicPr>
          <p:cNvPr id="4" name="Content Placeholder 3" descr="The_PARP_ART1.jpg"/>
          <p:cNvPicPr>
            <a:picLocks noGrp="1" noChangeAspect="1"/>
          </p:cNvPicPr>
          <p:nvPr>
            <p:ph idx="1"/>
          </p:nvPr>
        </p:nvPicPr>
        <p:blipFill>
          <a:blip r:embed="rId2">
            <a:extLst>
              <a:ext uri="{28A0092B-C50C-407E-A947-70E740481C1C}">
                <a14:useLocalDpi xmlns:a14="http://schemas.microsoft.com/office/drawing/2010/main" val="0"/>
              </a:ext>
            </a:extLst>
          </a:blip>
          <a:srcRect t="1959" b="1959"/>
          <a:stretch>
            <a:fillRect/>
          </a:stretch>
        </p:blipFill>
        <p:spPr>
          <a:xfrm>
            <a:off x="914400" y="1958089"/>
            <a:ext cx="7379608" cy="3985512"/>
          </a:xfrm>
          <a:prstGeom prst="rect">
            <a:avLst/>
          </a:prstGeom>
        </p:spPr>
      </p:pic>
    </p:spTree>
    <p:extLst>
      <p:ext uri="{BB962C8B-B14F-4D97-AF65-F5344CB8AC3E}">
        <p14:creationId xmlns:p14="http://schemas.microsoft.com/office/powerpoint/2010/main" val="8475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1E8FBD-1061-6445-B183-64C848CB2719}"/>
              </a:ext>
            </a:extLst>
          </p:cNvPr>
          <p:cNvSpPr>
            <a:spLocks noGrp="1"/>
          </p:cNvSpPr>
          <p:nvPr>
            <p:ph type="sldNum" sz="quarter" idx="12"/>
          </p:nvPr>
        </p:nvSpPr>
        <p:spPr/>
        <p:txBody>
          <a:bodyPr/>
          <a:lstStyle/>
          <a:p>
            <a:fld id="{106E12CD-FCB1-464E-A775-0B83FDDACE03}" type="slidenum">
              <a:rPr lang="en-US" smtClean="0"/>
              <a:pPr/>
              <a:t>19</a:t>
            </a:fld>
            <a:endParaRPr lang="en-US"/>
          </a:p>
        </p:txBody>
      </p:sp>
      <p:pic>
        <p:nvPicPr>
          <p:cNvPr id="4" name="Picture 3">
            <a:extLst>
              <a:ext uri="{FF2B5EF4-FFF2-40B4-BE49-F238E27FC236}">
                <a16:creationId xmlns:a16="http://schemas.microsoft.com/office/drawing/2014/main" id="{02F933E6-8852-2341-9E1E-8843227A3700}"/>
              </a:ext>
            </a:extLst>
          </p:cNvPr>
          <p:cNvPicPr>
            <a:picLocks noChangeAspect="1"/>
          </p:cNvPicPr>
          <p:nvPr/>
        </p:nvPicPr>
        <p:blipFill rotWithShape="1">
          <a:blip r:embed="rId2"/>
          <a:srcRect t="50411"/>
          <a:stretch/>
        </p:blipFill>
        <p:spPr>
          <a:xfrm>
            <a:off x="908617" y="1279068"/>
            <a:ext cx="7415808" cy="4584526"/>
          </a:xfrm>
          <a:prstGeom prst="rect">
            <a:avLst/>
          </a:prstGeom>
        </p:spPr>
      </p:pic>
      <p:sp>
        <p:nvSpPr>
          <p:cNvPr id="7" name="TextBox 6">
            <a:extLst>
              <a:ext uri="{FF2B5EF4-FFF2-40B4-BE49-F238E27FC236}">
                <a16:creationId xmlns:a16="http://schemas.microsoft.com/office/drawing/2014/main" id="{7A37BA36-2672-674B-8409-ACFADFAB3E97}"/>
              </a:ext>
            </a:extLst>
          </p:cNvPr>
          <p:cNvSpPr txBox="1"/>
          <p:nvPr/>
        </p:nvSpPr>
        <p:spPr>
          <a:xfrm>
            <a:off x="954009" y="201538"/>
            <a:ext cx="7370416" cy="584775"/>
          </a:xfrm>
          <a:prstGeom prst="rect">
            <a:avLst/>
          </a:prstGeom>
          <a:noFill/>
        </p:spPr>
        <p:txBody>
          <a:bodyPr wrap="none" rtlCol="0">
            <a:spAutoFit/>
          </a:bodyPr>
          <a:lstStyle/>
          <a:p>
            <a:r>
              <a:rPr lang="en-US" sz="3200" dirty="0"/>
              <a:t>First Line Treatment PRIMA Trial (niraparib)</a:t>
            </a:r>
          </a:p>
        </p:txBody>
      </p:sp>
    </p:spTree>
    <p:extLst>
      <p:ext uri="{BB962C8B-B14F-4D97-AF65-F5344CB8AC3E}">
        <p14:creationId xmlns:p14="http://schemas.microsoft.com/office/powerpoint/2010/main" val="117490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6506-A53C-F947-8B8B-63159DC3DBD9}"/>
              </a:ext>
            </a:extLst>
          </p:cNvPr>
          <p:cNvSpPr>
            <a:spLocks noGrp="1"/>
          </p:cNvSpPr>
          <p:nvPr>
            <p:ph type="title"/>
          </p:nvPr>
        </p:nvSpPr>
        <p:spPr/>
        <p:txBody>
          <a:bodyPr/>
          <a:lstStyle/>
          <a:p>
            <a:r>
              <a:rPr lang="en-US" dirty="0"/>
              <a:t>Who will respond to </a:t>
            </a:r>
            <a:r>
              <a:rPr lang="en-US" dirty="0" err="1"/>
              <a:t>PARPi</a:t>
            </a:r>
            <a:r>
              <a:rPr lang="en-US" dirty="0"/>
              <a:t>?</a:t>
            </a:r>
          </a:p>
        </p:txBody>
      </p:sp>
      <p:sp>
        <p:nvSpPr>
          <p:cNvPr id="3" name="Content Placeholder 2">
            <a:extLst>
              <a:ext uri="{FF2B5EF4-FFF2-40B4-BE49-F238E27FC236}">
                <a16:creationId xmlns:a16="http://schemas.microsoft.com/office/drawing/2014/main" id="{D96F7063-C832-9E4E-84D3-4530E64D6B15}"/>
              </a:ext>
            </a:extLst>
          </p:cNvPr>
          <p:cNvSpPr>
            <a:spLocks noGrp="1"/>
          </p:cNvSpPr>
          <p:nvPr>
            <p:ph idx="1"/>
          </p:nvPr>
        </p:nvSpPr>
        <p:spPr>
          <a:xfrm>
            <a:off x="330200" y="1282700"/>
            <a:ext cx="8229600" cy="4525963"/>
          </a:xfrm>
        </p:spPr>
        <p:txBody>
          <a:bodyPr>
            <a:normAutofit fontScale="92500" lnSpcReduction="10000"/>
          </a:bodyPr>
          <a:lstStyle/>
          <a:p>
            <a:r>
              <a:rPr lang="en-US" dirty="0"/>
              <a:t>Tumors with BRCA 1,2 mutations</a:t>
            </a:r>
          </a:p>
          <a:p>
            <a:r>
              <a:rPr lang="en-US" dirty="0"/>
              <a:t>Other mutations in genes that regulate DNA damage response</a:t>
            </a:r>
          </a:p>
          <a:p>
            <a:r>
              <a:rPr lang="en-US" dirty="0"/>
              <a:t>Tumors with epigenetic changes in genes that control DNA repair (MLH1 methylation)</a:t>
            </a:r>
          </a:p>
          <a:p>
            <a:r>
              <a:rPr lang="en-US" dirty="0"/>
              <a:t>HR Deficient tumors</a:t>
            </a:r>
          </a:p>
          <a:p>
            <a:r>
              <a:rPr lang="en-US" dirty="0"/>
              <a:t>Platinum sensitive tumors</a:t>
            </a:r>
          </a:p>
          <a:p>
            <a:r>
              <a:rPr lang="en-US" dirty="0">
                <a:highlight>
                  <a:srgbClr val="00FFFF"/>
                </a:highlight>
              </a:rPr>
              <a:t>Research needed to find a good biomarker for response</a:t>
            </a:r>
          </a:p>
        </p:txBody>
      </p:sp>
      <p:sp>
        <p:nvSpPr>
          <p:cNvPr id="4" name="Slide Number Placeholder 3">
            <a:extLst>
              <a:ext uri="{FF2B5EF4-FFF2-40B4-BE49-F238E27FC236}">
                <a16:creationId xmlns:a16="http://schemas.microsoft.com/office/drawing/2014/main" id="{2EECA4F9-C6E9-764D-99D5-65E618B8CFCA}"/>
              </a:ext>
            </a:extLst>
          </p:cNvPr>
          <p:cNvSpPr>
            <a:spLocks noGrp="1"/>
          </p:cNvSpPr>
          <p:nvPr>
            <p:ph type="sldNum" sz="quarter" idx="12"/>
          </p:nvPr>
        </p:nvSpPr>
        <p:spPr/>
        <p:txBody>
          <a:bodyPr/>
          <a:lstStyle/>
          <a:p>
            <a:fld id="{106E12CD-FCB1-464E-A775-0B83FDDACE03}" type="slidenum">
              <a:rPr lang="en-US" smtClean="0"/>
              <a:pPr/>
              <a:t>20</a:t>
            </a:fld>
            <a:endParaRPr lang="en-US"/>
          </a:p>
        </p:txBody>
      </p:sp>
    </p:spTree>
    <p:extLst>
      <p:ext uri="{BB962C8B-B14F-4D97-AF65-F5344CB8AC3E}">
        <p14:creationId xmlns:p14="http://schemas.microsoft.com/office/powerpoint/2010/main" val="40189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06E3AB-4C8D-5F47-AAF3-F699F347CF35}"/>
              </a:ext>
            </a:extLst>
          </p:cNvPr>
          <p:cNvSpPr>
            <a:spLocks noGrp="1"/>
          </p:cNvSpPr>
          <p:nvPr>
            <p:ph type="sldNum" sz="quarter" idx="12"/>
          </p:nvPr>
        </p:nvSpPr>
        <p:spPr/>
        <p:txBody>
          <a:bodyPr/>
          <a:lstStyle/>
          <a:p>
            <a:fld id="{106E12CD-FCB1-464E-A775-0B83FDDACE03}" type="slidenum">
              <a:rPr lang="en-US" smtClean="0"/>
              <a:pPr/>
              <a:t>21</a:t>
            </a:fld>
            <a:endParaRPr lang="en-US"/>
          </a:p>
        </p:txBody>
      </p:sp>
      <p:pic>
        <p:nvPicPr>
          <p:cNvPr id="5" name="Picture 3">
            <a:extLst>
              <a:ext uri="{FF2B5EF4-FFF2-40B4-BE49-F238E27FC236}">
                <a16:creationId xmlns:a16="http://schemas.microsoft.com/office/drawing/2014/main" id="{D9CFAAC2-B5F0-B148-B72D-0ACECDB07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278607"/>
            <a:ext cx="7826375" cy="586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a:extLst>
              <a:ext uri="{FF2B5EF4-FFF2-40B4-BE49-F238E27FC236}">
                <a16:creationId xmlns:a16="http://schemas.microsoft.com/office/drawing/2014/main" id="{234818AB-2BA6-6848-9501-A4FEBEA28329}"/>
              </a:ext>
            </a:extLst>
          </p:cNvPr>
          <p:cNvSpPr txBox="1">
            <a:spLocks noChangeArrowheads="1"/>
          </p:cNvSpPr>
          <p:nvPr/>
        </p:nvSpPr>
        <p:spPr bwMode="auto">
          <a:xfrm>
            <a:off x="5715000" y="6324600"/>
            <a:ext cx="284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1800" dirty="0">
                <a:solidFill>
                  <a:schemeClr val="bg1"/>
                </a:solidFill>
              </a:rPr>
              <a:t>Ian </a:t>
            </a:r>
            <a:r>
              <a:rPr lang="en-US" altLang="en-US" sz="1800" dirty="0" err="1">
                <a:solidFill>
                  <a:schemeClr val="bg1"/>
                </a:solidFill>
              </a:rPr>
              <a:t>MacNeish</a:t>
            </a:r>
            <a:r>
              <a:rPr lang="en-US" altLang="en-US" sz="1800" dirty="0">
                <a:solidFill>
                  <a:schemeClr val="bg1"/>
                </a:solidFill>
              </a:rPr>
              <a:t>, ASCO 2015</a:t>
            </a:r>
          </a:p>
        </p:txBody>
      </p:sp>
    </p:spTree>
    <p:extLst>
      <p:ext uri="{BB962C8B-B14F-4D97-AF65-F5344CB8AC3E}">
        <p14:creationId xmlns:p14="http://schemas.microsoft.com/office/powerpoint/2010/main" val="283343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FEFC90-648D-1F43-A173-BD25E1DC7DEA}"/>
              </a:ext>
            </a:extLst>
          </p:cNvPr>
          <p:cNvSpPr>
            <a:spLocks noGrp="1"/>
          </p:cNvSpPr>
          <p:nvPr>
            <p:ph type="sldNum" sz="quarter" idx="12"/>
          </p:nvPr>
        </p:nvSpPr>
        <p:spPr/>
        <p:txBody>
          <a:bodyPr/>
          <a:lstStyle/>
          <a:p>
            <a:fld id="{106E12CD-FCB1-464E-A775-0B83FDDACE03}" type="slidenum">
              <a:rPr lang="en-US" smtClean="0"/>
              <a:pPr/>
              <a:t>22</a:t>
            </a:fld>
            <a:endParaRPr lang="en-US"/>
          </a:p>
        </p:txBody>
      </p:sp>
      <p:pic>
        <p:nvPicPr>
          <p:cNvPr id="5" name="Picture 1">
            <a:extLst>
              <a:ext uri="{FF2B5EF4-FFF2-40B4-BE49-F238E27FC236}">
                <a16:creationId xmlns:a16="http://schemas.microsoft.com/office/drawing/2014/main" id="{DAEE8978-B25A-8447-8970-C8794C1AD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16" y="136525"/>
            <a:ext cx="8024284" cy="601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96FF5CB-97D9-B748-8A79-C3A5D5558F59}"/>
              </a:ext>
            </a:extLst>
          </p:cNvPr>
          <p:cNvSpPr txBox="1"/>
          <p:nvPr/>
        </p:nvSpPr>
        <p:spPr>
          <a:xfrm>
            <a:off x="4025900" y="5701546"/>
            <a:ext cx="2403094" cy="369332"/>
          </a:xfrm>
          <a:prstGeom prst="rect">
            <a:avLst/>
          </a:prstGeom>
          <a:noFill/>
        </p:spPr>
        <p:txBody>
          <a:bodyPr wrap="none" rtlCol="0">
            <a:spAutoFit/>
          </a:bodyPr>
          <a:lstStyle/>
          <a:p>
            <a:r>
              <a:rPr lang="en-US" dirty="0"/>
              <a:t>Rucaparib maintenance</a:t>
            </a:r>
          </a:p>
        </p:txBody>
      </p:sp>
    </p:spTree>
    <p:extLst>
      <p:ext uri="{BB962C8B-B14F-4D97-AF65-F5344CB8AC3E}">
        <p14:creationId xmlns:p14="http://schemas.microsoft.com/office/powerpoint/2010/main" val="261983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A2807B-2007-B54C-9BAD-5037F2B366B7}"/>
              </a:ext>
            </a:extLst>
          </p:cNvPr>
          <p:cNvSpPr>
            <a:spLocks noGrp="1"/>
          </p:cNvSpPr>
          <p:nvPr>
            <p:ph idx="1"/>
          </p:nvPr>
        </p:nvSpPr>
        <p:spPr/>
        <p:txBody>
          <a:bodyPr/>
          <a:lstStyle/>
          <a:p>
            <a:r>
              <a:rPr lang="en-US" dirty="0"/>
              <a:t>New mutations (BRCA, RAD51) that make tumors resistant</a:t>
            </a:r>
          </a:p>
          <a:p>
            <a:r>
              <a:rPr lang="en-US" dirty="0"/>
              <a:t>Upregulation of growth pathways that stimulate cancer cell growth (e.g. </a:t>
            </a:r>
            <a:r>
              <a:rPr lang="en-US" dirty="0" err="1"/>
              <a:t>Wnt</a:t>
            </a:r>
            <a:r>
              <a:rPr lang="en-US" dirty="0"/>
              <a:t>)</a:t>
            </a:r>
          </a:p>
          <a:p>
            <a:r>
              <a:rPr lang="en-US" dirty="0"/>
              <a:t>Loss of DNA repair mechanisms (</a:t>
            </a:r>
            <a:r>
              <a:rPr lang="en-US" dirty="0" err="1"/>
              <a:t>Sheldin</a:t>
            </a:r>
            <a:r>
              <a:rPr lang="en-US" dirty="0"/>
              <a:t>, PTIP).</a:t>
            </a:r>
          </a:p>
          <a:p>
            <a:r>
              <a:rPr lang="en-US" dirty="0"/>
              <a:t>Drug efflux</a:t>
            </a:r>
          </a:p>
          <a:p>
            <a:r>
              <a:rPr lang="en-US" dirty="0">
                <a:highlight>
                  <a:srgbClr val="00FFFF"/>
                </a:highlight>
              </a:rPr>
              <a:t>Area of outmost interest for research</a:t>
            </a:r>
          </a:p>
        </p:txBody>
      </p:sp>
      <p:sp>
        <p:nvSpPr>
          <p:cNvPr id="4" name="Slide Number Placeholder 3">
            <a:extLst>
              <a:ext uri="{FF2B5EF4-FFF2-40B4-BE49-F238E27FC236}">
                <a16:creationId xmlns:a16="http://schemas.microsoft.com/office/drawing/2014/main" id="{011FCBCB-AE44-C148-9FEA-4A8E27B9D473}"/>
              </a:ext>
            </a:extLst>
          </p:cNvPr>
          <p:cNvSpPr>
            <a:spLocks noGrp="1"/>
          </p:cNvSpPr>
          <p:nvPr>
            <p:ph type="sldNum" sz="quarter" idx="12"/>
          </p:nvPr>
        </p:nvSpPr>
        <p:spPr/>
        <p:txBody>
          <a:bodyPr/>
          <a:lstStyle/>
          <a:p>
            <a:fld id="{106E12CD-FCB1-464E-A775-0B83FDDACE03}" type="slidenum">
              <a:rPr lang="en-US" smtClean="0"/>
              <a:pPr/>
              <a:t>23</a:t>
            </a:fld>
            <a:endParaRPr lang="en-US"/>
          </a:p>
        </p:txBody>
      </p:sp>
      <p:sp>
        <p:nvSpPr>
          <p:cNvPr id="5" name="Title 1">
            <a:extLst>
              <a:ext uri="{FF2B5EF4-FFF2-40B4-BE49-F238E27FC236}">
                <a16:creationId xmlns:a16="http://schemas.microsoft.com/office/drawing/2014/main" id="{1F0B55CD-926F-D445-9A26-6BE2EE237529}"/>
              </a:ext>
            </a:extLst>
          </p:cNvPr>
          <p:cNvSpPr>
            <a:spLocks noGrp="1"/>
          </p:cNvSpPr>
          <p:nvPr>
            <p:ph type="title"/>
          </p:nvPr>
        </p:nvSpPr>
        <p:spPr/>
        <p:txBody>
          <a:bodyPr>
            <a:normAutofit fontScale="90000"/>
          </a:bodyPr>
          <a:lstStyle/>
          <a:p>
            <a:r>
              <a:rPr lang="en-US" dirty="0"/>
              <a:t>Who does not respond to PARP inhibitors?</a:t>
            </a:r>
          </a:p>
        </p:txBody>
      </p:sp>
    </p:spTree>
    <p:extLst>
      <p:ext uri="{BB962C8B-B14F-4D97-AF65-F5344CB8AC3E}">
        <p14:creationId xmlns:p14="http://schemas.microsoft.com/office/powerpoint/2010/main" val="1570778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5A54-A6A3-5044-B742-765F3E26BF4A}"/>
              </a:ext>
            </a:extLst>
          </p:cNvPr>
          <p:cNvSpPr>
            <a:spLocks noGrp="1"/>
          </p:cNvSpPr>
          <p:nvPr>
            <p:ph type="title"/>
          </p:nvPr>
        </p:nvSpPr>
        <p:spPr/>
        <p:txBody>
          <a:bodyPr>
            <a:normAutofit fontScale="90000"/>
          </a:bodyPr>
          <a:lstStyle/>
          <a:p>
            <a:r>
              <a:rPr lang="en-US" dirty="0"/>
              <a:t>Who does not respond to PARP inhibitors?</a:t>
            </a:r>
          </a:p>
        </p:txBody>
      </p:sp>
      <p:sp>
        <p:nvSpPr>
          <p:cNvPr id="4" name="Slide Number Placeholder 3">
            <a:extLst>
              <a:ext uri="{FF2B5EF4-FFF2-40B4-BE49-F238E27FC236}">
                <a16:creationId xmlns:a16="http://schemas.microsoft.com/office/drawing/2014/main" id="{91FF8952-3740-6F4E-A05B-26E3142C6CAB}"/>
              </a:ext>
            </a:extLst>
          </p:cNvPr>
          <p:cNvSpPr>
            <a:spLocks noGrp="1"/>
          </p:cNvSpPr>
          <p:nvPr>
            <p:ph type="sldNum" sz="quarter" idx="12"/>
          </p:nvPr>
        </p:nvSpPr>
        <p:spPr/>
        <p:txBody>
          <a:bodyPr/>
          <a:lstStyle/>
          <a:p>
            <a:fld id="{106E12CD-FCB1-464E-A775-0B83FDDACE03}" type="slidenum">
              <a:rPr lang="en-US" smtClean="0"/>
              <a:pPr/>
              <a:t>24</a:t>
            </a:fld>
            <a:endParaRPr lang="en-US"/>
          </a:p>
        </p:txBody>
      </p:sp>
      <p:pic>
        <p:nvPicPr>
          <p:cNvPr id="6" name="Picture 4">
            <a:extLst>
              <a:ext uri="{FF2B5EF4-FFF2-40B4-BE49-F238E27FC236}">
                <a16:creationId xmlns:a16="http://schemas.microsoft.com/office/drawing/2014/main" id="{D5E54DF2-85A2-B043-8920-09E420E49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52" y="1438278"/>
            <a:ext cx="7547148" cy="4032250"/>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ext Box 1">
            <a:extLst>
              <a:ext uri="{FF2B5EF4-FFF2-40B4-BE49-F238E27FC236}">
                <a16:creationId xmlns:a16="http://schemas.microsoft.com/office/drawing/2014/main" id="{99C5B75F-4906-744F-891A-FA6251B72E4C}"/>
              </a:ext>
            </a:extLst>
          </p:cNvPr>
          <p:cNvSpPr txBox="1">
            <a:spLocks noChangeArrowheads="1"/>
          </p:cNvSpPr>
          <p:nvPr/>
        </p:nvSpPr>
        <p:spPr bwMode="auto">
          <a:xfrm>
            <a:off x="581025" y="5564189"/>
            <a:ext cx="7585075"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defRPr>
                <a:solidFill>
                  <a:schemeClr val="tx1"/>
                </a:solidFill>
                <a:latin typeface="Tahoma" charset="0"/>
                <a:ea typeface="ＭＳ Ｐゴシック" charset="0"/>
              </a:defRPr>
            </a:lvl1pPr>
            <a:lvl2pPr marL="742950" indent="-285750" defTabSz="457200">
              <a:defRPr>
                <a:solidFill>
                  <a:schemeClr val="tx1"/>
                </a:solidFill>
                <a:latin typeface="Tahoma" charset="0"/>
                <a:ea typeface="ＭＳ Ｐゴシック" charset="0"/>
              </a:defRPr>
            </a:lvl2pPr>
            <a:lvl3pPr marL="1143000" indent="-228600" defTabSz="457200">
              <a:defRPr>
                <a:solidFill>
                  <a:schemeClr val="tx1"/>
                </a:solidFill>
                <a:latin typeface="Tahoma" charset="0"/>
                <a:ea typeface="ＭＳ Ｐゴシック" charset="0"/>
              </a:defRPr>
            </a:lvl3pPr>
            <a:lvl4pPr marL="1600200" indent="-228600" defTabSz="457200">
              <a:defRPr>
                <a:solidFill>
                  <a:schemeClr val="tx1"/>
                </a:solidFill>
                <a:latin typeface="Tahoma" charset="0"/>
                <a:ea typeface="ＭＳ Ｐゴシック" charset="0"/>
              </a:defRPr>
            </a:lvl4pPr>
            <a:lvl5pPr marL="2057400" indent="-228600" defTabSz="4572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lnSpc>
                <a:spcPct val="93000"/>
              </a:lnSpc>
              <a:buClr>
                <a:srgbClr val="000000"/>
              </a:buClr>
              <a:buSzPct val="45000"/>
              <a:buFont typeface="Wingdings" charset="0"/>
              <a:buNone/>
              <a:defRPr/>
            </a:pPr>
            <a:r>
              <a:rPr lang="en-GB" sz="1600" b="1" dirty="0">
                <a:latin typeface="Arial" charset="0"/>
              </a:rPr>
              <a:t>Samples from individual with germline BRCA2 5193delC mutation demonstrating a secondary somatic mutation restoring BRCA2 in ovarian carcinoma. </a:t>
            </a:r>
          </a:p>
        </p:txBody>
      </p:sp>
      <p:sp>
        <p:nvSpPr>
          <p:cNvPr id="8" name="Text Box 4">
            <a:extLst>
              <a:ext uri="{FF2B5EF4-FFF2-40B4-BE49-F238E27FC236}">
                <a16:creationId xmlns:a16="http://schemas.microsoft.com/office/drawing/2014/main" id="{A39473E6-43EC-7549-9C9A-4D7CC1960769}"/>
              </a:ext>
            </a:extLst>
          </p:cNvPr>
          <p:cNvSpPr txBox="1">
            <a:spLocks noChangeArrowheads="1"/>
          </p:cNvSpPr>
          <p:nvPr/>
        </p:nvSpPr>
        <p:spPr bwMode="auto">
          <a:xfrm>
            <a:off x="4373562" y="6583362"/>
            <a:ext cx="3498850" cy="195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defRPr>
                <a:solidFill>
                  <a:schemeClr val="tx1"/>
                </a:solidFill>
                <a:latin typeface="Tahoma" charset="0"/>
                <a:ea typeface="ＭＳ Ｐゴシック" charset="0"/>
              </a:defRPr>
            </a:lvl1pPr>
            <a:lvl2pPr marL="742950" indent="-285750" defTabSz="457200">
              <a:defRPr>
                <a:solidFill>
                  <a:schemeClr val="tx1"/>
                </a:solidFill>
                <a:latin typeface="Tahoma" charset="0"/>
                <a:ea typeface="ＭＳ Ｐゴシック" charset="0"/>
              </a:defRPr>
            </a:lvl2pPr>
            <a:lvl3pPr marL="1143000" indent="-228600" defTabSz="457200">
              <a:defRPr>
                <a:solidFill>
                  <a:schemeClr val="tx1"/>
                </a:solidFill>
                <a:latin typeface="Tahoma" charset="0"/>
                <a:ea typeface="ＭＳ Ｐゴシック" charset="0"/>
              </a:defRPr>
            </a:lvl3pPr>
            <a:lvl4pPr marL="1600200" indent="-228600" defTabSz="457200">
              <a:defRPr>
                <a:solidFill>
                  <a:schemeClr val="tx1"/>
                </a:solidFill>
                <a:latin typeface="Tahoma" charset="0"/>
                <a:ea typeface="ＭＳ Ｐゴシック" charset="0"/>
              </a:defRPr>
            </a:lvl4pPr>
            <a:lvl5pPr marL="2057400" indent="-228600" defTabSz="4572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nSpc>
                <a:spcPct val="93000"/>
              </a:lnSpc>
              <a:buClr>
                <a:srgbClr val="000000"/>
              </a:buClr>
              <a:buSzPct val="45000"/>
              <a:buFont typeface="Wingdings" charset="0"/>
              <a:buNone/>
              <a:defRPr/>
            </a:pPr>
            <a:r>
              <a:rPr lang="en-GB" sz="1200" b="1" dirty="0">
                <a:solidFill>
                  <a:schemeClr val="bg1"/>
                </a:solidFill>
                <a:latin typeface="Arial" charset="0"/>
              </a:rPr>
              <a:t>Norquist B et al. JCO 2011;29:3008-3015</a:t>
            </a:r>
          </a:p>
        </p:txBody>
      </p:sp>
    </p:spTree>
    <p:extLst>
      <p:ext uri="{BB962C8B-B14F-4D97-AF65-F5344CB8AC3E}">
        <p14:creationId xmlns:p14="http://schemas.microsoft.com/office/powerpoint/2010/main" val="51551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E359-8399-6A4D-8AD0-838E04068A32}"/>
              </a:ext>
            </a:extLst>
          </p:cNvPr>
          <p:cNvSpPr>
            <a:spLocks noGrp="1"/>
          </p:cNvSpPr>
          <p:nvPr>
            <p:ph type="title"/>
          </p:nvPr>
        </p:nvSpPr>
        <p:spPr/>
        <p:txBody>
          <a:bodyPr>
            <a:normAutofit fontScale="90000"/>
          </a:bodyPr>
          <a:lstStyle/>
          <a:p>
            <a:r>
              <a:rPr lang="en-US" dirty="0"/>
              <a:t>Can you take </a:t>
            </a:r>
            <a:r>
              <a:rPr lang="en-US" dirty="0" err="1"/>
              <a:t>PARPi</a:t>
            </a:r>
            <a:r>
              <a:rPr lang="en-US" dirty="0"/>
              <a:t> after </a:t>
            </a:r>
            <a:r>
              <a:rPr lang="en-US" dirty="0" err="1"/>
              <a:t>PARPi</a:t>
            </a:r>
            <a:r>
              <a:rPr lang="en-US" dirty="0"/>
              <a:t>?</a:t>
            </a:r>
          </a:p>
        </p:txBody>
      </p:sp>
      <p:sp>
        <p:nvSpPr>
          <p:cNvPr id="4" name="Slide Number Placeholder 3">
            <a:extLst>
              <a:ext uri="{FF2B5EF4-FFF2-40B4-BE49-F238E27FC236}">
                <a16:creationId xmlns:a16="http://schemas.microsoft.com/office/drawing/2014/main" id="{F397FFBD-1CD9-2F49-8FF9-DDD03CAF6992}"/>
              </a:ext>
            </a:extLst>
          </p:cNvPr>
          <p:cNvSpPr>
            <a:spLocks noGrp="1"/>
          </p:cNvSpPr>
          <p:nvPr>
            <p:ph type="sldNum" sz="quarter" idx="12"/>
          </p:nvPr>
        </p:nvSpPr>
        <p:spPr/>
        <p:txBody>
          <a:bodyPr/>
          <a:lstStyle/>
          <a:p>
            <a:fld id="{106E12CD-FCB1-464E-A775-0B83FDDACE03}" type="slidenum">
              <a:rPr lang="en-US" smtClean="0"/>
              <a:pPr/>
              <a:t>25</a:t>
            </a:fld>
            <a:endParaRPr lang="en-US"/>
          </a:p>
        </p:txBody>
      </p:sp>
      <p:pic>
        <p:nvPicPr>
          <p:cNvPr id="5" name="Picture 4">
            <a:extLst>
              <a:ext uri="{FF2B5EF4-FFF2-40B4-BE49-F238E27FC236}">
                <a16:creationId xmlns:a16="http://schemas.microsoft.com/office/drawing/2014/main" id="{37B962F4-FDB0-5D4D-805C-DF12CF844412}"/>
              </a:ext>
            </a:extLst>
          </p:cNvPr>
          <p:cNvPicPr>
            <a:picLocks noChangeAspect="1"/>
          </p:cNvPicPr>
          <p:nvPr/>
        </p:nvPicPr>
        <p:blipFill>
          <a:blip r:embed="rId2"/>
          <a:stretch>
            <a:fillRect/>
          </a:stretch>
        </p:blipFill>
        <p:spPr>
          <a:xfrm>
            <a:off x="1038973" y="1417638"/>
            <a:ext cx="7322116" cy="3548062"/>
          </a:xfrm>
          <a:prstGeom prst="rect">
            <a:avLst/>
          </a:prstGeom>
        </p:spPr>
      </p:pic>
      <p:sp>
        <p:nvSpPr>
          <p:cNvPr id="6" name="TextBox 5">
            <a:extLst>
              <a:ext uri="{FF2B5EF4-FFF2-40B4-BE49-F238E27FC236}">
                <a16:creationId xmlns:a16="http://schemas.microsoft.com/office/drawing/2014/main" id="{C8B2355E-B245-4945-80A3-26A961A84F76}"/>
              </a:ext>
            </a:extLst>
          </p:cNvPr>
          <p:cNvSpPr txBox="1"/>
          <p:nvPr/>
        </p:nvSpPr>
        <p:spPr>
          <a:xfrm>
            <a:off x="220881" y="5156021"/>
            <a:ext cx="8923119" cy="1200329"/>
          </a:xfrm>
          <a:prstGeom prst="rect">
            <a:avLst/>
          </a:prstGeom>
          <a:noFill/>
        </p:spPr>
        <p:txBody>
          <a:bodyPr wrap="square" rtlCol="0">
            <a:spAutoFit/>
          </a:bodyPr>
          <a:lstStyle/>
          <a:p>
            <a:r>
              <a:rPr lang="en-US" sz="2400" dirty="0"/>
              <a:t>Modest benefit (2 months) compared with control</a:t>
            </a:r>
          </a:p>
          <a:p>
            <a:r>
              <a:rPr lang="en-US" sz="2400" dirty="0"/>
              <a:t>Strategy only useful in patients with platinum sensitive tumors who respond to platinum again</a:t>
            </a:r>
          </a:p>
        </p:txBody>
      </p:sp>
    </p:spTree>
    <p:extLst>
      <p:ext uri="{BB962C8B-B14F-4D97-AF65-F5344CB8AC3E}">
        <p14:creationId xmlns:p14="http://schemas.microsoft.com/office/powerpoint/2010/main" val="62462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7268-1C6F-854D-91D9-699307434045}"/>
              </a:ext>
            </a:extLst>
          </p:cNvPr>
          <p:cNvSpPr>
            <a:spLocks noGrp="1"/>
          </p:cNvSpPr>
          <p:nvPr>
            <p:ph type="title"/>
          </p:nvPr>
        </p:nvSpPr>
        <p:spPr>
          <a:xfrm>
            <a:off x="427577" y="96729"/>
            <a:ext cx="8229600" cy="1143000"/>
          </a:xfrm>
        </p:spPr>
        <p:txBody>
          <a:bodyPr>
            <a:normAutofit/>
          </a:bodyPr>
          <a:lstStyle/>
          <a:p>
            <a:r>
              <a:rPr lang="en-US" dirty="0"/>
              <a:t>Long Exposure to </a:t>
            </a:r>
            <a:r>
              <a:rPr lang="en-US" dirty="0" err="1"/>
              <a:t>PARPi</a:t>
            </a:r>
            <a:endParaRPr lang="en-US" dirty="0"/>
          </a:p>
        </p:txBody>
      </p:sp>
      <p:sp>
        <p:nvSpPr>
          <p:cNvPr id="4" name="Slide Number Placeholder 3">
            <a:extLst>
              <a:ext uri="{FF2B5EF4-FFF2-40B4-BE49-F238E27FC236}">
                <a16:creationId xmlns:a16="http://schemas.microsoft.com/office/drawing/2014/main" id="{BDF0B15D-65B7-FA40-857F-8D7C6F58B10F}"/>
              </a:ext>
            </a:extLst>
          </p:cNvPr>
          <p:cNvSpPr>
            <a:spLocks noGrp="1"/>
          </p:cNvSpPr>
          <p:nvPr>
            <p:ph type="sldNum" sz="quarter" idx="12"/>
          </p:nvPr>
        </p:nvSpPr>
        <p:spPr/>
        <p:txBody>
          <a:bodyPr/>
          <a:lstStyle/>
          <a:p>
            <a:fld id="{106E12CD-FCB1-464E-A775-0B83FDDACE03}" type="slidenum">
              <a:rPr lang="en-US" smtClean="0"/>
              <a:pPr/>
              <a:t>26</a:t>
            </a:fld>
            <a:endParaRPr lang="en-US"/>
          </a:p>
        </p:txBody>
      </p:sp>
      <p:sp>
        <p:nvSpPr>
          <p:cNvPr id="5" name="Title 1">
            <a:extLst>
              <a:ext uri="{FF2B5EF4-FFF2-40B4-BE49-F238E27FC236}">
                <a16:creationId xmlns:a16="http://schemas.microsoft.com/office/drawing/2014/main" id="{512C3C47-7DCF-2340-B38F-5EB01C743E3B}"/>
              </a:ext>
            </a:extLst>
          </p:cNvPr>
          <p:cNvSpPr txBox="1">
            <a:spLocks/>
          </p:cNvSpPr>
          <p:nvPr/>
        </p:nvSpPr>
        <p:spPr>
          <a:xfrm>
            <a:off x="457200" y="1257501"/>
            <a:ext cx="7246823" cy="693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a:lstStyle>
          <a:p>
            <a:r>
              <a:rPr lang="en-US" sz="1900" dirty="0">
                <a:solidFill>
                  <a:schemeClr val="tx1"/>
                </a:solidFill>
              </a:rPr>
              <a:t>22% of patients received maintenance </a:t>
            </a:r>
            <a:r>
              <a:rPr lang="en-US" sz="1900" dirty="0" err="1">
                <a:solidFill>
                  <a:schemeClr val="tx1"/>
                </a:solidFill>
              </a:rPr>
              <a:t>olaparib</a:t>
            </a:r>
            <a:r>
              <a:rPr lang="en-US" sz="1900" dirty="0">
                <a:solidFill>
                  <a:schemeClr val="tx1"/>
                </a:solidFill>
              </a:rPr>
              <a:t> for ≥5 years, reflecting the therapeutic benefit and manageable tolerability of </a:t>
            </a:r>
            <a:r>
              <a:rPr lang="en-US" sz="1900" dirty="0" err="1">
                <a:solidFill>
                  <a:schemeClr val="tx1"/>
                </a:solidFill>
              </a:rPr>
              <a:t>olaparib</a:t>
            </a:r>
            <a:endParaRPr lang="en-US" sz="1900" dirty="0">
              <a:solidFill>
                <a:schemeClr val="tx1"/>
              </a:solidFill>
            </a:endParaRPr>
          </a:p>
        </p:txBody>
      </p:sp>
      <p:grpSp>
        <p:nvGrpSpPr>
          <p:cNvPr id="6" name="Group 5">
            <a:extLst>
              <a:ext uri="{FF2B5EF4-FFF2-40B4-BE49-F238E27FC236}">
                <a16:creationId xmlns:a16="http://schemas.microsoft.com/office/drawing/2014/main" id="{D07BBE24-F6F1-A74A-B4D4-84216B980968}"/>
              </a:ext>
            </a:extLst>
          </p:cNvPr>
          <p:cNvGrpSpPr/>
          <p:nvPr/>
        </p:nvGrpSpPr>
        <p:grpSpPr>
          <a:xfrm>
            <a:off x="749299" y="1991178"/>
            <a:ext cx="7396683" cy="4050324"/>
            <a:chOff x="836604" y="1021820"/>
            <a:chExt cx="5829270" cy="3835886"/>
          </a:xfrm>
        </p:grpSpPr>
        <p:grpSp>
          <p:nvGrpSpPr>
            <p:cNvPr id="7" name="Group 6">
              <a:extLst>
                <a:ext uri="{FF2B5EF4-FFF2-40B4-BE49-F238E27FC236}">
                  <a16:creationId xmlns:a16="http://schemas.microsoft.com/office/drawing/2014/main" id="{5835C5AF-06FF-C343-A627-2D3D5E15D2A2}"/>
                </a:ext>
              </a:extLst>
            </p:cNvPr>
            <p:cNvGrpSpPr/>
            <p:nvPr/>
          </p:nvGrpSpPr>
          <p:grpSpPr>
            <a:xfrm>
              <a:off x="919492" y="1021820"/>
              <a:ext cx="501107" cy="276999"/>
              <a:chOff x="915828" y="1980255"/>
              <a:chExt cx="501107" cy="276999"/>
            </a:xfrm>
          </p:grpSpPr>
          <p:sp>
            <p:nvSpPr>
              <p:cNvPr id="64" name="Line 16">
                <a:extLst>
                  <a:ext uri="{FF2B5EF4-FFF2-40B4-BE49-F238E27FC236}">
                    <a16:creationId xmlns:a16="http://schemas.microsoft.com/office/drawing/2014/main" id="{9FDF20A0-77D5-FF46-BE67-AFA42B6D21F7}"/>
                  </a:ext>
                </a:extLst>
              </p:cNvPr>
              <p:cNvSpPr>
                <a:spLocks noChangeShapeType="1"/>
              </p:cNvSpPr>
              <p:nvPr/>
            </p:nvSpPr>
            <p:spPr bwMode="auto">
              <a:xfrm>
                <a:off x="1337942" y="2113970"/>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FB735467-A359-D640-9D4D-A81671EADC12}"/>
                  </a:ext>
                </a:extLst>
              </p:cNvPr>
              <p:cNvSpPr txBox="1"/>
              <p:nvPr/>
            </p:nvSpPr>
            <p:spPr>
              <a:xfrm>
                <a:off x="915828" y="1980255"/>
                <a:ext cx="461666"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100</a:t>
                </a:r>
              </a:p>
            </p:txBody>
          </p:sp>
        </p:grpSp>
        <p:sp>
          <p:nvSpPr>
            <p:cNvPr id="8" name="TextBox 7">
              <a:extLst>
                <a:ext uri="{FF2B5EF4-FFF2-40B4-BE49-F238E27FC236}">
                  <a16:creationId xmlns:a16="http://schemas.microsoft.com/office/drawing/2014/main" id="{121874B4-3073-DC49-AF20-48C564ABB05C}"/>
                </a:ext>
              </a:extLst>
            </p:cNvPr>
            <p:cNvSpPr txBox="1"/>
            <p:nvPr/>
          </p:nvSpPr>
          <p:spPr>
            <a:xfrm>
              <a:off x="995412" y="4208938"/>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0</a:t>
              </a:r>
            </a:p>
          </p:txBody>
        </p:sp>
        <p:sp>
          <p:nvSpPr>
            <p:cNvPr id="9" name="Rectangle 5">
              <a:extLst>
                <a:ext uri="{FF2B5EF4-FFF2-40B4-BE49-F238E27FC236}">
                  <a16:creationId xmlns:a16="http://schemas.microsoft.com/office/drawing/2014/main" id="{A3463723-061F-8840-9529-E8A4701EC46D}"/>
                </a:ext>
              </a:extLst>
            </p:cNvPr>
            <p:cNvSpPr>
              <a:spLocks noChangeArrowheads="1"/>
            </p:cNvSpPr>
            <p:nvPr/>
          </p:nvSpPr>
          <p:spPr bwMode="auto">
            <a:xfrm>
              <a:off x="1641148" y="2364906"/>
              <a:ext cx="283883" cy="1987181"/>
            </a:xfrm>
            <a:prstGeom prst="rect">
              <a:avLst/>
            </a:prstGeom>
            <a:solidFill>
              <a:srgbClr val="497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1E52716F-B165-1C46-AD1C-CE3E1B6EEBF7}"/>
                </a:ext>
              </a:extLst>
            </p:cNvPr>
            <p:cNvSpPr>
              <a:spLocks noChangeArrowheads="1"/>
            </p:cNvSpPr>
            <p:nvPr/>
          </p:nvSpPr>
          <p:spPr bwMode="auto">
            <a:xfrm>
              <a:off x="1952185" y="3674471"/>
              <a:ext cx="283883" cy="677616"/>
            </a:xfrm>
            <a:prstGeom prst="rect">
              <a:avLst/>
            </a:prstGeom>
            <a:solidFill>
              <a:srgbClr val="C8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1" name="Rectangle 7">
              <a:extLst>
                <a:ext uri="{FF2B5EF4-FFF2-40B4-BE49-F238E27FC236}">
                  <a16:creationId xmlns:a16="http://schemas.microsoft.com/office/drawing/2014/main" id="{28E77407-961B-A94B-B4DF-3543862F70CF}"/>
                </a:ext>
              </a:extLst>
            </p:cNvPr>
            <p:cNvSpPr>
              <a:spLocks noChangeArrowheads="1"/>
            </p:cNvSpPr>
            <p:nvPr/>
          </p:nvSpPr>
          <p:spPr bwMode="auto">
            <a:xfrm>
              <a:off x="2695217" y="2930203"/>
              <a:ext cx="283883" cy="1421883"/>
            </a:xfrm>
            <a:prstGeom prst="rect">
              <a:avLst/>
            </a:prstGeom>
            <a:solidFill>
              <a:srgbClr val="497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2BBF00ED-6866-514B-A0FD-C678E4F99FC2}"/>
                </a:ext>
              </a:extLst>
            </p:cNvPr>
            <p:cNvSpPr>
              <a:spLocks noChangeArrowheads="1"/>
            </p:cNvSpPr>
            <p:nvPr/>
          </p:nvSpPr>
          <p:spPr bwMode="auto">
            <a:xfrm>
              <a:off x="3000083" y="3923794"/>
              <a:ext cx="287586" cy="428293"/>
            </a:xfrm>
            <a:prstGeom prst="rect">
              <a:avLst/>
            </a:prstGeom>
            <a:solidFill>
              <a:srgbClr val="C8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3" name="Rectangle 9">
              <a:extLst>
                <a:ext uri="{FF2B5EF4-FFF2-40B4-BE49-F238E27FC236}">
                  <a16:creationId xmlns:a16="http://schemas.microsoft.com/office/drawing/2014/main" id="{E7C822B4-0B6A-1A44-9A26-CD564C28959B}"/>
                </a:ext>
              </a:extLst>
            </p:cNvPr>
            <p:cNvSpPr>
              <a:spLocks noChangeArrowheads="1"/>
            </p:cNvSpPr>
            <p:nvPr/>
          </p:nvSpPr>
          <p:spPr bwMode="auto">
            <a:xfrm>
              <a:off x="3739413" y="3348622"/>
              <a:ext cx="287586" cy="1003465"/>
            </a:xfrm>
            <a:prstGeom prst="rect">
              <a:avLst/>
            </a:prstGeom>
            <a:solidFill>
              <a:srgbClr val="497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4" name="Rectangle 10">
              <a:extLst>
                <a:ext uri="{FF2B5EF4-FFF2-40B4-BE49-F238E27FC236}">
                  <a16:creationId xmlns:a16="http://schemas.microsoft.com/office/drawing/2014/main" id="{23498269-0D47-DA44-A7D9-9C3A29917195}"/>
                </a:ext>
              </a:extLst>
            </p:cNvPr>
            <p:cNvSpPr>
              <a:spLocks noChangeArrowheads="1"/>
            </p:cNvSpPr>
            <p:nvPr/>
          </p:nvSpPr>
          <p:spPr bwMode="auto">
            <a:xfrm>
              <a:off x="4054152" y="3965759"/>
              <a:ext cx="287586" cy="386327"/>
            </a:xfrm>
            <a:prstGeom prst="rect">
              <a:avLst/>
            </a:prstGeom>
            <a:solidFill>
              <a:srgbClr val="C8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5" name="Rectangle 11">
              <a:extLst>
                <a:ext uri="{FF2B5EF4-FFF2-40B4-BE49-F238E27FC236}">
                  <a16:creationId xmlns:a16="http://schemas.microsoft.com/office/drawing/2014/main" id="{CE09ADEF-C4E7-B243-814B-4164A2C706B0}"/>
                </a:ext>
              </a:extLst>
            </p:cNvPr>
            <p:cNvSpPr>
              <a:spLocks noChangeArrowheads="1"/>
            </p:cNvSpPr>
            <p:nvPr/>
          </p:nvSpPr>
          <p:spPr bwMode="auto">
            <a:xfrm>
              <a:off x="5843848" y="3643614"/>
              <a:ext cx="283883" cy="708473"/>
            </a:xfrm>
            <a:prstGeom prst="rect">
              <a:avLst/>
            </a:prstGeom>
            <a:solidFill>
              <a:srgbClr val="497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6" name="Rectangle 12">
              <a:extLst>
                <a:ext uri="{FF2B5EF4-FFF2-40B4-BE49-F238E27FC236}">
                  <a16:creationId xmlns:a16="http://schemas.microsoft.com/office/drawing/2014/main" id="{63E4F915-5BFA-7A45-96A9-BF8D79F327BF}"/>
                </a:ext>
              </a:extLst>
            </p:cNvPr>
            <p:cNvSpPr>
              <a:spLocks noChangeArrowheads="1"/>
            </p:cNvSpPr>
            <p:nvPr/>
          </p:nvSpPr>
          <p:spPr bwMode="auto">
            <a:xfrm>
              <a:off x="6156119" y="4057096"/>
              <a:ext cx="283883" cy="294991"/>
            </a:xfrm>
            <a:prstGeom prst="rect">
              <a:avLst/>
            </a:prstGeom>
            <a:solidFill>
              <a:srgbClr val="C8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7" name="Rectangle 13">
              <a:extLst>
                <a:ext uri="{FF2B5EF4-FFF2-40B4-BE49-F238E27FC236}">
                  <a16:creationId xmlns:a16="http://schemas.microsoft.com/office/drawing/2014/main" id="{BDE0B698-FE99-1C4A-B593-BB7FAA7B354F}"/>
                </a:ext>
              </a:extLst>
            </p:cNvPr>
            <p:cNvSpPr>
              <a:spLocks noChangeArrowheads="1"/>
            </p:cNvSpPr>
            <p:nvPr/>
          </p:nvSpPr>
          <p:spPr bwMode="auto">
            <a:xfrm>
              <a:off x="5108221" y="4064501"/>
              <a:ext cx="283883" cy="287586"/>
            </a:xfrm>
            <a:prstGeom prst="rect">
              <a:avLst/>
            </a:prstGeom>
            <a:solidFill>
              <a:srgbClr val="C8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8" name="Rectangle 14">
              <a:extLst>
                <a:ext uri="{FF2B5EF4-FFF2-40B4-BE49-F238E27FC236}">
                  <a16:creationId xmlns:a16="http://schemas.microsoft.com/office/drawing/2014/main" id="{35BF03B8-8FC0-D940-B8AE-7FD130168592}"/>
                </a:ext>
              </a:extLst>
            </p:cNvPr>
            <p:cNvSpPr>
              <a:spLocks noChangeArrowheads="1"/>
            </p:cNvSpPr>
            <p:nvPr/>
          </p:nvSpPr>
          <p:spPr bwMode="auto">
            <a:xfrm>
              <a:off x="4789779" y="3478221"/>
              <a:ext cx="283883" cy="873866"/>
            </a:xfrm>
            <a:prstGeom prst="rect">
              <a:avLst/>
            </a:prstGeom>
            <a:solidFill>
              <a:srgbClr val="497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19" name="Freeform 15">
              <a:extLst>
                <a:ext uri="{FF2B5EF4-FFF2-40B4-BE49-F238E27FC236}">
                  <a16:creationId xmlns:a16="http://schemas.microsoft.com/office/drawing/2014/main" id="{6415C41D-854B-144E-97AD-589719247F15}"/>
                </a:ext>
              </a:extLst>
            </p:cNvPr>
            <p:cNvSpPr>
              <a:spLocks/>
            </p:cNvSpPr>
            <p:nvPr/>
          </p:nvSpPr>
          <p:spPr bwMode="auto">
            <a:xfrm>
              <a:off x="1427308" y="1155080"/>
              <a:ext cx="5230638" cy="3197471"/>
            </a:xfrm>
            <a:custGeom>
              <a:avLst/>
              <a:gdLst>
                <a:gd name="T0" fmla="*/ 0 w 4259"/>
                <a:gd name="T1" fmla="*/ 0 h 1810"/>
                <a:gd name="T2" fmla="*/ 0 w 4259"/>
                <a:gd name="T3" fmla="*/ 1810 h 1810"/>
                <a:gd name="T4" fmla="*/ 4259 w 4259"/>
                <a:gd name="T5" fmla="*/ 1810 h 1810"/>
              </a:gdLst>
              <a:ahLst/>
              <a:cxnLst>
                <a:cxn ang="0">
                  <a:pos x="T0" y="T1"/>
                </a:cxn>
                <a:cxn ang="0">
                  <a:pos x="T2" y="T3"/>
                </a:cxn>
                <a:cxn ang="0">
                  <a:pos x="T4" y="T5"/>
                </a:cxn>
              </a:cxnLst>
              <a:rect l="0" t="0" r="r" b="b"/>
              <a:pathLst>
                <a:path w="4259" h="1810">
                  <a:moveTo>
                    <a:pt x="0" y="0"/>
                  </a:moveTo>
                  <a:lnTo>
                    <a:pt x="0" y="1810"/>
                  </a:lnTo>
                  <a:lnTo>
                    <a:pt x="4259" y="1810"/>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0" name="Line 23">
              <a:extLst>
                <a:ext uri="{FF2B5EF4-FFF2-40B4-BE49-F238E27FC236}">
                  <a16:creationId xmlns:a16="http://schemas.microsoft.com/office/drawing/2014/main" id="{6AE51E49-0552-424A-8276-2585D16D3C9C}"/>
                </a:ext>
              </a:extLst>
            </p:cNvPr>
            <p:cNvSpPr>
              <a:spLocks noChangeShapeType="1"/>
            </p:cNvSpPr>
            <p:nvPr/>
          </p:nvSpPr>
          <p:spPr bwMode="auto">
            <a:xfrm>
              <a:off x="1343998" y="4352551"/>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1" name="Line 25">
              <a:extLst>
                <a:ext uri="{FF2B5EF4-FFF2-40B4-BE49-F238E27FC236}">
                  <a16:creationId xmlns:a16="http://schemas.microsoft.com/office/drawing/2014/main" id="{213BBA38-CE3B-C24B-BDCB-F18E0676E32F}"/>
                </a:ext>
              </a:extLst>
            </p:cNvPr>
            <p:cNvSpPr>
              <a:spLocks noChangeShapeType="1"/>
            </p:cNvSpPr>
            <p:nvPr/>
          </p:nvSpPr>
          <p:spPr bwMode="auto">
            <a:xfrm>
              <a:off x="2465642"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2" name="Line 26">
              <a:extLst>
                <a:ext uri="{FF2B5EF4-FFF2-40B4-BE49-F238E27FC236}">
                  <a16:creationId xmlns:a16="http://schemas.microsoft.com/office/drawing/2014/main" id="{B694F46A-0FC1-0B4C-B0EC-4BF6A37A5CE6}"/>
                </a:ext>
              </a:extLst>
            </p:cNvPr>
            <p:cNvSpPr>
              <a:spLocks noChangeShapeType="1"/>
            </p:cNvSpPr>
            <p:nvPr/>
          </p:nvSpPr>
          <p:spPr bwMode="auto">
            <a:xfrm>
              <a:off x="3516009"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3" name="Line 27">
              <a:extLst>
                <a:ext uri="{FF2B5EF4-FFF2-40B4-BE49-F238E27FC236}">
                  <a16:creationId xmlns:a16="http://schemas.microsoft.com/office/drawing/2014/main" id="{583157E7-0196-2F4A-8670-15A61570C119}"/>
                </a:ext>
              </a:extLst>
            </p:cNvPr>
            <p:cNvSpPr>
              <a:spLocks noChangeShapeType="1"/>
            </p:cNvSpPr>
            <p:nvPr/>
          </p:nvSpPr>
          <p:spPr bwMode="auto">
            <a:xfrm>
              <a:off x="5614274"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4" name="Line 28">
              <a:extLst>
                <a:ext uri="{FF2B5EF4-FFF2-40B4-BE49-F238E27FC236}">
                  <a16:creationId xmlns:a16="http://schemas.microsoft.com/office/drawing/2014/main" id="{4314B398-6AE3-704D-A851-0B70B9BA0795}"/>
                </a:ext>
              </a:extLst>
            </p:cNvPr>
            <p:cNvSpPr>
              <a:spLocks noChangeShapeType="1"/>
            </p:cNvSpPr>
            <p:nvPr/>
          </p:nvSpPr>
          <p:spPr bwMode="auto">
            <a:xfrm>
              <a:off x="4567610"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5" name="Line 29">
              <a:extLst>
                <a:ext uri="{FF2B5EF4-FFF2-40B4-BE49-F238E27FC236}">
                  <a16:creationId xmlns:a16="http://schemas.microsoft.com/office/drawing/2014/main" id="{6FA78E4E-8993-6B4B-9424-99C809EC2848}"/>
                </a:ext>
              </a:extLst>
            </p:cNvPr>
            <p:cNvSpPr>
              <a:spLocks noChangeShapeType="1"/>
            </p:cNvSpPr>
            <p:nvPr/>
          </p:nvSpPr>
          <p:spPr bwMode="auto">
            <a:xfrm>
              <a:off x="6665874"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A5A924B-D8DF-434D-83F2-9F607580D200}"/>
                </a:ext>
              </a:extLst>
            </p:cNvPr>
            <p:cNvSpPr txBox="1"/>
            <p:nvPr/>
          </p:nvSpPr>
          <p:spPr>
            <a:xfrm rot="16200000">
              <a:off x="-164494" y="2712206"/>
              <a:ext cx="2226877" cy="224681"/>
            </a:xfrm>
            <a:prstGeom prst="rect">
              <a:avLst/>
            </a:prstGeom>
            <a:noFill/>
          </p:spPr>
          <p:txBody>
            <a:bodyPr wrap="square" rtlCol="0">
              <a:spAutoFit/>
            </a:bodyPr>
            <a:lstStyle/>
            <a:p>
              <a:pPr algn="ctr"/>
              <a:r>
                <a:rPr lang="en-GB" sz="1400" dirty="0">
                  <a:latin typeface="Calibri" panose="020F0502020204030204" pitchFamily="34" charset="0"/>
                  <a:cs typeface="Calibri" panose="020F0502020204030204" pitchFamily="34" charset="0"/>
                </a:rPr>
                <a:t>Patients exposed to treatment (%)</a:t>
              </a:r>
            </a:p>
          </p:txBody>
        </p:sp>
        <p:grpSp>
          <p:nvGrpSpPr>
            <p:cNvPr id="27" name="Group 26">
              <a:extLst>
                <a:ext uri="{FF2B5EF4-FFF2-40B4-BE49-F238E27FC236}">
                  <a16:creationId xmlns:a16="http://schemas.microsoft.com/office/drawing/2014/main" id="{17590862-202F-1A41-BB92-B4A7D036D83E}"/>
                </a:ext>
              </a:extLst>
            </p:cNvPr>
            <p:cNvGrpSpPr/>
            <p:nvPr/>
          </p:nvGrpSpPr>
          <p:grpSpPr>
            <a:xfrm>
              <a:off x="992066" y="1980255"/>
              <a:ext cx="433191" cy="276999"/>
              <a:chOff x="977768" y="1980255"/>
              <a:chExt cx="433191" cy="276999"/>
            </a:xfrm>
          </p:grpSpPr>
          <p:sp>
            <p:nvSpPr>
              <p:cNvPr id="62" name="Line 16">
                <a:extLst>
                  <a:ext uri="{FF2B5EF4-FFF2-40B4-BE49-F238E27FC236}">
                    <a16:creationId xmlns:a16="http://schemas.microsoft.com/office/drawing/2014/main" id="{AD6C16B9-343B-FE41-811C-013D3E2383F2}"/>
                  </a:ext>
                </a:extLst>
              </p:cNvPr>
              <p:cNvSpPr>
                <a:spLocks noChangeShapeType="1"/>
              </p:cNvSpPr>
              <p:nvPr/>
            </p:nvSpPr>
            <p:spPr bwMode="auto">
              <a:xfrm>
                <a:off x="1331966" y="211928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FFE7A0A8-DD97-AB44-A7C0-A844DD6AE772}"/>
                  </a:ext>
                </a:extLst>
              </p:cNvPr>
              <p:cNvSpPr txBox="1"/>
              <p:nvPr/>
            </p:nvSpPr>
            <p:spPr>
              <a:xfrm>
                <a:off x="977768" y="1980255"/>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70</a:t>
                </a:r>
              </a:p>
            </p:txBody>
          </p:sp>
        </p:grpSp>
        <p:grpSp>
          <p:nvGrpSpPr>
            <p:cNvPr id="28" name="Group 27">
              <a:extLst>
                <a:ext uri="{FF2B5EF4-FFF2-40B4-BE49-F238E27FC236}">
                  <a16:creationId xmlns:a16="http://schemas.microsoft.com/office/drawing/2014/main" id="{94064F40-BE54-144F-8388-DDCDC0D81030}"/>
                </a:ext>
              </a:extLst>
            </p:cNvPr>
            <p:cNvGrpSpPr/>
            <p:nvPr/>
          </p:nvGrpSpPr>
          <p:grpSpPr>
            <a:xfrm>
              <a:off x="992066" y="2298638"/>
              <a:ext cx="433191" cy="276999"/>
              <a:chOff x="977768" y="2298638"/>
              <a:chExt cx="433191" cy="276999"/>
            </a:xfrm>
          </p:grpSpPr>
          <p:sp>
            <p:nvSpPr>
              <p:cNvPr id="60" name="Line 17">
                <a:extLst>
                  <a:ext uri="{FF2B5EF4-FFF2-40B4-BE49-F238E27FC236}">
                    <a16:creationId xmlns:a16="http://schemas.microsoft.com/office/drawing/2014/main" id="{8BF59B2E-5975-204A-8CBF-2C49CBEDD7B1}"/>
                  </a:ext>
                </a:extLst>
              </p:cNvPr>
              <p:cNvSpPr>
                <a:spLocks noChangeShapeType="1"/>
              </p:cNvSpPr>
              <p:nvPr/>
            </p:nvSpPr>
            <p:spPr bwMode="auto">
              <a:xfrm>
                <a:off x="1331966" y="243737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5BFE2106-E211-3B48-88BE-7609D332CBCC}"/>
                  </a:ext>
                </a:extLst>
              </p:cNvPr>
              <p:cNvSpPr txBox="1"/>
              <p:nvPr/>
            </p:nvSpPr>
            <p:spPr>
              <a:xfrm>
                <a:off x="977768" y="2298638"/>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60</a:t>
                </a:r>
              </a:p>
            </p:txBody>
          </p:sp>
        </p:grpSp>
        <p:grpSp>
          <p:nvGrpSpPr>
            <p:cNvPr id="29" name="Group 28">
              <a:extLst>
                <a:ext uri="{FF2B5EF4-FFF2-40B4-BE49-F238E27FC236}">
                  <a16:creationId xmlns:a16="http://schemas.microsoft.com/office/drawing/2014/main" id="{A56035E9-1A90-164D-8E28-539E431A7F32}"/>
                </a:ext>
              </a:extLst>
            </p:cNvPr>
            <p:cNvGrpSpPr/>
            <p:nvPr/>
          </p:nvGrpSpPr>
          <p:grpSpPr>
            <a:xfrm>
              <a:off x="992066" y="2617021"/>
              <a:ext cx="433191" cy="276999"/>
              <a:chOff x="977768" y="2617021"/>
              <a:chExt cx="433191" cy="276999"/>
            </a:xfrm>
          </p:grpSpPr>
          <p:sp>
            <p:nvSpPr>
              <p:cNvPr id="58" name="Line 18">
                <a:extLst>
                  <a:ext uri="{FF2B5EF4-FFF2-40B4-BE49-F238E27FC236}">
                    <a16:creationId xmlns:a16="http://schemas.microsoft.com/office/drawing/2014/main" id="{07A9CDA2-C3CE-F546-9BAB-633C5E334DEA}"/>
                  </a:ext>
                </a:extLst>
              </p:cNvPr>
              <p:cNvSpPr>
                <a:spLocks noChangeShapeType="1"/>
              </p:cNvSpPr>
              <p:nvPr/>
            </p:nvSpPr>
            <p:spPr bwMode="auto">
              <a:xfrm>
                <a:off x="1331966" y="275546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D304385B-51E8-A34B-B4F8-59829B5A8676}"/>
                  </a:ext>
                </a:extLst>
              </p:cNvPr>
              <p:cNvSpPr txBox="1"/>
              <p:nvPr/>
            </p:nvSpPr>
            <p:spPr>
              <a:xfrm>
                <a:off x="977768" y="2617021"/>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50</a:t>
                </a:r>
              </a:p>
            </p:txBody>
          </p:sp>
        </p:grpSp>
        <p:grpSp>
          <p:nvGrpSpPr>
            <p:cNvPr id="30" name="Group 29">
              <a:extLst>
                <a:ext uri="{FF2B5EF4-FFF2-40B4-BE49-F238E27FC236}">
                  <a16:creationId xmlns:a16="http://schemas.microsoft.com/office/drawing/2014/main" id="{55CE7C43-5EF0-8F42-9920-5E6FF6E2DFEA}"/>
                </a:ext>
              </a:extLst>
            </p:cNvPr>
            <p:cNvGrpSpPr/>
            <p:nvPr/>
          </p:nvGrpSpPr>
          <p:grpSpPr>
            <a:xfrm>
              <a:off x="992066" y="2935404"/>
              <a:ext cx="433191" cy="276999"/>
              <a:chOff x="977768" y="2935404"/>
              <a:chExt cx="433191" cy="276999"/>
            </a:xfrm>
          </p:grpSpPr>
          <p:sp>
            <p:nvSpPr>
              <p:cNvPr id="56" name="Line 19">
                <a:extLst>
                  <a:ext uri="{FF2B5EF4-FFF2-40B4-BE49-F238E27FC236}">
                    <a16:creationId xmlns:a16="http://schemas.microsoft.com/office/drawing/2014/main" id="{209EBF93-0BCC-174D-B3F7-E7C3AFE67C85}"/>
                  </a:ext>
                </a:extLst>
              </p:cNvPr>
              <p:cNvSpPr>
                <a:spLocks noChangeShapeType="1"/>
              </p:cNvSpPr>
              <p:nvPr/>
            </p:nvSpPr>
            <p:spPr bwMode="auto">
              <a:xfrm>
                <a:off x="1331966" y="307355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5DE2BC19-F4B5-094E-9D90-11AC5EC19DC1}"/>
                  </a:ext>
                </a:extLst>
              </p:cNvPr>
              <p:cNvSpPr txBox="1"/>
              <p:nvPr/>
            </p:nvSpPr>
            <p:spPr>
              <a:xfrm>
                <a:off x="977768" y="2935404"/>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40</a:t>
                </a:r>
              </a:p>
            </p:txBody>
          </p:sp>
        </p:grpSp>
        <p:grpSp>
          <p:nvGrpSpPr>
            <p:cNvPr id="31" name="Group 30">
              <a:extLst>
                <a:ext uri="{FF2B5EF4-FFF2-40B4-BE49-F238E27FC236}">
                  <a16:creationId xmlns:a16="http://schemas.microsoft.com/office/drawing/2014/main" id="{F09893E1-7807-1B47-95FA-69B8DD7E7E90}"/>
                </a:ext>
              </a:extLst>
            </p:cNvPr>
            <p:cNvGrpSpPr/>
            <p:nvPr/>
          </p:nvGrpSpPr>
          <p:grpSpPr>
            <a:xfrm>
              <a:off x="992066" y="3253787"/>
              <a:ext cx="433191" cy="276999"/>
              <a:chOff x="977768" y="3253787"/>
              <a:chExt cx="433191" cy="276999"/>
            </a:xfrm>
          </p:grpSpPr>
          <p:sp>
            <p:nvSpPr>
              <p:cNvPr id="54" name="Line 20">
                <a:extLst>
                  <a:ext uri="{FF2B5EF4-FFF2-40B4-BE49-F238E27FC236}">
                    <a16:creationId xmlns:a16="http://schemas.microsoft.com/office/drawing/2014/main" id="{C14E6A3F-6F9B-F540-83DB-8174E667AC5E}"/>
                  </a:ext>
                </a:extLst>
              </p:cNvPr>
              <p:cNvSpPr>
                <a:spLocks noChangeShapeType="1"/>
              </p:cNvSpPr>
              <p:nvPr/>
            </p:nvSpPr>
            <p:spPr bwMode="auto">
              <a:xfrm>
                <a:off x="1331966" y="339164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27808664-278D-C741-A61B-2422DA908A1B}"/>
                  </a:ext>
                </a:extLst>
              </p:cNvPr>
              <p:cNvSpPr txBox="1"/>
              <p:nvPr/>
            </p:nvSpPr>
            <p:spPr>
              <a:xfrm>
                <a:off x="977768" y="3253787"/>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30</a:t>
                </a:r>
              </a:p>
            </p:txBody>
          </p:sp>
        </p:grpSp>
        <p:grpSp>
          <p:nvGrpSpPr>
            <p:cNvPr id="32" name="Group 31">
              <a:extLst>
                <a:ext uri="{FF2B5EF4-FFF2-40B4-BE49-F238E27FC236}">
                  <a16:creationId xmlns:a16="http://schemas.microsoft.com/office/drawing/2014/main" id="{524887C7-3B48-6D43-BC51-696F4963BD4C}"/>
                </a:ext>
              </a:extLst>
            </p:cNvPr>
            <p:cNvGrpSpPr/>
            <p:nvPr/>
          </p:nvGrpSpPr>
          <p:grpSpPr>
            <a:xfrm>
              <a:off x="992066" y="3572170"/>
              <a:ext cx="433191" cy="276999"/>
              <a:chOff x="977768" y="3572170"/>
              <a:chExt cx="433191" cy="276999"/>
            </a:xfrm>
          </p:grpSpPr>
          <p:sp>
            <p:nvSpPr>
              <p:cNvPr id="52" name="Line 21">
                <a:extLst>
                  <a:ext uri="{FF2B5EF4-FFF2-40B4-BE49-F238E27FC236}">
                    <a16:creationId xmlns:a16="http://schemas.microsoft.com/office/drawing/2014/main" id="{34BC6967-5CD4-9245-9D88-BFF886F9ED63}"/>
                  </a:ext>
                </a:extLst>
              </p:cNvPr>
              <p:cNvSpPr>
                <a:spLocks noChangeShapeType="1"/>
              </p:cNvSpPr>
              <p:nvPr/>
            </p:nvSpPr>
            <p:spPr bwMode="auto">
              <a:xfrm>
                <a:off x="1331966" y="370973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75C0EC5C-B823-0D49-A63A-6E2AA6168C12}"/>
                  </a:ext>
                </a:extLst>
              </p:cNvPr>
              <p:cNvSpPr txBox="1"/>
              <p:nvPr/>
            </p:nvSpPr>
            <p:spPr>
              <a:xfrm>
                <a:off x="977768" y="3572170"/>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20</a:t>
                </a:r>
              </a:p>
            </p:txBody>
          </p:sp>
        </p:grpSp>
        <p:grpSp>
          <p:nvGrpSpPr>
            <p:cNvPr id="33" name="Group 32">
              <a:extLst>
                <a:ext uri="{FF2B5EF4-FFF2-40B4-BE49-F238E27FC236}">
                  <a16:creationId xmlns:a16="http://schemas.microsoft.com/office/drawing/2014/main" id="{4B76A808-A934-FF4D-801F-01D9CC5A12E4}"/>
                </a:ext>
              </a:extLst>
            </p:cNvPr>
            <p:cNvGrpSpPr/>
            <p:nvPr/>
          </p:nvGrpSpPr>
          <p:grpSpPr>
            <a:xfrm>
              <a:off x="992066" y="3890553"/>
              <a:ext cx="433191" cy="276999"/>
              <a:chOff x="977768" y="3890553"/>
              <a:chExt cx="433191" cy="276999"/>
            </a:xfrm>
          </p:grpSpPr>
          <p:sp>
            <p:nvSpPr>
              <p:cNvPr id="50" name="Line 22">
                <a:extLst>
                  <a:ext uri="{FF2B5EF4-FFF2-40B4-BE49-F238E27FC236}">
                    <a16:creationId xmlns:a16="http://schemas.microsoft.com/office/drawing/2014/main" id="{36492AAC-98FB-E44F-B308-0E578B062A6F}"/>
                  </a:ext>
                </a:extLst>
              </p:cNvPr>
              <p:cNvSpPr>
                <a:spLocks noChangeShapeType="1"/>
              </p:cNvSpPr>
              <p:nvPr/>
            </p:nvSpPr>
            <p:spPr bwMode="auto">
              <a:xfrm>
                <a:off x="1331966" y="402782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76290A8D-1BC9-6345-A7C0-2350F6DB4735}"/>
                  </a:ext>
                </a:extLst>
              </p:cNvPr>
              <p:cNvSpPr txBox="1"/>
              <p:nvPr/>
            </p:nvSpPr>
            <p:spPr>
              <a:xfrm>
                <a:off x="977768" y="3890553"/>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10</a:t>
                </a:r>
              </a:p>
            </p:txBody>
          </p:sp>
        </p:grpSp>
        <p:sp>
          <p:nvSpPr>
            <p:cNvPr id="34" name="TextBox 33">
              <a:extLst>
                <a:ext uri="{FF2B5EF4-FFF2-40B4-BE49-F238E27FC236}">
                  <a16:creationId xmlns:a16="http://schemas.microsoft.com/office/drawing/2014/main" id="{818883F5-67C2-8245-815A-8FD2EE4508C4}"/>
                </a:ext>
              </a:extLst>
            </p:cNvPr>
            <p:cNvSpPr txBox="1"/>
            <p:nvPr/>
          </p:nvSpPr>
          <p:spPr>
            <a:xfrm>
              <a:off x="1430794" y="4355472"/>
              <a:ext cx="1027444"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≥1 years</a:t>
              </a:r>
            </a:p>
          </p:txBody>
        </p:sp>
        <p:sp>
          <p:nvSpPr>
            <p:cNvPr id="35" name="TextBox 34">
              <a:extLst>
                <a:ext uri="{FF2B5EF4-FFF2-40B4-BE49-F238E27FC236}">
                  <a16:creationId xmlns:a16="http://schemas.microsoft.com/office/drawing/2014/main" id="{F95FD22A-3D07-0E4B-BF65-147D781C4637}"/>
                </a:ext>
              </a:extLst>
            </p:cNvPr>
            <p:cNvSpPr txBox="1"/>
            <p:nvPr/>
          </p:nvSpPr>
          <p:spPr>
            <a:xfrm>
              <a:off x="2474989" y="4355472"/>
              <a:ext cx="1027444"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≥2 years</a:t>
              </a:r>
            </a:p>
          </p:txBody>
        </p:sp>
        <p:sp>
          <p:nvSpPr>
            <p:cNvPr id="36" name="TextBox 35">
              <a:extLst>
                <a:ext uri="{FF2B5EF4-FFF2-40B4-BE49-F238E27FC236}">
                  <a16:creationId xmlns:a16="http://schemas.microsoft.com/office/drawing/2014/main" id="{12E7A77B-E5E8-A443-BBD7-709F7DA4D477}"/>
                </a:ext>
              </a:extLst>
            </p:cNvPr>
            <p:cNvSpPr txBox="1"/>
            <p:nvPr/>
          </p:nvSpPr>
          <p:spPr>
            <a:xfrm>
              <a:off x="3526588" y="4355472"/>
              <a:ext cx="1027444"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≥3 years</a:t>
              </a:r>
            </a:p>
          </p:txBody>
        </p:sp>
        <p:sp>
          <p:nvSpPr>
            <p:cNvPr id="37" name="TextBox 36">
              <a:extLst>
                <a:ext uri="{FF2B5EF4-FFF2-40B4-BE49-F238E27FC236}">
                  <a16:creationId xmlns:a16="http://schemas.microsoft.com/office/drawing/2014/main" id="{286AE48E-184F-4348-9ED5-F6EEEB60F2FB}"/>
                </a:ext>
              </a:extLst>
            </p:cNvPr>
            <p:cNvSpPr txBox="1"/>
            <p:nvPr/>
          </p:nvSpPr>
          <p:spPr>
            <a:xfrm>
              <a:off x="4577220" y="4355472"/>
              <a:ext cx="1027444"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≥4 years</a:t>
              </a:r>
            </a:p>
          </p:txBody>
        </p:sp>
        <p:sp>
          <p:nvSpPr>
            <p:cNvPr id="38" name="TextBox 37">
              <a:extLst>
                <a:ext uri="{FF2B5EF4-FFF2-40B4-BE49-F238E27FC236}">
                  <a16:creationId xmlns:a16="http://schemas.microsoft.com/office/drawing/2014/main" id="{A271674B-D904-BA4E-8BFF-832AE756E6F9}"/>
                </a:ext>
              </a:extLst>
            </p:cNvPr>
            <p:cNvSpPr txBox="1"/>
            <p:nvPr/>
          </p:nvSpPr>
          <p:spPr>
            <a:xfrm>
              <a:off x="5621547" y="4355472"/>
              <a:ext cx="1027444"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≥5 years</a:t>
              </a:r>
            </a:p>
          </p:txBody>
        </p:sp>
        <p:sp>
          <p:nvSpPr>
            <p:cNvPr id="39" name="TextBox 38">
              <a:extLst>
                <a:ext uri="{FF2B5EF4-FFF2-40B4-BE49-F238E27FC236}">
                  <a16:creationId xmlns:a16="http://schemas.microsoft.com/office/drawing/2014/main" id="{7199798D-51BF-BE41-A7F0-2A1644D649F9}"/>
                </a:ext>
              </a:extLst>
            </p:cNvPr>
            <p:cNvSpPr txBox="1"/>
            <p:nvPr/>
          </p:nvSpPr>
          <p:spPr>
            <a:xfrm>
              <a:off x="3206881" y="4580707"/>
              <a:ext cx="812680" cy="276999"/>
            </a:xfrm>
            <a:prstGeom prst="rect">
              <a:avLst/>
            </a:prstGeom>
            <a:noFill/>
          </p:spPr>
          <p:txBody>
            <a:bodyPr wrap="square" rtlCol="0">
              <a:noAutofit/>
            </a:bodyPr>
            <a:lstStyle/>
            <a:p>
              <a:pPr algn="ctr"/>
              <a:r>
                <a:rPr lang="en-GB" sz="1400" dirty="0" err="1">
                  <a:latin typeface="Calibri" panose="020F0502020204030204" pitchFamily="34" charset="0"/>
                  <a:cs typeface="Calibri" panose="020F0502020204030204" pitchFamily="34" charset="0"/>
                </a:rPr>
                <a:t>Olaparib</a:t>
              </a:r>
              <a:r>
                <a:rPr lang="en-GB" sz="1400" dirty="0">
                  <a:latin typeface="Calibri" panose="020F0502020204030204" pitchFamily="34" charset="0"/>
                  <a:cs typeface="Calibri" panose="020F0502020204030204" pitchFamily="34" charset="0"/>
                </a:rPr>
                <a:t> (N=195)</a:t>
              </a:r>
            </a:p>
          </p:txBody>
        </p:sp>
        <p:sp>
          <p:nvSpPr>
            <p:cNvPr id="40" name="TextBox 39">
              <a:extLst>
                <a:ext uri="{FF2B5EF4-FFF2-40B4-BE49-F238E27FC236}">
                  <a16:creationId xmlns:a16="http://schemas.microsoft.com/office/drawing/2014/main" id="{8A6D41CE-2F78-E440-9BF8-6C46EB30D3DA}"/>
                </a:ext>
              </a:extLst>
            </p:cNvPr>
            <p:cNvSpPr txBox="1"/>
            <p:nvPr/>
          </p:nvSpPr>
          <p:spPr>
            <a:xfrm>
              <a:off x="4143353" y="4580707"/>
              <a:ext cx="812680" cy="276999"/>
            </a:xfrm>
            <a:prstGeom prst="rect">
              <a:avLst/>
            </a:prstGeom>
            <a:noFill/>
          </p:spPr>
          <p:txBody>
            <a:bodyPr wrap="square" rtlCol="0">
              <a:noAutofit/>
            </a:bodyPr>
            <a:lstStyle/>
            <a:p>
              <a:pPr algn="ctr"/>
              <a:r>
                <a:rPr lang="en-GB" sz="1400" dirty="0">
                  <a:latin typeface="Calibri" panose="020F0502020204030204" pitchFamily="34" charset="0"/>
                  <a:cs typeface="Calibri" panose="020F0502020204030204" pitchFamily="34" charset="0"/>
                </a:rPr>
                <a:t>Placebo (N=99)</a:t>
              </a:r>
            </a:p>
          </p:txBody>
        </p:sp>
        <p:sp>
          <p:nvSpPr>
            <p:cNvPr id="41" name="Rectangle 40">
              <a:extLst>
                <a:ext uri="{FF2B5EF4-FFF2-40B4-BE49-F238E27FC236}">
                  <a16:creationId xmlns:a16="http://schemas.microsoft.com/office/drawing/2014/main" id="{BBFE3D0F-54B0-EB4A-A5C4-FD7E86CB5D3C}"/>
                </a:ext>
              </a:extLst>
            </p:cNvPr>
            <p:cNvSpPr/>
            <p:nvPr/>
          </p:nvSpPr>
          <p:spPr>
            <a:xfrm>
              <a:off x="3183044" y="4665896"/>
              <a:ext cx="119632" cy="119632"/>
            </a:xfrm>
            <a:prstGeom prst="rect">
              <a:avLst/>
            </a:prstGeom>
            <a:solidFill>
              <a:srgbClr val="49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D855CBBE-D114-2B48-85B6-3D86005FE73B}"/>
                </a:ext>
              </a:extLst>
            </p:cNvPr>
            <p:cNvSpPr/>
            <p:nvPr/>
          </p:nvSpPr>
          <p:spPr>
            <a:xfrm>
              <a:off x="4117095" y="4665896"/>
              <a:ext cx="119632" cy="119632"/>
            </a:xfrm>
            <a:prstGeom prst="rect">
              <a:avLst/>
            </a:prstGeom>
            <a:solidFill>
              <a:srgbClr val="C85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55CB6735-27C5-A642-952B-FCBD9F9C18BD}"/>
                </a:ext>
              </a:extLst>
            </p:cNvPr>
            <p:cNvGrpSpPr/>
            <p:nvPr/>
          </p:nvGrpSpPr>
          <p:grpSpPr>
            <a:xfrm>
              <a:off x="992066" y="1663023"/>
              <a:ext cx="433191" cy="276999"/>
              <a:chOff x="977768" y="1980255"/>
              <a:chExt cx="433191" cy="276999"/>
            </a:xfrm>
          </p:grpSpPr>
          <p:sp>
            <p:nvSpPr>
              <p:cNvPr id="48" name="Line 16">
                <a:extLst>
                  <a:ext uri="{FF2B5EF4-FFF2-40B4-BE49-F238E27FC236}">
                    <a16:creationId xmlns:a16="http://schemas.microsoft.com/office/drawing/2014/main" id="{C603946B-315F-B547-9428-7E1797D282B1}"/>
                  </a:ext>
                </a:extLst>
              </p:cNvPr>
              <p:cNvSpPr>
                <a:spLocks noChangeShapeType="1"/>
              </p:cNvSpPr>
              <p:nvPr/>
            </p:nvSpPr>
            <p:spPr bwMode="auto">
              <a:xfrm>
                <a:off x="1331966" y="211928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ABBA9179-C45A-354A-85FD-3338498290B4}"/>
                  </a:ext>
                </a:extLst>
              </p:cNvPr>
              <p:cNvSpPr txBox="1"/>
              <p:nvPr/>
            </p:nvSpPr>
            <p:spPr>
              <a:xfrm>
                <a:off x="977768" y="1980255"/>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80</a:t>
                </a:r>
              </a:p>
            </p:txBody>
          </p:sp>
        </p:grpSp>
        <p:grpSp>
          <p:nvGrpSpPr>
            <p:cNvPr id="44" name="Group 43">
              <a:extLst>
                <a:ext uri="{FF2B5EF4-FFF2-40B4-BE49-F238E27FC236}">
                  <a16:creationId xmlns:a16="http://schemas.microsoft.com/office/drawing/2014/main" id="{10F877BE-3AD0-FA44-832F-3791DE611A1A}"/>
                </a:ext>
              </a:extLst>
            </p:cNvPr>
            <p:cNvGrpSpPr/>
            <p:nvPr/>
          </p:nvGrpSpPr>
          <p:grpSpPr>
            <a:xfrm>
              <a:off x="992066" y="1333804"/>
              <a:ext cx="433191" cy="276999"/>
              <a:chOff x="977768" y="1980255"/>
              <a:chExt cx="433191" cy="276999"/>
            </a:xfrm>
          </p:grpSpPr>
          <p:sp>
            <p:nvSpPr>
              <p:cNvPr id="46" name="Line 16">
                <a:extLst>
                  <a:ext uri="{FF2B5EF4-FFF2-40B4-BE49-F238E27FC236}">
                    <a16:creationId xmlns:a16="http://schemas.microsoft.com/office/drawing/2014/main" id="{926D029B-50DC-4947-8373-6BB7E5E2FBB4}"/>
                  </a:ext>
                </a:extLst>
              </p:cNvPr>
              <p:cNvSpPr>
                <a:spLocks noChangeShapeType="1"/>
              </p:cNvSpPr>
              <p:nvPr/>
            </p:nvSpPr>
            <p:spPr bwMode="auto">
              <a:xfrm>
                <a:off x="1331966" y="2119286"/>
                <a:ext cx="7899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en-GB" sz="140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0DA9054C-68EA-9F43-AE34-EA682CD9ADDC}"/>
                  </a:ext>
                </a:extLst>
              </p:cNvPr>
              <p:cNvSpPr txBox="1"/>
              <p:nvPr/>
            </p:nvSpPr>
            <p:spPr>
              <a:xfrm>
                <a:off x="977768" y="1980255"/>
                <a:ext cx="399725" cy="276999"/>
              </a:xfrm>
              <a:prstGeom prst="rect">
                <a:avLst/>
              </a:prstGeom>
              <a:noFill/>
            </p:spPr>
            <p:txBody>
              <a:bodyPr wrap="square" rtlCol="0">
                <a:noAutofit/>
              </a:bodyPr>
              <a:lstStyle/>
              <a:p>
                <a:pPr algn="r"/>
                <a:r>
                  <a:rPr lang="en-GB" sz="1400" dirty="0">
                    <a:latin typeface="Calibri" panose="020F0502020204030204" pitchFamily="34" charset="0"/>
                    <a:cs typeface="Calibri" panose="020F0502020204030204" pitchFamily="34" charset="0"/>
                  </a:rPr>
                  <a:t>90</a:t>
                </a:r>
              </a:p>
            </p:txBody>
          </p:sp>
        </p:grpSp>
        <p:sp>
          <p:nvSpPr>
            <p:cNvPr id="45" name="Line 24">
              <a:extLst>
                <a:ext uri="{FF2B5EF4-FFF2-40B4-BE49-F238E27FC236}">
                  <a16:creationId xmlns:a16="http://schemas.microsoft.com/office/drawing/2014/main" id="{7BD164C0-01B3-1F4B-A6DE-3E99540D6A05}"/>
                </a:ext>
              </a:extLst>
            </p:cNvPr>
            <p:cNvSpPr>
              <a:spLocks noChangeShapeType="1"/>
            </p:cNvSpPr>
            <p:nvPr/>
          </p:nvSpPr>
          <p:spPr bwMode="auto">
            <a:xfrm>
              <a:off x="1427308" y="4358249"/>
              <a:ext cx="0" cy="75291"/>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a:latin typeface="Calibri" panose="020F0502020204030204" pitchFamily="34" charset="0"/>
                <a:cs typeface="Calibri" panose="020F0502020204030204" pitchFamily="34" charset="0"/>
              </a:endParaRPr>
            </a:p>
          </p:txBody>
        </p:sp>
      </p:grpSp>
      <p:sp>
        <p:nvSpPr>
          <p:cNvPr id="66" name="TextBox 65">
            <a:extLst>
              <a:ext uri="{FF2B5EF4-FFF2-40B4-BE49-F238E27FC236}">
                <a16:creationId xmlns:a16="http://schemas.microsoft.com/office/drawing/2014/main" id="{44765834-D814-0F4D-BFE8-FB339F76BAEE}"/>
              </a:ext>
            </a:extLst>
          </p:cNvPr>
          <p:cNvSpPr txBox="1"/>
          <p:nvPr/>
        </p:nvSpPr>
        <p:spPr>
          <a:xfrm>
            <a:off x="1897396" y="4016340"/>
            <a:ext cx="484406" cy="348891"/>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62</a:t>
            </a:r>
          </a:p>
        </p:txBody>
      </p:sp>
    </p:spTree>
    <p:extLst>
      <p:ext uri="{BB962C8B-B14F-4D97-AF65-F5344CB8AC3E}">
        <p14:creationId xmlns:p14="http://schemas.microsoft.com/office/powerpoint/2010/main" val="375439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DA2C-36B2-2F40-A678-8DC776E69A62}"/>
              </a:ext>
            </a:extLst>
          </p:cNvPr>
          <p:cNvSpPr>
            <a:spLocks noGrp="1"/>
          </p:cNvSpPr>
          <p:nvPr>
            <p:ph type="title"/>
          </p:nvPr>
        </p:nvSpPr>
        <p:spPr/>
        <p:txBody>
          <a:bodyPr/>
          <a:lstStyle/>
          <a:p>
            <a:r>
              <a:rPr lang="en-US" dirty="0"/>
              <a:t>Long exposure to </a:t>
            </a:r>
            <a:r>
              <a:rPr lang="en-US" dirty="0" err="1"/>
              <a:t>PARPi</a:t>
            </a:r>
            <a:endParaRPr lang="en-US" dirty="0"/>
          </a:p>
        </p:txBody>
      </p:sp>
      <p:sp>
        <p:nvSpPr>
          <p:cNvPr id="4" name="Slide Number Placeholder 3">
            <a:extLst>
              <a:ext uri="{FF2B5EF4-FFF2-40B4-BE49-F238E27FC236}">
                <a16:creationId xmlns:a16="http://schemas.microsoft.com/office/drawing/2014/main" id="{4384E89F-2891-CC48-AB2A-D0A3A37D3162}"/>
              </a:ext>
            </a:extLst>
          </p:cNvPr>
          <p:cNvSpPr>
            <a:spLocks noGrp="1"/>
          </p:cNvSpPr>
          <p:nvPr>
            <p:ph type="sldNum" sz="quarter" idx="12"/>
          </p:nvPr>
        </p:nvSpPr>
        <p:spPr/>
        <p:txBody>
          <a:bodyPr/>
          <a:lstStyle/>
          <a:p>
            <a:fld id="{106E12CD-FCB1-464E-A775-0B83FDDACE03}" type="slidenum">
              <a:rPr lang="en-US" smtClean="0"/>
              <a:pPr/>
              <a:t>27</a:t>
            </a:fld>
            <a:endParaRPr lang="en-US"/>
          </a:p>
        </p:txBody>
      </p:sp>
      <p:graphicFrame>
        <p:nvGraphicFramePr>
          <p:cNvPr id="5" name="Content Placeholder 4">
            <a:extLst>
              <a:ext uri="{FF2B5EF4-FFF2-40B4-BE49-F238E27FC236}">
                <a16:creationId xmlns:a16="http://schemas.microsoft.com/office/drawing/2014/main" id="{3AD0F484-250F-F34E-9915-F0CA94DFA864}"/>
              </a:ext>
            </a:extLst>
          </p:cNvPr>
          <p:cNvGraphicFramePr>
            <a:graphicFrameLocks/>
          </p:cNvGraphicFramePr>
          <p:nvPr>
            <p:extLst>
              <p:ext uri="{D42A27DB-BD31-4B8C-83A1-F6EECF244321}">
                <p14:modId xmlns:p14="http://schemas.microsoft.com/office/powerpoint/2010/main" val="3491141668"/>
              </p:ext>
            </p:extLst>
          </p:nvPr>
        </p:nvGraphicFramePr>
        <p:xfrm>
          <a:off x="241300" y="1689100"/>
          <a:ext cx="8902699" cy="3754120"/>
        </p:xfrm>
        <a:graphic>
          <a:graphicData uri="http://schemas.openxmlformats.org/drawingml/2006/table">
            <a:tbl>
              <a:tblPr firstRow="1" bandRow="1">
                <a:tableStyleId>{5C22544A-7EE6-4342-B048-85BDC9FD1C3A}</a:tableStyleId>
              </a:tblPr>
              <a:tblGrid>
                <a:gridCol w="2376977">
                  <a:extLst>
                    <a:ext uri="{9D8B030D-6E8A-4147-A177-3AD203B41FA5}">
                      <a16:colId xmlns:a16="http://schemas.microsoft.com/office/drawing/2014/main" val="1969267701"/>
                    </a:ext>
                  </a:extLst>
                </a:gridCol>
                <a:gridCol w="1973464">
                  <a:extLst>
                    <a:ext uri="{9D8B030D-6E8A-4147-A177-3AD203B41FA5}">
                      <a16:colId xmlns:a16="http://schemas.microsoft.com/office/drawing/2014/main" val="2256864918"/>
                    </a:ext>
                  </a:extLst>
                </a:gridCol>
                <a:gridCol w="1455291">
                  <a:extLst>
                    <a:ext uri="{9D8B030D-6E8A-4147-A177-3AD203B41FA5}">
                      <a16:colId xmlns:a16="http://schemas.microsoft.com/office/drawing/2014/main" val="2783912397"/>
                    </a:ext>
                  </a:extLst>
                </a:gridCol>
                <a:gridCol w="1201718">
                  <a:extLst>
                    <a:ext uri="{9D8B030D-6E8A-4147-A177-3AD203B41FA5}">
                      <a16:colId xmlns:a16="http://schemas.microsoft.com/office/drawing/2014/main" val="2088583901"/>
                    </a:ext>
                  </a:extLst>
                </a:gridCol>
                <a:gridCol w="1895249">
                  <a:extLst>
                    <a:ext uri="{9D8B030D-6E8A-4147-A177-3AD203B41FA5}">
                      <a16:colId xmlns:a16="http://schemas.microsoft.com/office/drawing/2014/main" val="2389309915"/>
                    </a:ext>
                  </a:extLst>
                </a:gridCol>
              </a:tblGrid>
              <a:tr h="499894">
                <a:tc>
                  <a:txBody>
                    <a:bodyPr/>
                    <a:lstStyle/>
                    <a:p>
                      <a:endParaRPr lang="en-GB" sz="1800" dirty="0">
                        <a:solidFill>
                          <a:schemeClr val="bg1"/>
                        </a:solidFill>
                        <a:latin typeface="Calibri" panose="020F0502020204030204" pitchFamily="34" charset="0"/>
                        <a:cs typeface="Calibri" panose="020F0502020204030204" pitchFamily="34" charset="0"/>
                      </a:endParaRPr>
                    </a:p>
                  </a:txBody>
                  <a:tcPr>
                    <a:noFill/>
                  </a:tcPr>
                </a:tc>
                <a:tc gridSpan="2">
                  <a:txBody>
                    <a:bodyPr/>
                    <a:lstStyle/>
                    <a:p>
                      <a:pPr algn="ctr"/>
                      <a:r>
                        <a:rPr lang="en-GB" sz="1800" dirty="0">
                          <a:solidFill>
                            <a:schemeClr val="bg1"/>
                          </a:solidFill>
                          <a:latin typeface="Calibri" panose="020F0502020204030204" pitchFamily="34" charset="0"/>
                          <a:cs typeface="Calibri" panose="020F0502020204030204" pitchFamily="34" charset="0"/>
                        </a:rPr>
                        <a:t>Olaparib </a:t>
                      </a:r>
                      <a:br>
                        <a:rPr lang="en-GB" sz="18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(N=195)</a:t>
                      </a:r>
                    </a:p>
                  </a:txBody>
                  <a:tcPr>
                    <a:solidFill>
                      <a:srgbClr val="4971B7"/>
                    </a:solidFill>
                  </a:tcPr>
                </a:tc>
                <a:tc hMerge="1">
                  <a:txBody>
                    <a:bodyPr/>
                    <a:lstStyle/>
                    <a:p>
                      <a:endParaRPr lang="en-GB"/>
                    </a:p>
                  </a:txBody>
                  <a:tcPr/>
                </a:tc>
                <a:tc gridSpan="2">
                  <a:txBody>
                    <a:bodyPr/>
                    <a:lstStyle/>
                    <a:p>
                      <a:pPr algn="ctr"/>
                      <a:r>
                        <a:rPr lang="en-GB" sz="1800" dirty="0">
                          <a:solidFill>
                            <a:schemeClr val="bg1"/>
                          </a:solidFill>
                          <a:latin typeface="Calibri" panose="020F0502020204030204" pitchFamily="34" charset="0"/>
                          <a:cs typeface="Calibri" panose="020F0502020204030204" pitchFamily="34" charset="0"/>
                        </a:rPr>
                        <a:t>Placebo </a:t>
                      </a:r>
                    </a:p>
                    <a:p>
                      <a:pPr algn="ctr"/>
                      <a:r>
                        <a:rPr lang="en-GB" sz="1800" dirty="0">
                          <a:solidFill>
                            <a:schemeClr val="bg1"/>
                          </a:solidFill>
                          <a:latin typeface="Calibri" panose="020F0502020204030204" pitchFamily="34" charset="0"/>
                          <a:cs typeface="Calibri" panose="020F0502020204030204" pitchFamily="34" charset="0"/>
                        </a:rPr>
                        <a:t>(N=99)</a:t>
                      </a:r>
                    </a:p>
                  </a:txBody>
                  <a:tcPr>
                    <a:solidFill>
                      <a:srgbClr val="C8533A"/>
                    </a:solidFill>
                  </a:tcPr>
                </a:tc>
                <a:tc hMerge="1">
                  <a:txBody>
                    <a:bodyPr/>
                    <a:lstStyle/>
                    <a:p>
                      <a:endParaRPr lang="en-GB"/>
                    </a:p>
                  </a:txBody>
                  <a:tcPr/>
                </a:tc>
                <a:extLst>
                  <a:ext uri="{0D108BD9-81ED-4DB2-BD59-A6C34878D82A}">
                    <a16:rowId xmlns:a16="http://schemas.microsoft.com/office/drawing/2014/main" val="110876520"/>
                  </a:ext>
                </a:extLst>
              </a:tr>
              <a:tr h="370840">
                <a:tc>
                  <a:txBody>
                    <a:bodyPr/>
                    <a:lstStyle/>
                    <a:p>
                      <a:endParaRPr lang="en-GB" sz="1800" b="0" i="0" dirty="0">
                        <a:latin typeface="Calibri" panose="020F0502020204030204" pitchFamily="34" charset="0"/>
                        <a:cs typeface="Calibri" panose="020F0502020204030204" pitchFamily="34" charset="0"/>
                      </a:endParaRPr>
                    </a:p>
                  </a:txBody>
                  <a:tcPr>
                    <a:noFill/>
                  </a:tcPr>
                </a:tc>
                <a:tc>
                  <a:txBody>
                    <a:bodyPr/>
                    <a:lstStyle/>
                    <a:p>
                      <a:pPr algn="ctr"/>
                      <a:r>
                        <a:rPr lang="en-GB" sz="1800" b="1" dirty="0">
                          <a:latin typeface="Calibri" panose="020F0502020204030204" pitchFamily="34" charset="0"/>
                          <a:cs typeface="Calibri" panose="020F0502020204030204" pitchFamily="34" charset="0"/>
                        </a:rPr>
                        <a:t>Primary</a:t>
                      </a:r>
                    </a:p>
                  </a:txBody>
                  <a:tcPr>
                    <a:noFill/>
                  </a:tcPr>
                </a:tc>
                <a:tc>
                  <a:txBody>
                    <a:bodyPr/>
                    <a:lstStyle/>
                    <a:p>
                      <a:pPr algn="ctr"/>
                      <a:r>
                        <a:rPr lang="en-GB" sz="1800" b="1" dirty="0">
                          <a:latin typeface="Calibri" panose="020F0502020204030204" pitchFamily="34" charset="0"/>
                          <a:cs typeface="Calibri" panose="020F0502020204030204" pitchFamily="34" charset="0"/>
                        </a:rPr>
                        <a:t>Final</a:t>
                      </a:r>
                    </a:p>
                  </a:txBody>
                  <a:tcPr>
                    <a:noFill/>
                  </a:tcPr>
                </a:tc>
                <a:tc>
                  <a:txBody>
                    <a:bodyPr/>
                    <a:lstStyle/>
                    <a:p>
                      <a:pPr algn="ctr"/>
                      <a:r>
                        <a:rPr lang="en-GB" sz="1800" b="1" baseline="0" dirty="0">
                          <a:latin typeface="Calibri" panose="020F0502020204030204" pitchFamily="34" charset="0"/>
                          <a:cs typeface="Calibri" panose="020F0502020204030204" pitchFamily="34" charset="0"/>
                        </a:rPr>
                        <a:t>Primary</a:t>
                      </a:r>
                    </a:p>
                  </a:txBody>
                  <a:tcPr>
                    <a:noFill/>
                  </a:tcPr>
                </a:tc>
                <a:tc>
                  <a:txBody>
                    <a:bodyPr/>
                    <a:lstStyle/>
                    <a:p>
                      <a:pPr algn="ctr"/>
                      <a:r>
                        <a:rPr lang="en-GB" sz="1800" b="1" baseline="0" dirty="0">
                          <a:latin typeface="Calibri" panose="020F0502020204030204" pitchFamily="34" charset="0"/>
                          <a:cs typeface="Calibri" panose="020F0502020204030204" pitchFamily="34" charset="0"/>
                        </a:rPr>
                        <a:t>Final</a:t>
                      </a:r>
                    </a:p>
                  </a:txBody>
                  <a:tcPr>
                    <a:noFill/>
                  </a:tcPr>
                </a:tc>
                <a:extLst>
                  <a:ext uri="{0D108BD9-81ED-4DB2-BD59-A6C34878D82A}">
                    <a16:rowId xmlns:a16="http://schemas.microsoft.com/office/drawing/2014/main" val="36018981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latin typeface="Calibri" panose="020F0502020204030204" pitchFamily="34" charset="0"/>
                          <a:cs typeface="Calibri" panose="020F0502020204030204" pitchFamily="34" charset="0"/>
                        </a:rPr>
                        <a:t>Mean total treatment duration (SD), months </a:t>
                      </a:r>
                    </a:p>
                  </a:txBody>
                  <a:tcP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Calibri" panose="020F0502020204030204" pitchFamily="34" charset="0"/>
                          <a:cs typeface="Calibri" panose="020F0502020204030204" pitchFamily="34" charset="0"/>
                        </a:rPr>
                        <a:t>17.4 (9.8)</a:t>
                      </a:r>
                    </a:p>
                  </a:txBody>
                  <a:tcPr>
                    <a:solidFill>
                      <a:schemeClr val="bg2">
                        <a:lumMod val="90000"/>
                      </a:schemeClr>
                    </a:solidFill>
                  </a:tcPr>
                </a:tc>
                <a:tc>
                  <a:txBody>
                    <a:bodyPr/>
                    <a:lstStyle/>
                    <a:p>
                      <a:pPr algn="ctr"/>
                      <a:r>
                        <a:rPr lang="en-GB" sz="1800" b="1" dirty="0">
                          <a:latin typeface="Calibri" panose="020F0502020204030204" pitchFamily="34" charset="0"/>
                          <a:cs typeface="Calibri" panose="020F0502020204030204" pitchFamily="34" charset="0"/>
                        </a:rPr>
                        <a:t>29.1 (24.7)</a:t>
                      </a:r>
                    </a:p>
                  </a:txBody>
                  <a:tcPr>
                    <a:solidFill>
                      <a:schemeClr val="bg2">
                        <a:lumMod val="90000"/>
                      </a:schemeClr>
                    </a:solidFill>
                  </a:tcPr>
                </a:tc>
                <a:tc>
                  <a:txBody>
                    <a:bodyPr/>
                    <a:lstStyle/>
                    <a:p>
                      <a:pPr algn="ctr"/>
                      <a:r>
                        <a:rPr lang="en-GB" dirty="0">
                          <a:latin typeface="Calibri" panose="020F0502020204030204" pitchFamily="34" charset="0"/>
                          <a:cs typeface="Calibri" panose="020F0502020204030204" pitchFamily="34" charset="0"/>
                        </a:rPr>
                        <a:t>9.0 (8.1)</a:t>
                      </a:r>
                    </a:p>
                  </a:txBody>
                  <a:tcP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latin typeface="Calibri" panose="020F0502020204030204" pitchFamily="34" charset="0"/>
                          <a:cs typeface="Calibri" panose="020F0502020204030204" pitchFamily="34" charset="0"/>
                        </a:rPr>
                        <a:t>13.1 (18.6)</a:t>
                      </a:r>
                    </a:p>
                  </a:txBody>
                  <a:tcPr>
                    <a:solidFill>
                      <a:schemeClr val="bg2">
                        <a:lumMod val="90000"/>
                      </a:schemeClr>
                    </a:solidFill>
                  </a:tcPr>
                </a:tc>
                <a:extLst>
                  <a:ext uri="{0D108BD9-81ED-4DB2-BD59-A6C34878D82A}">
                    <a16:rowId xmlns:a16="http://schemas.microsoft.com/office/drawing/2014/main" val="2167853132"/>
                  </a:ext>
                </a:extLst>
              </a:tr>
              <a:tr h="370840">
                <a:tc>
                  <a:txBody>
                    <a:bodyPr/>
                    <a:lstStyle/>
                    <a:p>
                      <a:r>
                        <a:rPr lang="en-GB" sz="1800" b="1" i="0" dirty="0">
                          <a:latin typeface="Calibri" panose="020F0502020204030204" pitchFamily="34" charset="0"/>
                          <a:cs typeface="Calibri" panose="020F0502020204030204" pitchFamily="34" charset="0"/>
                        </a:rPr>
                        <a:t>MDS/AML, n (%)</a:t>
                      </a:r>
                    </a:p>
                    <a:p>
                      <a:r>
                        <a:rPr lang="en-GB" sz="1800" b="0" i="0" dirty="0">
                          <a:solidFill>
                            <a:schemeClr val="tx1"/>
                          </a:solidFill>
                          <a:latin typeface="Calibri" panose="020F0502020204030204" pitchFamily="34" charset="0"/>
                          <a:cs typeface="Calibri" panose="020F0502020204030204" pitchFamily="34" charset="0"/>
                        </a:rPr>
                        <a:t>During the safety follow-up period (TEAE)</a:t>
                      </a:r>
                    </a:p>
                    <a:p>
                      <a:r>
                        <a:rPr lang="en-GB" sz="1800" b="0" i="0" dirty="0">
                          <a:solidFill>
                            <a:schemeClr val="tx1"/>
                          </a:solidFill>
                          <a:latin typeface="Calibri" panose="020F0502020204030204" pitchFamily="34" charset="0"/>
                          <a:cs typeface="Calibri" panose="020F0502020204030204" pitchFamily="34" charset="0"/>
                        </a:rPr>
                        <a:t>After the safety follow-up period (non-TEAE)</a:t>
                      </a:r>
                    </a:p>
                  </a:txBody>
                  <a:tcPr>
                    <a:solidFill>
                      <a:srgbClr val="F2F2F2"/>
                    </a:solidFill>
                  </a:tcPr>
                </a:tc>
                <a:tc>
                  <a:txBody>
                    <a:bodyPr/>
                    <a:lstStyle/>
                    <a:p>
                      <a:pPr algn="ctr"/>
                      <a:r>
                        <a:rPr lang="en-GB" dirty="0">
                          <a:latin typeface="Calibri" panose="020F0502020204030204" pitchFamily="34" charset="0"/>
                          <a:cs typeface="Calibri" panose="020F0502020204030204" pitchFamily="34" charset="0"/>
                        </a:rPr>
                        <a:t>4 (2)</a:t>
                      </a:r>
                    </a:p>
                  </a:txBody>
                  <a:tcPr>
                    <a:solidFill>
                      <a:srgbClr val="F2F2F2"/>
                    </a:solidFill>
                  </a:tcPr>
                </a:tc>
                <a:tc>
                  <a:txBody>
                    <a:bodyPr/>
                    <a:lstStyle/>
                    <a:p>
                      <a:pPr algn="ctr"/>
                      <a:r>
                        <a:rPr lang="en-GB" sz="1800" b="1" dirty="0">
                          <a:latin typeface="Calibri" panose="020F0502020204030204" pitchFamily="34" charset="0"/>
                          <a:cs typeface="Calibri" panose="020F0502020204030204" pitchFamily="34" charset="0"/>
                        </a:rPr>
                        <a:t>16 (8)</a:t>
                      </a:r>
                    </a:p>
                    <a:p>
                      <a:pPr algn="ctr"/>
                      <a:r>
                        <a:rPr lang="en-GB" sz="1800" b="1" dirty="0">
                          <a:latin typeface="Calibri" panose="020F0502020204030204" pitchFamily="34" charset="0"/>
                          <a:cs typeface="Calibri" panose="020F0502020204030204" pitchFamily="34" charset="0"/>
                        </a:rPr>
                        <a:t>7 (4)</a:t>
                      </a:r>
                    </a:p>
                    <a:p>
                      <a:pPr algn="ctr"/>
                      <a:r>
                        <a:rPr lang="en-GB" sz="1800" b="1" dirty="0">
                          <a:latin typeface="Calibri" panose="020F0502020204030204" pitchFamily="34" charset="0"/>
                          <a:cs typeface="Calibri" panose="020F0502020204030204" pitchFamily="34" charset="0"/>
                        </a:rPr>
                        <a:t>9 (5)</a:t>
                      </a:r>
                    </a:p>
                  </a:txBody>
                  <a:tcPr>
                    <a:solidFill>
                      <a:srgbClr val="F2F2F2"/>
                    </a:solidFill>
                  </a:tcPr>
                </a:tc>
                <a:tc>
                  <a:txBody>
                    <a:bodyPr/>
                    <a:lstStyle/>
                    <a:p>
                      <a:pPr algn="ctr"/>
                      <a:r>
                        <a:rPr lang="en-GB" dirty="0">
                          <a:latin typeface="Calibri" panose="020F0502020204030204" pitchFamily="34" charset="0"/>
                          <a:cs typeface="Calibri" panose="020F0502020204030204" pitchFamily="34" charset="0"/>
                        </a:rPr>
                        <a:t>4 (4)</a:t>
                      </a:r>
                    </a:p>
                  </a:txBody>
                  <a:tcPr>
                    <a:solidFill>
                      <a:srgbClr val="F2F2F2"/>
                    </a:solidFill>
                  </a:tcPr>
                </a:tc>
                <a:tc>
                  <a:txBody>
                    <a:bodyPr/>
                    <a:lstStyle/>
                    <a:p>
                      <a:pPr algn="ctr"/>
                      <a:r>
                        <a:rPr lang="en-GB" sz="1800" b="1" dirty="0">
                          <a:latin typeface="Calibri" panose="020F0502020204030204" pitchFamily="34" charset="0"/>
                          <a:cs typeface="Calibri" panose="020F0502020204030204" pitchFamily="34" charset="0"/>
                        </a:rPr>
                        <a:t>4 (4)</a:t>
                      </a:r>
                    </a:p>
                    <a:p>
                      <a:pPr algn="ctr"/>
                      <a:r>
                        <a:rPr lang="en-GB" sz="1800" b="1" baseline="0" dirty="0">
                          <a:latin typeface="Calibri" panose="020F0502020204030204" pitchFamily="34" charset="0"/>
                          <a:cs typeface="Calibri" panose="020F0502020204030204" pitchFamily="34" charset="0"/>
                        </a:rPr>
                        <a:t>0</a:t>
                      </a:r>
                    </a:p>
                    <a:p>
                      <a:pPr algn="ctr"/>
                      <a:r>
                        <a:rPr lang="en-GB" sz="1800" b="1" baseline="0" dirty="0">
                          <a:latin typeface="Calibri" panose="020F0502020204030204" pitchFamily="34" charset="0"/>
                          <a:cs typeface="Calibri" panose="020F0502020204030204" pitchFamily="34" charset="0"/>
                        </a:rPr>
                        <a:t>4 (4)</a:t>
                      </a:r>
                    </a:p>
                  </a:txBody>
                  <a:tcPr>
                    <a:solidFill>
                      <a:srgbClr val="F2F2F2"/>
                    </a:solidFill>
                  </a:tcPr>
                </a:tc>
                <a:extLst>
                  <a:ext uri="{0D108BD9-81ED-4DB2-BD59-A6C34878D82A}">
                    <a16:rowId xmlns:a16="http://schemas.microsoft.com/office/drawing/2014/main" val="1332865027"/>
                  </a:ext>
                </a:extLst>
              </a:tr>
              <a:tr h="252737">
                <a:tc>
                  <a:txBody>
                    <a:bodyPr/>
                    <a:lstStyle/>
                    <a:p>
                      <a:r>
                        <a:rPr lang="en-GB" sz="1800" b="1" i="0" dirty="0">
                          <a:latin typeface="Calibri" panose="020F0502020204030204" pitchFamily="34" charset="0"/>
                          <a:cs typeface="Calibri" panose="020F0502020204030204" pitchFamily="34" charset="0"/>
                        </a:rPr>
                        <a:t>Pneumonitis, n (%)</a:t>
                      </a:r>
                    </a:p>
                  </a:txBody>
                  <a:tcPr>
                    <a:solidFill>
                      <a:srgbClr val="D0CECE"/>
                    </a:solidFill>
                  </a:tcPr>
                </a:tc>
                <a:tc>
                  <a:txBody>
                    <a:bodyPr/>
                    <a:lstStyle/>
                    <a:p>
                      <a:pPr algn="ctr"/>
                      <a:r>
                        <a:rPr lang="en-GB" dirty="0">
                          <a:latin typeface="Calibri" panose="020F0502020204030204" pitchFamily="34" charset="0"/>
                          <a:cs typeface="Calibri" panose="020F0502020204030204" pitchFamily="34" charset="0"/>
                        </a:rPr>
                        <a:t>3 (2)</a:t>
                      </a:r>
                    </a:p>
                  </a:txBody>
                  <a:tcPr>
                    <a:solidFill>
                      <a:srgbClr val="D0CECE"/>
                    </a:solidFill>
                  </a:tcPr>
                </a:tc>
                <a:tc>
                  <a:txBody>
                    <a:bodyPr/>
                    <a:lstStyle/>
                    <a:p>
                      <a:pPr algn="ctr"/>
                      <a:r>
                        <a:rPr lang="en-GB" sz="1800" b="1" dirty="0">
                          <a:latin typeface="Calibri" panose="020F0502020204030204" pitchFamily="34" charset="0"/>
                          <a:cs typeface="Calibri" panose="020F0502020204030204" pitchFamily="34" charset="0"/>
                        </a:rPr>
                        <a:t>3 (2)</a:t>
                      </a:r>
                    </a:p>
                  </a:txBody>
                  <a:tcPr>
                    <a:solidFill>
                      <a:srgbClr val="D0CECE"/>
                    </a:solidFill>
                  </a:tcPr>
                </a:tc>
                <a:tc>
                  <a:txBody>
                    <a:bodyPr/>
                    <a:lstStyle/>
                    <a:p>
                      <a:pPr algn="ctr"/>
                      <a:r>
                        <a:rPr lang="en-GB" dirty="0">
                          <a:latin typeface="Calibri" panose="020F0502020204030204" pitchFamily="34" charset="0"/>
                          <a:cs typeface="Calibri" panose="020F0502020204030204" pitchFamily="34" charset="0"/>
                        </a:rPr>
                        <a:t>0</a:t>
                      </a:r>
                    </a:p>
                  </a:txBody>
                  <a:tcPr>
                    <a:solidFill>
                      <a:srgbClr val="D0CECE"/>
                    </a:solidFill>
                  </a:tcPr>
                </a:tc>
                <a:tc>
                  <a:txBody>
                    <a:bodyPr/>
                    <a:lstStyle/>
                    <a:p>
                      <a:pPr algn="ctr"/>
                      <a:r>
                        <a:rPr lang="en-GB" sz="1800" b="1" dirty="0">
                          <a:latin typeface="Calibri" panose="020F0502020204030204" pitchFamily="34" charset="0"/>
                          <a:cs typeface="Calibri" panose="020F0502020204030204" pitchFamily="34" charset="0"/>
                        </a:rPr>
                        <a:t>0</a:t>
                      </a:r>
                    </a:p>
                  </a:txBody>
                  <a:tcPr>
                    <a:solidFill>
                      <a:srgbClr val="D0CECE"/>
                    </a:solidFill>
                  </a:tcPr>
                </a:tc>
                <a:extLst>
                  <a:ext uri="{0D108BD9-81ED-4DB2-BD59-A6C34878D82A}">
                    <a16:rowId xmlns:a16="http://schemas.microsoft.com/office/drawing/2014/main" val="1787227158"/>
                  </a:ext>
                </a:extLst>
              </a:tr>
            </a:tbl>
          </a:graphicData>
        </a:graphic>
      </p:graphicFrame>
    </p:spTree>
    <p:extLst>
      <p:ext uri="{BB962C8B-B14F-4D97-AF65-F5344CB8AC3E}">
        <p14:creationId xmlns:p14="http://schemas.microsoft.com/office/powerpoint/2010/main" val="172319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9617-090B-AA46-8BCD-FC87E077336A}"/>
              </a:ext>
            </a:extLst>
          </p:cNvPr>
          <p:cNvSpPr>
            <a:spLocks noGrp="1"/>
          </p:cNvSpPr>
          <p:nvPr>
            <p:ph type="title"/>
          </p:nvPr>
        </p:nvSpPr>
        <p:spPr/>
        <p:txBody>
          <a:bodyPr/>
          <a:lstStyle/>
          <a:p>
            <a:r>
              <a:rPr lang="en-US" dirty="0"/>
              <a:t>PARP inhibitor combinations</a:t>
            </a:r>
          </a:p>
        </p:txBody>
      </p:sp>
      <p:sp>
        <p:nvSpPr>
          <p:cNvPr id="3" name="Content Placeholder 2">
            <a:extLst>
              <a:ext uri="{FF2B5EF4-FFF2-40B4-BE49-F238E27FC236}">
                <a16:creationId xmlns:a16="http://schemas.microsoft.com/office/drawing/2014/main" id="{1DBE7BFC-6AD0-534F-A17C-28D15D6F032D}"/>
              </a:ext>
            </a:extLst>
          </p:cNvPr>
          <p:cNvSpPr>
            <a:spLocks noGrp="1"/>
          </p:cNvSpPr>
          <p:nvPr>
            <p:ph idx="1"/>
          </p:nvPr>
        </p:nvSpPr>
        <p:spPr/>
        <p:txBody>
          <a:bodyPr/>
          <a:lstStyle/>
          <a:p>
            <a:r>
              <a:rPr lang="en-US" dirty="0"/>
              <a:t>Combinations with chemotherapy are difficult (bone marrow suppression)</a:t>
            </a:r>
          </a:p>
          <a:p>
            <a:r>
              <a:rPr lang="en-US" dirty="0"/>
              <a:t>Combinations with immunotherapy</a:t>
            </a:r>
          </a:p>
          <a:p>
            <a:r>
              <a:rPr lang="en-US" dirty="0"/>
              <a:t>Combinations with anti-angiogenic drugs</a:t>
            </a:r>
          </a:p>
        </p:txBody>
      </p:sp>
      <p:sp>
        <p:nvSpPr>
          <p:cNvPr id="4" name="Slide Number Placeholder 3">
            <a:extLst>
              <a:ext uri="{FF2B5EF4-FFF2-40B4-BE49-F238E27FC236}">
                <a16:creationId xmlns:a16="http://schemas.microsoft.com/office/drawing/2014/main" id="{F17D61FC-5A6A-D049-9FB9-042A4936C709}"/>
              </a:ext>
            </a:extLst>
          </p:cNvPr>
          <p:cNvSpPr>
            <a:spLocks noGrp="1"/>
          </p:cNvSpPr>
          <p:nvPr>
            <p:ph type="sldNum" sz="quarter" idx="12"/>
          </p:nvPr>
        </p:nvSpPr>
        <p:spPr/>
        <p:txBody>
          <a:bodyPr/>
          <a:lstStyle/>
          <a:p>
            <a:fld id="{106E12CD-FCB1-464E-A775-0B83FDDACE03}" type="slidenum">
              <a:rPr lang="en-US" smtClean="0"/>
              <a:pPr/>
              <a:t>28</a:t>
            </a:fld>
            <a:endParaRPr lang="en-US"/>
          </a:p>
        </p:txBody>
      </p:sp>
    </p:spTree>
    <p:extLst>
      <p:ext uri="{BB962C8B-B14F-4D97-AF65-F5344CB8AC3E}">
        <p14:creationId xmlns:p14="http://schemas.microsoft.com/office/powerpoint/2010/main" val="56626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32" y="142581"/>
            <a:ext cx="8042276" cy="1336956"/>
          </a:xfrm>
        </p:spPr>
        <p:txBody>
          <a:bodyPr>
            <a:normAutofit fontScale="90000"/>
          </a:bodyPr>
          <a:lstStyle/>
          <a:p>
            <a:r>
              <a:rPr lang="en-US" dirty="0"/>
              <a:t>PARP enzyme repairs single strand DNA breaks</a:t>
            </a:r>
          </a:p>
        </p:txBody>
      </p:sp>
      <p:pic>
        <p:nvPicPr>
          <p:cNvPr id="5" name="Content Placeholder 4" descr="PARPi.jpeg"/>
          <p:cNvPicPr>
            <a:picLocks noGrp="1" noChangeAspect="1"/>
          </p:cNvPicPr>
          <p:nvPr>
            <p:ph idx="1"/>
          </p:nvPr>
        </p:nvPicPr>
        <p:blipFill>
          <a:blip r:embed="rId2">
            <a:extLst>
              <a:ext uri="{28A0092B-C50C-407E-A947-70E740481C1C}">
                <a14:useLocalDpi xmlns:a14="http://schemas.microsoft.com/office/drawing/2010/main" val="0"/>
              </a:ext>
            </a:extLst>
          </a:blip>
          <a:srcRect t="1779" b="1779"/>
          <a:stretch>
            <a:fillRect/>
          </a:stretch>
        </p:blipFill>
        <p:spPr>
          <a:xfrm>
            <a:off x="2288431" y="1669142"/>
            <a:ext cx="4567138" cy="2466579"/>
          </a:xfrm>
        </p:spPr>
      </p:pic>
      <p:cxnSp>
        <p:nvCxnSpPr>
          <p:cNvPr id="8" name="Straight Connector 7"/>
          <p:cNvCxnSpPr/>
          <p:nvPr/>
        </p:nvCxnSpPr>
        <p:spPr>
          <a:xfrm>
            <a:off x="3766457" y="3432629"/>
            <a:ext cx="863600" cy="616857"/>
          </a:xfrm>
          <a:prstGeom prst="line">
            <a:avLst/>
          </a:prstGeom>
          <a:ln w="57150" cmpd="sng">
            <a:solidFill>
              <a:srgbClr val="2C7C9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817257" y="3454400"/>
            <a:ext cx="762000" cy="595086"/>
          </a:xfrm>
          <a:prstGeom prst="line">
            <a:avLst/>
          </a:prstGeom>
          <a:ln w="57150" cmpd="sng">
            <a:solidFill>
              <a:srgbClr val="2C7C9F"/>
            </a:solidFill>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1617749" y="4497062"/>
            <a:ext cx="5908503" cy="2002973"/>
            <a:chOff x="1239783" y="4550227"/>
            <a:chExt cx="5908503" cy="2002973"/>
          </a:xfrm>
        </p:grpSpPr>
        <p:pic>
          <p:nvPicPr>
            <p:cNvPr id="14" name="Picture 13"/>
            <p:cNvPicPr>
              <a:picLocks noChangeAspect="1"/>
            </p:cNvPicPr>
            <p:nvPr/>
          </p:nvPicPr>
          <p:blipFill rotWithShape="1">
            <a:blip r:embed="rId3"/>
            <a:srcRect l="45476" t="66248"/>
            <a:stretch/>
          </p:blipFill>
          <p:spPr>
            <a:xfrm>
              <a:off x="1239783" y="4550227"/>
              <a:ext cx="5908503" cy="2002973"/>
            </a:xfrm>
            <a:prstGeom prst="rect">
              <a:avLst/>
            </a:prstGeom>
          </p:spPr>
        </p:pic>
        <p:sp>
          <p:nvSpPr>
            <p:cNvPr id="15" name="TextBox 14"/>
            <p:cNvSpPr txBox="1"/>
            <p:nvPr/>
          </p:nvSpPr>
          <p:spPr>
            <a:xfrm>
              <a:off x="2031888" y="4561504"/>
              <a:ext cx="1098440" cy="246221"/>
            </a:xfrm>
            <a:prstGeom prst="rect">
              <a:avLst/>
            </a:prstGeom>
            <a:solidFill>
              <a:schemeClr val="tx2">
                <a:lumMod val="75000"/>
                <a:lumOff val="25000"/>
              </a:schemeClr>
            </a:solidFill>
          </p:spPr>
          <p:txBody>
            <a:bodyPr wrap="none" rtlCol="0">
              <a:spAutoFit/>
            </a:bodyPr>
            <a:lstStyle/>
            <a:p>
              <a:r>
                <a:rPr lang="en-US" sz="1000" b="1" dirty="0">
                  <a:solidFill>
                    <a:schemeClr val="bg1"/>
                  </a:solidFill>
                </a:rPr>
                <a:t>PARP inhibitor</a:t>
              </a:r>
            </a:p>
          </p:txBody>
        </p:sp>
      </p:grpSp>
    </p:spTree>
    <p:extLst>
      <p:ext uri="{BB962C8B-B14F-4D97-AF65-F5344CB8AC3E}">
        <p14:creationId xmlns:p14="http://schemas.microsoft.com/office/powerpoint/2010/main" val="18794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7DC0-58FF-1A4F-92E1-53633AD8589C}"/>
              </a:ext>
            </a:extLst>
          </p:cNvPr>
          <p:cNvSpPr>
            <a:spLocks noGrp="1"/>
          </p:cNvSpPr>
          <p:nvPr>
            <p:ph type="title"/>
          </p:nvPr>
        </p:nvSpPr>
        <p:spPr/>
        <p:txBody>
          <a:bodyPr>
            <a:normAutofit fontScale="90000"/>
          </a:bodyPr>
          <a:lstStyle/>
          <a:p>
            <a:r>
              <a:rPr lang="en-US" dirty="0"/>
              <a:t>Niraparib and Pembrolizumab in Ovarian Cancer</a:t>
            </a:r>
          </a:p>
        </p:txBody>
      </p:sp>
      <p:sp>
        <p:nvSpPr>
          <p:cNvPr id="4" name="Slide Number Placeholder 3">
            <a:extLst>
              <a:ext uri="{FF2B5EF4-FFF2-40B4-BE49-F238E27FC236}">
                <a16:creationId xmlns:a16="http://schemas.microsoft.com/office/drawing/2014/main" id="{77921CC3-CB28-EB4B-B58F-974EDF8C7689}"/>
              </a:ext>
            </a:extLst>
          </p:cNvPr>
          <p:cNvSpPr>
            <a:spLocks noGrp="1"/>
          </p:cNvSpPr>
          <p:nvPr>
            <p:ph type="sldNum" sz="quarter" idx="12"/>
          </p:nvPr>
        </p:nvSpPr>
        <p:spPr/>
        <p:txBody>
          <a:bodyPr/>
          <a:lstStyle/>
          <a:p>
            <a:fld id="{106E12CD-FCB1-464E-A775-0B83FDDACE03}" type="slidenum">
              <a:rPr lang="en-US" smtClean="0"/>
              <a:pPr/>
              <a:t>29</a:t>
            </a:fld>
            <a:endParaRPr lang="en-US"/>
          </a:p>
        </p:txBody>
      </p:sp>
      <p:pic>
        <p:nvPicPr>
          <p:cNvPr id="5" name="New picture">
            <a:extLst>
              <a:ext uri="{FF2B5EF4-FFF2-40B4-BE49-F238E27FC236}">
                <a16:creationId xmlns:a16="http://schemas.microsoft.com/office/drawing/2014/main" id="{35FCE15F-BE95-BF4C-BC04-FE635ACC8A1A}"/>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1" b="45116"/>
          <a:stretch/>
        </p:blipFill>
        <p:spPr bwMode="auto">
          <a:xfrm>
            <a:off x="457200" y="1565447"/>
            <a:ext cx="8686800" cy="435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 Placeholder 2">
            <a:extLst>
              <a:ext uri="{FF2B5EF4-FFF2-40B4-BE49-F238E27FC236}">
                <a16:creationId xmlns:a16="http://schemas.microsoft.com/office/drawing/2014/main" id="{AFE73823-6C56-7D41-8AFF-677FD9686F80}"/>
              </a:ext>
            </a:extLst>
          </p:cNvPr>
          <p:cNvSpPr txBox="1"/>
          <p:nvPr>
            <p:custDataLst>
              <p:tags r:id="rId2"/>
            </p:custDataLst>
          </p:nvPr>
        </p:nvSpPr>
        <p:spPr bwMode="auto">
          <a:xfrm>
            <a:off x="941140" y="603885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Oncol. 2019;5(8):1141-1149. doi:10.1001/jamaoncol.2019.1048</a:t>
            </a:r>
          </a:p>
        </p:txBody>
      </p:sp>
    </p:spTree>
    <p:extLst>
      <p:ext uri="{BB962C8B-B14F-4D97-AF65-F5344CB8AC3E}">
        <p14:creationId xmlns:p14="http://schemas.microsoft.com/office/powerpoint/2010/main" val="303532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88A2-E8A2-3A4E-B2E9-C195AF73389C}"/>
              </a:ext>
            </a:extLst>
          </p:cNvPr>
          <p:cNvSpPr>
            <a:spLocks noGrp="1"/>
          </p:cNvSpPr>
          <p:nvPr>
            <p:ph type="title"/>
          </p:nvPr>
        </p:nvSpPr>
        <p:spPr/>
        <p:txBody>
          <a:bodyPr>
            <a:normAutofit fontScale="90000"/>
          </a:bodyPr>
          <a:lstStyle/>
          <a:p>
            <a:r>
              <a:rPr lang="en-US" dirty="0"/>
              <a:t>Olaparib and Bevacizumab</a:t>
            </a:r>
            <a:br>
              <a:rPr lang="en-US" dirty="0"/>
            </a:br>
            <a:r>
              <a:rPr lang="en-US" dirty="0"/>
              <a:t>First Line PAOLA 1 trial</a:t>
            </a:r>
          </a:p>
        </p:txBody>
      </p:sp>
      <p:sp>
        <p:nvSpPr>
          <p:cNvPr id="4" name="Slide Number Placeholder 3">
            <a:extLst>
              <a:ext uri="{FF2B5EF4-FFF2-40B4-BE49-F238E27FC236}">
                <a16:creationId xmlns:a16="http://schemas.microsoft.com/office/drawing/2014/main" id="{319C63CD-B327-544B-90BB-1587CB1F0417}"/>
              </a:ext>
            </a:extLst>
          </p:cNvPr>
          <p:cNvSpPr>
            <a:spLocks noGrp="1"/>
          </p:cNvSpPr>
          <p:nvPr>
            <p:ph type="sldNum" sz="quarter" idx="12"/>
          </p:nvPr>
        </p:nvSpPr>
        <p:spPr/>
        <p:txBody>
          <a:bodyPr/>
          <a:lstStyle/>
          <a:p>
            <a:fld id="{106E12CD-FCB1-464E-A775-0B83FDDACE03}" type="slidenum">
              <a:rPr lang="en-US" smtClean="0"/>
              <a:pPr/>
              <a:t>30</a:t>
            </a:fld>
            <a:endParaRPr lang="en-US"/>
          </a:p>
        </p:txBody>
      </p:sp>
      <p:pic>
        <p:nvPicPr>
          <p:cNvPr id="9" name="Picture 8">
            <a:extLst>
              <a:ext uri="{FF2B5EF4-FFF2-40B4-BE49-F238E27FC236}">
                <a16:creationId xmlns:a16="http://schemas.microsoft.com/office/drawing/2014/main" id="{89B8DA1A-6E8B-A34A-A2F5-BFDB8EEDDB2E}"/>
              </a:ext>
            </a:extLst>
          </p:cNvPr>
          <p:cNvPicPr>
            <a:picLocks noChangeAspect="1"/>
          </p:cNvPicPr>
          <p:nvPr/>
        </p:nvPicPr>
        <p:blipFill>
          <a:blip r:embed="rId2"/>
          <a:stretch>
            <a:fillRect/>
          </a:stretch>
        </p:blipFill>
        <p:spPr>
          <a:xfrm>
            <a:off x="0" y="1885950"/>
            <a:ext cx="8893146" cy="3816350"/>
          </a:xfrm>
          <a:prstGeom prst="rect">
            <a:avLst/>
          </a:prstGeom>
        </p:spPr>
      </p:pic>
      <p:sp>
        <p:nvSpPr>
          <p:cNvPr id="10" name="TextBox 9">
            <a:extLst>
              <a:ext uri="{FF2B5EF4-FFF2-40B4-BE49-F238E27FC236}">
                <a16:creationId xmlns:a16="http://schemas.microsoft.com/office/drawing/2014/main" id="{96D252D8-8024-3449-87FA-BE8916B9510A}"/>
              </a:ext>
            </a:extLst>
          </p:cNvPr>
          <p:cNvSpPr txBox="1"/>
          <p:nvPr/>
        </p:nvSpPr>
        <p:spPr>
          <a:xfrm>
            <a:off x="1130300" y="5791200"/>
            <a:ext cx="2592954" cy="369332"/>
          </a:xfrm>
          <a:prstGeom prst="rect">
            <a:avLst/>
          </a:prstGeom>
          <a:noFill/>
        </p:spPr>
        <p:txBody>
          <a:bodyPr wrap="none" rtlCol="0">
            <a:spAutoFit/>
          </a:bodyPr>
          <a:lstStyle/>
          <a:p>
            <a:r>
              <a:rPr lang="en-US" dirty="0"/>
              <a:t>Ray </a:t>
            </a:r>
            <a:r>
              <a:rPr lang="en-US" dirty="0" err="1"/>
              <a:t>Coquard</a:t>
            </a:r>
            <a:r>
              <a:rPr lang="en-US" dirty="0"/>
              <a:t>, NEJM, 2020</a:t>
            </a:r>
          </a:p>
        </p:txBody>
      </p:sp>
    </p:spTree>
    <p:extLst>
      <p:ext uri="{BB962C8B-B14F-4D97-AF65-F5344CB8AC3E}">
        <p14:creationId xmlns:p14="http://schemas.microsoft.com/office/powerpoint/2010/main" val="1136902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8DFFCC-A7BD-FE43-9044-C0337DEA2FDF}"/>
              </a:ext>
            </a:extLst>
          </p:cNvPr>
          <p:cNvSpPr>
            <a:spLocks noGrp="1"/>
          </p:cNvSpPr>
          <p:nvPr>
            <p:ph type="sldNum" sz="quarter" idx="12"/>
          </p:nvPr>
        </p:nvSpPr>
        <p:spPr/>
        <p:txBody>
          <a:bodyPr/>
          <a:lstStyle/>
          <a:p>
            <a:fld id="{106E12CD-FCB1-464E-A775-0B83FDDACE03}" type="slidenum">
              <a:rPr lang="en-US" smtClean="0"/>
              <a:pPr/>
              <a:t>31</a:t>
            </a:fld>
            <a:endParaRPr lang="en-US"/>
          </a:p>
        </p:txBody>
      </p:sp>
      <p:pic>
        <p:nvPicPr>
          <p:cNvPr id="5" name="Picture 4">
            <a:extLst>
              <a:ext uri="{FF2B5EF4-FFF2-40B4-BE49-F238E27FC236}">
                <a16:creationId xmlns:a16="http://schemas.microsoft.com/office/drawing/2014/main" id="{26A70449-B912-DB43-89C4-D3FBA74F91FF}"/>
              </a:ext>
            </a:extLst>
          </p:cNvPr>
          <p:cNvPicPr>
            <a:picLocks noChangeAspect="1"/>
          </p:cNvPicPr>
          <p:nvPr/>
        </p:nvPicPr>
        <p:blipFill rotWithShape="1">
          <a:blip r:embed="rId2"/>
          <a:srcRect l="12608" t="6400" r="9845"/>
          <a:stretch/>
        </p:blipFill>
        <p:spPr>
          <a:xfrm rot="5400000">
            <a:off x="2079466" y="-250985"/>
            <a:ext cx="5389879" cy="7824790"/>
          </a:xfrm>
          <a:prstGeom prst="rect">
            <a:avLst/>
          </a:prstGeom>
        </p:spPr>
      </p:pic>
      <p:sp>
        <p:nvSpPr>
          <p:cNvPr id="6" name="TextBox 5">
            <a:extLst>
              <a:ext uri="{FF2B5EF4-FFF2-40B4-BE49-F238E27FC236}">
                <a16:creationId xmlns:a16="http://schemas.microsoft.com/office/drawing/2014/main" id="{C7CACA88-4BDD-0141-8C0D-92DF21D229F0}"/>
              </a:ext>
            </a:extLst>
          </p:cNvPr>
          <p:cNvSpPr txBox="1"/>
          <p:nvPr/>
        </p:nvSpPr>
        <p:spPr>
          <a:xfrm>
            <a:off x="300831" y="62736"/>
            <a:ext cx="8542338" cy="1077218"/>
          </a:xfrm>
          <a:prstGeom prst="rect">
            <a:avLst/>
          </a:prstGeom>
          <a:noFill/>
        </p:spPr>
        <p:txBody>
          <a:bodyPr wrap="none" rtlCol="0">
            <a:spAutoFit/>
          </a:bodyPr>
          <a:lstStyle/>
          <a:p>
            <a:r>
              <a:rPr lang="en-US" sz="3200" dirty="0"/>
              <a:t>Synergy between Bevacizumab and </a:t>
            </a:r>
            <a:r>
              <a:rPr lang="en-US" sz="3200" dirty="0" err="1"/>
              <a:t>PARPi</a:t>
            </a:r>
            <a:r>
              <a:rPr lang="en-US" sz="3200" dirty="0"/>
              <a:t> Highest </a:t>
            </a:r>
          </a:p>
          <a:p>
            <a:r>
              <a:rPr lang="en-US" sz="3200" dirty="0"/>
              <a:t>in HRD tumors: PAOLA1</a:t>
            </a:r>
          </a:p>
        </p:txBody>
      </p:sp>
    </p:spTree>
    <p:extLst>
      <p:ext uri="{BB962C8B-B14F-4D97-AF65-F5344CB8AC3E}">
        <p14:creationId xmlns:p14="http://schemas.microsoft.com/office/powerpoint/2010/main" val="402935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283700" cy="1143000"/>
          </a:xfrm>
        </p:spPr>
        <p:txBody>
          <a:bodyPr>
            <a:normAutofit/>
          </a:bodyPr>
          <a:lstStyle/>
          <a:p>
            <a:r>
              <a:rPr lang="en-US" dirty="0"/>
              <a:t>PARP inhibitors take home message</a:t>
            </a:r>
          </a:p>
        </p:txBody>
      </p:sp>
      <p:sp>
        <p:nvSpPr>
          <p:cNvPr id="4" name="Content Placeholder 3"/>
          <p:cNvSpPr>
            <a:spLocks noGrp="1"/>
          </p:cNvSpPr>
          <p:nvPr>
            <p:ph idx="1"/>
          </p:nvPr>
        </p:nvSpPr>
        <p:spPr>
          <a:xfrm>
            <a:off x="205581" y="1519238"/>
            <a:ext cx="8593138" cy="3470901"/>
          </a:xfrm>
        </p:spPr>
        <p:txBody>
          <a:bodyPr>
            <a:noAutofit/>
          </a:bodyPr>
          <a:lstStyle/>
          <a:p>
            <a:r>
              <a:rPr lang="en-US" sz="2400" dirty="0"/>
              <a:t>New class of drugs very active in ovarian cancer</a:t>
            </a:r>
          </a:p>
          <a:p>
            <a:r>
              <a:rPr lang="en-US" sz="2400" dirty="0"/>
              <a:t>Three inhibitors approved: </a:t>
            </a:r>
            <a:r>
              <a:rPr lang="en-US" sz="2400" dirty="0" err="1"/>
              <a:t>olaparib</a:t>
            </a:r>
            <a:r>
              <a:rPr lang="en-US" sz="2400" dirty="0"/>
              <a:t>, </a:t>
            </a:r>
            <a:r>
              <a:rPr lang="en-US" sz="2400" dirty="0" err="1"/>
              <a:t>rucaparib</a:t>
            </a:r>
            <a:r>
              <a:rPr lang="en-US" sz="2400" dirty="0"/>
              <a:t> and </a:t>
            </a:r>
            <a:r>
              <a:rPr lang="en-US" sz="2400" dirty="0" err="1"/>
              <a:t>niraparib</a:t>
            </a:r>
            <a:endParaRPr lang="en-US" sz="2400" dirty="0"/>
          </a:p>
          <a:p>
            <a:r>
              <a:rPr lang="en-US" sz="2400" dirty="0"/>
              <a:t>Slight differences in indication profiles</a:t>
            </a:r>
          </a:p>
          <a:p>
            <a:r>
              <a:rPr lang="en-US" sz="2400" dirty="0"/>
              <a:t>Differences in toxicity profiles</a:t>
            </a:r>
          </a:p>
          <a:p>
            <a:r>
              <a:rPr lang="en-US" sz="2400" dirty="0"/>
              <a:t>Highest activity in patients carrying BRCA mutations and HRD tumors</a:t>
            </a:r>
          </a:p>
          <a:p>
            <a:r>
              <a:rPr lang="en-US" sz="2400" dirty="0"/>
              <a:t>Now approved for use in the first line setting</a:t>
            </a:r>
          </a:p>
          <a:p>
            <a:r>
              <a:rPr lang="en-US" sz="2400" dirty="0"/>
              <a:t>Research is ongoing in the area of PARP inhibitor resistance and new combinations</a:t>
            </a:r>
          </a:p>
          <a:p>
            <a:r>
              <a:rPr lang="en-US" sz="2400" dirty="0"/>
              <a:t>PARP inhibitors and COVID-19: one of the safest options (no significant immunosuppression, less frequent visits)</a:t>
            </a:r>
          </a:p>
        </p:txBody>
      </p:sp>
    </p:spTree>
    <p:extLst>
      <p:ext uri="{BB962C8B-B14F-4D97-AF65-F5344CB8AC3E}">
        <p14:creationId xmlns:p14="http://schemas.microsoft.com/office/powerpoint/2010/main" val="1621604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6080"/>
            <a:ext cx="9144000" cy="2738880"/>
          </a:xfrm>
        </p:spPr>
        <p:txBody>
          <a:bodyPr/>
          <a:lstStyle/>
          <a:p>
            <a:r>
              <a:rPr lang="en-US" dirty="0"/>
              <a:t>THANK YOU</a:t>
            </a:r>
          </a:p>
        </p:txBody>
      </p:sp>
    </p:spTree>
    <p:extLst>
      <p:ext uri="{BB962C8B-B14F-4D97-AF65-F5344CB8AC3E}">
        <p14:creationId xmlns:p14="http://schemas.microsoft.com/office/powerpoint/2010/main" val="2342043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4422" y="2209800"/>
            <a:ext cx="6722378" cy="1520204"/>
          </a:xfrm>
        </p:spPr>
        <p:txBody>
          <a:bodyPr/>
          <a:lstStyle/>
          <a:p>
            <a:pPr algn="ctr"/>
            <a:r>
              <a:rPr lang="en-US" sz="3200" dirty="0">
                <a:solidFill>
                  <a:srgbClr val="61468B"/>
                </a:solidFill>
              </a:rPr>
              <a:t>Side Effect Profiles and Management Strategies For PARP Inhibitors</a:t>
            </a:r>
          </a:p>
        </p:txBody>
      </p:sp>
      <p:sp>
        <p:nvSpPr>
          <p:cNvPr id="3" name="Subtitle 2"/>
          <p:cNvSpPr>
            <a:spLocks noGrp="1"/>
          </p:cNvSpPr>
          <p:nvPr>
            <p:ph type="subTitle" idx="1"/>
          </p:nvPr>
        </p:nvSpPr>
        <p:spPr>
          <a:xfrm>
            <a:off x="1964422" y="3810000"/>
            <a:ext cx="6400800" cy="685800"/>
          </a:xfrm>
        </p:spPr>
        <p:txBody>
          <a:bodyPr/>
          <a:lstStyle/>
          <a:p>
            <a:endParaRPr lang="en-US" dirty="0"/>
          </a:p>
        </p:txBody>
      </p:sp>
      <p:sp>
        <p:nvSpPr>
          <p:cNvPr id="5" name="TextBox 4"/>
          <p:cNvSpPr txBox="1"/>
          <p:nvPr/>
        </p:nvSpPr>
        <p:spPr>
          <a:xfrm>
            <a:off x="1981200" y="5190226"/>
            <a:ext cx="5410200" cy="73866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Presented to: Insert relevant presenter information Calibri 16pt</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Presented on: Month day, Year</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Presented by: Insert relevant presenter information here</a:t>
            </a:r>
          </a:p>
        </p:txBody>
      </p:sp>
      <p:sp>
        <p:nvSpPr>
          <p:cNvPr id="6" name="TextBox 5"/>
          <p:cNvSpPr txBox="1"/>
          <p:nvPr/>
        </p:nvSpPr>
        <p:spPr>
          <a:xfrm>
            <a:off x="1981200" y="5190226"/>
            <a:ext cx="6781800" cy="73866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61468B"/>
                </a:solidFill>
                <a:effectLst/>
                <a:uLnTx/>
                <a:uFillTx/>
                <a:latin typeface="Calibri"/>
                <a:ea typeface="+mn-ea"/>
                <a:cs typeface="+mn-cs"/>
              </a:rPr>
              <a:t>Presented on: October 2021</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61468B"/>
                </a:solidFill>
                <a:effectLst/>
                <a:uLnTx/>
                <a:uFillTx/>
                <a:latin typeface="Calibri"/>
                <a:ea typeface="+mn-ea"/>
                <a:cs typeface="+mn-cs"/>
              </a:rPr>
              <a:t>Presented by: Karen L Novak RN, MSN, ACNP-BC</a:t>
            </a:r>
          </a:p>
        </p:txBody>
      </p:sp>
    </p:spTree>
    <p:extLst>
      <p:ext uri="{BB962C8B-B14F-4D97-AF65-F5344CB8AC3E}">
        <p14:creationId xmlns:p14="http://schemas.microsoft.com/office/powerpoint/2010/main" val="1449851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526869"/>
          </a:xfrm>
        </p:spPr>
        <p:txBody>
          <a:bodyPr/>
          <a:lstStyle/>
          <a:p>
            <a:pPr algn="ctr"/>
            <a:r>
              <a:rPr lang="en-US" b="1" dirty="0"/>
              <a:t>LYNPARZA (OLAPARIB)  </a:t>
            </a:r>
          </a:p>
        </p:txBody>
      </p:sp>
      <p:sp>
        <p:nvSpPr>
          <p:cNvPr id="6" name="Content Placeholder 5"/>
          <p:cNvSpPr>
            <a:spLocks noGrp="1"/>
          </p:cNvSpPr>
          <p:nvPr>
            <p:ph idx="1"/>
          </p:nvPr>
        </p:nvSpPr>
        <p:spPr/>
        <p:txBody>
          <a:bodyPr/>
          <a:lstStyle/>
          <a:p>
            <a:r>
              <a:rPr lang="en-US" dirty="0"/>
              <a:t>First line maintenance treatment for women with deleterious or suspected germline or somatic BRCA mutation with advanced epithelial ovarian, fallopian tube or primary peritoneal cancer who are in complete/partial response </a:t>
            </a:r>
          </a:p>
          <a:p>
            <a:r>
              <a:rPr lang="en-US" dirty="0"/>
              <a:t>Maintenance for recurrent advanced epithelial ovarian, fallopian tube or primary peritoneal cancer who had a complete/partial response to platinum based chemotherapy</a:t>
            </a:r>
          </a:p>
          <a:p>
            <a:r>
              <a:rPr lang="en-US" dirty="0"/>
              <a:t>For patients with deleterious or suspected germline BRCA with advanced epithelial ovarian, fallopian tube, or primary peritoneal cancer that have been treated with 3 or more prior lines of chemotherapy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a:xfrm>
            <a:off x="990600" y="914400"/>
            <a:ext cx="6854952" cy="304800"/>
          </a:xfrm>
        </p:spPr>
        <p:txBody>
          <a:bodyPr/>
          <a:lstStyle/>
          <a:p>
            <a:r>
              <a:rPr lang="en-US" dirty="0"/>
              <a:t>Indication for Use:</a:t>
            </a:r>
          </a:p>
        </p:txBody>
      </p:sp>
    </p:spTree>
    <p:extLst>
      <p:ext uri="{BB962C8B-B14F-4D97-AF65-F5344CB8AC3E}">
        <p14:creationId xmlns:p14="http://schemas.microsoft.com/office/powerpoint/2010/main" val="3824068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4EB6-2A86-4E4A-A4BB-76D976BC8736}"/>
              </a:ext>
            </a:extLst>
          </p:cNvPr>
          <p:cNvSpPr>
            <a:spLocks noGrp="1"/>
          </p:cNvSpPr>
          <p:nvPr>
            <p:ph type="title"/>
          </p:nvPr>
        </p:nvSpPr>
        <p:spPr/>
        <p:txBody>
          <a:bodyPr/>
          <a:lstStyle/>
          <a:p>
            <a:pPr algn="just"/>
            <a:r>
              <a:rPr lang="en-US" dirty="0">
                <a:cs typeface="Calibri"/>
              </a:rPr>
              <a:t>                                     ZEJULA (NIRAPARIB) </a:t>
            </a:r>
          </a:p>
        </p:txBody>
      </p:sp>
      <p:sp>
        <p:nvSpPr>
          <p:cNvPr id="3" name="Content Placeholder 2">
            <a:extLst>
              <a:ext uri="{FF2B5EF4-FFF2-40B4-BE49-F238E27FC236}">
                <a16:creationId xmlns:a16="http://schemas.microsoft.com/office/drawing/2014/main" id="{76DE2DB1-8C5B-470B-9670-4BA6561E619A}"/>
              </a:ext>
            </a:extLst>
          </p:cNvPr>
          <p:cNvSpPr>
            <a:spLocks noGrp="1"/>
          </p:cNvSpPr>
          <p:nvPr>
            <p:ph idx="1"/>
          </p:nvPr>
        </p:nvSpPr>
        <p:spPr/>
        <p:txBody>
          <a:bodyPr vert="horz" lIns="0" tIns="0" rIns="91440" bIns="45720" rtlCol="0" anchor="t">
            <a:noAutofit/>
          </a:bodyPr>
          <a:lstStyle/>
          <a:p>
            <a:r>
              <a:rPr lang="en-US" dirty="0">
                <a:cs typeface="Calibri"/>
              </a:rPr>
              <a:t>Maintenance treatment for women with advanced epithelial ovarian, fallopian tube or primary peritoneal cancer in complete/partial response to first-line platinum based chemotherapy</a:t>
            </a:r>
          </a:p>
          <a:p>
            <a:r>
              <a:rPr lang="en-US" dirty="0">
                <a:cs typeface="Calibri"/>
              </a:rPr>
              <a:t>Recurrent advanced epithelial ovarian, fallopian tube, or primary peritoneal cancer who had complete/partial response to platinum therapy</a:t>
            </a:r>
          </a:p>
          <a:p>
            <a:r>
              <a:rPr lang="en-US" dirty="0">
                <a:cs typeface="Calibri"/>
              </a:rPr>
              <a:t>Patients with advanced ovarian, fallopian tube, or primary peritoneal cancer that have been treated with 3 or more prior chemotherapy regimens and whose cancer is associated with homologous recombination deficiency</a:t>
            </a:r>
          </a:p>
          <a:p>
            <a:pPr lvl="1"/>
            <a:r>
              <a:rPr lang="en-US" dirty="0">
                <a:cs typeface="Calibri"/>
              </a:rPr>
              <a:t>A deleterious or suspected deleterious BRCA mutation or genomic instability who progressed &gt; 6 months after response to last platinum based chemotherapy</a:t>
            </a:r>
          </a:p>
          <a:p>
            <a:endParaRPr lang="en-US" dirty="0">
              <a:cs typeface="Calibri"/>
            </a:endParaRPr>
          </a:p>
        </p:txBody>
      </p:sp>
      <p:sp>
        <p:nvSpPr>
          <p:cNvPr id="4" name="Text Placeholder 3">
            <a:extLst>
              <a:ext uri="{FF2B5EF4-FFF2-40B4-BE49-F238E27FC236}">
                <a16:creationId xmlns:a16="http://schemas.microsoft.com/office/drawing/2014/main" id="{CE1B56B4-BB98-41D3-A440-FDF5222CE28C}"/>
              </a:ext>
            </a:extLst>
          </p:cNvPr>
          <p:cNvSpPr>
            <a:spLocks noGrp="1"/>
          </p:cNvSpPr>
          <p:nvPr>
            <p:ph type="body" sz="quarter" idx="13"/>
          </p:nvPr>
        </p:nvSpPr>
        <p:spPr/>
        <p:txBody>
          <a:bodyPr vert="horz" lIns="0" tIns="0" rIns="91440" bIns="45720" rtlCol="0" anchor="t">
            <a:noAutofit/>
          </a:bodyPr>
          <a:lstStyle/>
          <a:p>
            <a:r>
              <a:rPr lang="en-US" dirty="0">
                <a:cs typeface="Calibri"/>
              </a:rPr>
              <a:t>Indications for Use:</a:t>
            </a:r>
            <a:endParaRPr lang="en-US" dirty="0"/>
          </a:p>
        </p:txBody>
      </p:sp>
    </p:spTree>
    <p:extLst>
      <p:ext uri="{BB962C8B-B14F-4D97-AF65-F5344CB8AC3E}">
        <p14:creationId xmlns:p14="http://schemas.microsoft.com/office/powerpoint/2010/main" val="684194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RUBRACA (RUCAPARIB)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2D2A3F3-8F2E-47A7-AB6F-E019183E1004}"/>
              </a:ext>
            </a:extLst>
          </p:cNvPr>
          <p:cNvSpPr>
            <a:spLocks noGrp="1"/>
          </p:cNvSpPr>
          <p:nvPr>
            <p:ph type="body" sz="quarter" idx="13"/>
          </p:nvPr>
        </p:nvSpPr>
        <p:spPr/>
        <p:txBody>
          <a:bodyPr/>
          <a:lstStyle/>
          <a:p>
            <a:r>
              <a:rPr lang="en-US" dirty="0"/>
              <a:t>Indications For Use:</a:t>
            </a:r>
          </a:p>
        </p:txBody>
      </p:sp>
      <p:sp>
        <p:nvSpPr>
          <p:cNvPr id="9" name="Content Placeholder 8">
            <a:extLst>
              <a:ext uri="{FF2B5EF4-FFF2-40B4-BE49-F238E27FC236}">
                <a16:creationId xmlns:a16="http://schemas.microsoft.com/office/drawing/2014/main" id="{647793A1-8082-4C54-B82E-E4635DF97E98}"/>
              </a:ext>
            </a:extLst>
          </p:cNvPr>
          <p:cNvSpPr>
            <a:spLocks noGrp="1"/>
          </p:cNvSpPr>
          <p:nvPr>
            <p:ph idx="1"/>
          </p:nvPr>
        </p:nvSpPr>
        <p:spPr/>
        <p:txBody>
          <a:bodyPr/>
          <a:lstStyle/>
          <a:p>
            <a:r>
              <a:rPr lang="en-US" dirty="0"/>
              <a:t>Maintenance treatment for recurrent advanced epithelial ovarian, fallopian tube, and primary peritoneal cancer who are in complete or partial response to platinum –based chemotherapy </a:t>
            </a:r>
          </a:p>
          <a:p>
            <a:r>
              <a:rPr lang="en-US" dirty="0"/>
              <a:t>For the treatment of patients  with deleterious BRCA mutation (germline and/or somatic)- associated with epithelial ovarian, fallopian tube, or primary peritoneal cancer who have been treated with 2 or more  chemotherapies </a:t>
            </a:r>
          </a:p>
        </p:txBody>
      </p:sp>
    </p:spTree>
    <p:extLst>
      <p:ext uri="{BB962C8B-B14F-4D97-AF65-F5344CB8AC3E}">
        <p14:creationId xmlns:p14="http://schemas.microsoft.com/office/powerpoint/2010/main" val="2517824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LYNPARZA (OLAPARIB) Side Effect Profile</a:t>
            </a:r>
          </a:p>
        </p:txBody>
      </p:sp>
      <p:sp>
        <p:nvSpPr>
          <p:cNvPr id="6" name="Content Placeholder 5"/>
          <p:cNvSpPr>
            <a:spLocks noGrp="1"/>
          </p:cNvSpPr>
          <p:nvPr>
            <p:ph idx="1"/>
          </p:nvPr>
        </p:nvSpPr>
        <p:spPr/>
        <p:txBody>
          <a:bodyPr/>
          <a:lstStyle/>
          <a:p>
            <a:r>
              <a:rPr lang="en-US" dirty="0"/>
              <a:t>Nausea- 65% </a:t>
            </a:r>
          </a:p>
          <a:p>
            <a:r>
              <a:rPr lang="en-US" dirty="0"/>
              <a:t>Fatigue- 60%</a:t>
            </a:r>
          </a:p>
          <a:p>
            <a:r>
              <a:rPr lang="en-US" dirty="0"/>
              <a:t>Vomiting- 31%</a:t>
            </a:r>
          </a:p>
          <a:p>
            <a:r>
              <a:rPr lang="en-US" dirty="0"/>
              <a:t>Dyspepsia- 17% Diarrhea- 37%</a:t>
            </a:r>
          </a:p>
          <a:p>
            <a:r>
              <a:rPr lang="en-US" dirty="0"/>
              <a:t>Anemia-38%</a:t>
            </a:r>
          </a:p>
          <a:p>
            <a:r>
              <a:rPr lang="en-US" dirty="0"/>
              <a:t>Thrombocytopenia- 23%</a:t>
            </a:r>
          </a:p>
          <a:p>
            <a:r>
              <a:rPr lang="en-US" dirty="0"/>
              <a:t>Neutropenia- 34%</a:t>
            </a:r>
          </a:p>
          <a:p>
            <a:r>
              <a:rPr lang="en-US" dirty="0"/>
              <a:t>Abdominal pain- 45% </a:t>
            </a:r>
          </a:p>
          <a:p>
            <a:r>
              <a:rPr lang="en-US" dirty="0"/>
              <a:t>Renal Impairment- 47% </a:t>
            </a:r>
          </a:p>
          <a:p>
            <a:r>
              <a:rPr lang="en-US" dirty="0"/>
              <a:t>Diminished appetite/taste changes- 20% </a:t>
            </a:r>
          </a:p>
          <a:p>
            <a:r>
              <a:rPr lang="en-US" dirty="0"/>
              <a:t>Pneumonitis- 0.8%</a:t>
            </a:r>
          </a:p>
          <a:p>
            <a:r>
              <a:rPr lang="en-US" dirty="0"/>
              <a:t>Myelodysplastic syndrome- 1.5% </a:t>
            </a: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p:txBody>
          <a:bodyPr/>
          <a:lstStyle/>
          <a:p>
            <a:r>
              <a:rPr lang="en-US" dirty="0"/>
              <a:t>Grade 1-4 Toxicities Based on SOLO-1 and PAOLA-1 Trials</a:t>
            </a:r>
          </a:p>
        </p:txBody>
      </p:sp>
    </p:spTree>
    <p:extLst>
      <p:ext uri="{BB962C8B-B14F-4D97-AF65-F5344CB8AC3E}">
        <p14:creationId xmlns:p14="http://schemas.microsoft.com/office/powerpoint/2010/main" val="123424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AB685-4C4F-874D-8458-954B8CD5BD1B}"/>
              </a:ext>
            </a:extLst>
          </p:cNvPr>
          <p:cNvSpPr>
            <a:spLocks noGrp="1"/>
          </p:cNvSpPr>
          <p:nvPr>
            <p:ph type="sldNum" sz="quarter" idx="12"/>
          </p:nvPr>
        </p:nvSpPr>
        <p:spPr/>
        <p:txBody>
          <a:bodyPr/>
          <a:lstStyle/>
          <a:p>
            <a:fld id="{106E12CD-FCB1-464E-A775-0B83FDDACE03}" type="slidenum">
              <a:rPr lang="en-US" smtClean="0"/>
              <a:pPr/>
              <a:t>3</a:t>
            </a:fld>
            <a:endParaRPr lang="en-US"/>
          </a:p>
        </p:txBody>
      </p:sp>
      <p:pic>
        <p:nvPicPr>
          <p:cNvPr id="2050" name="Picture 2" descr="Structures of PARP inhibitors in clinical trials. | Download Scientific  Diagram">
            <a:extLst>
              <a:ext uri="{FF2B5EF4-FFF2-40B4-BE49-F238E27FC236}">
                <a16:creationId xmlns:a16="http://schemas.microsoft.com/office/drawing/2014/main" id="{784FE6D6-377A-E14B-B7D2-BFC4504DF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75"/>
            <a:ext cx="9144000" cy="5173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4E7AE4-80AD-504E-9013-493A0774233F}"/>
              </a:ext>
            </a:extLst>
          </p:cNvPr>
          <p:cNvSpPr txBox="1"/>
          <p:nvPr/>
        </p:nvSpPr>
        <p:spPr>
          <a:xfrm>
            <a:off x="770800" y="166469"/>
            <a:ext cx="8101705"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PARP Inhibitors Bind to PARP Enzyme</a:t>
            </a:r>
          </a:p>
        </p:txBody>
      </p:sp>
      <p:sp>
        <p:nvSpPr>
          <p:cNvPr id="4" name="Oval 3">
            <a:extLst>
              <a:ext uri="{FF2B5EF4-FFF2-40B4-BE49-F238E27FC236}">
                <a16:creationId xmlns:a16="http://schemas.microsoft.com/office/drawing/2014/main" id="{1F04D4E1-468C-E04E-8E6B-A6E01A55B77A}"/>
              </a:ext>
            </a:extLst>
          </p:cNvPr>
          <p:cNvSpPr/>
          <p:nvPr/>
        </p:nvSpPr>
        <p:spPr>
          <a:xfrm>
            <a:off x="1435100" y="3124200"/>
            <a:ext cx="1219200" cy="635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27B2D67-4B88-4342-A642-2F72179259F8}"/>
              </a:ext>
            </a:extLst>
          </p:cNvPr>
          <p:cNvSpPr/>
          <p:nvPr/>
        </p:nvSpPr>
        <p:spPr>
          <a:xfrm>
            <a:off x="7467600" y="3086100"/>
            <a:ext cx="1219200" cy="635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C01A9C2-0BDF-4B46-9FCE-6B3F059A5C0D}"/>
              </a:ext>
            </a:extLst>
          </p:cNvPr>
          <p:cNvSpPr/>
          <p:nvPr/>
        </p:nvSpPr>
        <p:spPr>
          <a:xfrm>
            <a:off x="1320800" y="5550694"/>
            <a:ext cx="1219200" cy="635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1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BE32-9074-48E3-8CE1-71FBD05D060F}"/>
              </a:ext>
            </a:extLst>
          </p:cNvPr>
          <p:cNvSpPr>
            <a:spLocks noGrp="1"/>
          </p:cNvSpPr>
          <p:nvPr>
            <p:ph type="title"/>
          </p:nvPr>
        </p:nvSpPr>
        <p:spPr/>
        <p:txBody>
          <a:bodyPr/>
          <a:lstStyle/>
          <a:p>
            <a:pPr algn="ctr"/>
            <a:r>
              <a:rPr lang="en-US" dirty="0">
                <a:cs typeface="Calibri"/>
              </a:rPr>
              <a:t>ZEJULA (NIRAPARIB) </a:t>
            </a:r>
          </a:p>
        </p:txBody>
      </p:sp>
      <p:sp>
        <p:nvSpPr>
          <p:cNvPr id="3" name="Content Placeholder 2">
            <a:extLst>
              <a:ext uri="{FF2B5EF4-FFF2-40B4-BE49-F238E27FC236}">
                <a16:creationId xmlns:a16="http://schemas.microsoft.com/office/drawing/2014/main" id="{E4AB6098-BE1A-44E8-8E98-3A539343FA32}"/>
              </a:ext>
            </a:extLst>
          </p:cNvPr>
          <p:cNvSpPr>
            <a:spLocks noGrp="1"/>
          </p:cNvSpPr>
          <p:nvPr>
            <p:ph idx="1"/>
          </p:nvPr>
        </p:nvSpPr>
        <p:spPr/>
        <p:txBody>
          <a:bodyPr vert="horz" lIns="0" tIns="0" rIns="91440" bIns="45720" rtlCol="0" anchor="t">
            <a:noAutofit/>
          </a:bodyPr>
          <a:lstStyle/>
          <a:p>
            <a:r>
              <a:rPr lang="en-US" dirty="0">
                <a:cs typeface="Calibri"/>
              </a:rPr>
              <a:t>Nausea- 70%</a:t>
            </a:r>
          </a:p>
          <a:p>
            <a:r>
              <a:rPr lang="en-US" dirty="0">
                <a:cs typeface="Calibri"/>
              </a:rPr>
              <a:t>Fatigue- 56%</a:t>
            </a:r>
          </a:p>
          <a:p>
            <a:r>
              <a:rPr lang="en-US" dirty="0">
                <a:cs typeface="Calibri"/>
              </a:rPr>
              <a:t>Vomiting-40%</a:t>
            </a:r>
          </a:p>
          <a:p>
            <a:r>
              <a:rPr lang="en-US" dirty="0">
                <a:cs typeface="Calibri"/>
              </a:rPr>
              <a:t>Anemia- 50%</a:t>
            </a:r>
          </a:p>
          <a:p>
            <a:r>
              <a:rPr lang="en-US" dirty="0">
                <a:cs typeface="Calibri"/>
              </a:rPr>
              <a:t>Thrombocytopenia- 56%</a:t>
            </a:r>
          </a:p>
          <a:p>
            <a:r>
              <a:rPr lang="en-US" dirty="0">
                <a:cs typeface="Calibri"/>
              </a:rPr>
              <a:t>Neutropenia- 34%</a:t>
            </a:r>
          </a:p>
          <a:p>
            <a:r>
              <a:rPr lang="en-US" dirty="0">
                <a:cs typeface="Calibri"/>
              </a:rPr>
              <a:t>Dyspepsia- 18%</a:t>
            </a:r>
          </a:p>
          <a:p>
            <a:r>
              <a:rPr lang="en-US" dirty="0">
                <a:cs typeface="Calibri"/>
              </a:rPr>
              <a:t>Constipation- 38% </a:t>
            </a:r>
          </a:p>
          <a:p>
            <a:r>
              <a:rPr lang="en-US" dirty="0">
                <a:cs typeface="Calibri"/>
              </a:rPr>
              <a:t>Hypertension-6% (specific to Niraparib)</a:t>
            </a:r>
          </a:p>
          <a:p>
            <a:r>
              <a:rPr lang="en-US" dirty="0">
                <a:cs typeface="Calibri"/>
              </a:rPr>
              <a:t>Myelodysplastic syndrome- 0.9% </a:t>
            </a:r>
          </a:p>
          <a:p>
            <a:endParaRPr lang="en-US" dirty="0">
              <a:cs typeface="Calibri"/>
            </a:endParaRPr>
          </a:p>
          <a:p>
            <a:endParaRPr lang="en-US" dirty="0">
              <a:cs typeface="Calibri"/>
            </a:endParaRPr>
          </a:p>
        </p:txBody>
      </p:sp>
      <p:sp>
        <p:nvSpPr>
          <p:cNvPr id="4" name="Text Placeholder 3">
            <a:extLst>
              <a:ext uri="{FF2B5EF4-FFF2-40B4-BE49-F238E27FC236}">
                <a16:creationId xmlns:a16="http://schemas.microsoft.com/office/drawing/2014/main" id="{B37E811B-8996-424D-A5AC-3A392E061847}"/>
              </a:ext>
            </a:extLst>
          </p:cNvPr>
          <p:cNvSpPr>
            <a:spLocks noGrp="1"/>
          </p:cNvSpPr>
          <p:nvPr>
            <p:ph type="body" sz="quarter" idx="13"/>
          </p:nvPr>
        </p:nvSpPr>
        <p:spPr/>
        <p:txBody>
          <a:bodyPr vert="horz" lIns="0" tIns="0" rIns="91440" bIns="45720" rtlCol="0" anchor="t">
            <a:noAutofit/>
          </a:bodyPr>
          <a:lstStyle/>
          <a:p>
            <a:r>
              <a:rPr lang="en-US" dirty="0">
                <a:ea typeface="+mn-lt"/>
                <a:cs typeface="+mn-lt"/>
              </a:rPr>
              <a:t>Grade 1-4 Toxicities Based on PRIMA and QUADRA Trials</a:t>
            </a:r>
            <a:endParaRPr lang="en-US" dirty="0"/>
          </a:p>
        </p:txBody>
      </p:sp>
      <p:sp>
        <p:nvSpPr>
          <p:cNvPr id="5" name="Text Placeholder 6">
            <a:extLst>
              <a:ext uri="{FF2B5EF4-FFF2-40B4-BE49-F238E27FC236}">
                <a16:creationId xmlns:a16="http://schemas.microsoft.com/office/drawing/2014/main" id="{A9B3D6F5-2BBF-497D-A4BA-37B09F5090B7}"/>
              </a:ext>
            </a:extLst>
          </p:cNvPr>
          <p:cNvSpPr txBox="1">
            <a:spLocks/>
          </p:cNvSpPr>
          <p:nvPr/>
        </p:nvSpPr>
        <p:spPr>
          <a:xfrm>
            <a:off x="948263" y="1219198"/>
            <a:ext cx="7049689" cy="457201"/>
          </a:xfrm>
          <a:prstGeom prst="rect">
            <a:avLst/>
          </a:prstGeom>
        </p:spPr>
        <p:txBody>
          <a:bodyPr vert="horz" lIns="0" tIns="0" rIns="91440" bIns="45720" rtlCol="0">
            <a:noAutofit/>
          </a:bodyPr>
          <a:lstStyle>
            <a:lvl1pPr marL="0" indent="0" algn="l" defTabSz="914400" rtl="0" eaLnBrk="1" latinLnBrk="0" hangingPunct="1">
              <a:lnSpc>
                <a:spcPct val="85000"/>
              </a:lnSpc>
              <a:spcBef>
                <a:spcPts val="0"/>
              </a:spcBef>
              <a:buClr>
                <a:schemeClr val="accent1"/>
              </a:buClr>
              <a:buFont typeface="Arial" pitchFamily="34" charset="0"/>
              <a:buNone/>
              <a:defRPr sz="2000" kern="1200" spc="-80" baseline="0">
                <a:solidFill>
                  <a:schemeClr val="accent1"/>
                </a:solidFill>
                <a:latin typeface="+mn-lt"/>
                <a:ea typeface="+mn-ea"/>
                <a:cs typeface="+mn-cs"/>
              </a:defRPr>
            </a:lvl1pPr>
            <a:lvl2pPr marL="206375" indent="0" algn="l" defTabSz="914400" rtl="0" eaLnBrk="1" latinLnBrk="0" hangingPunct="1">
              <a:spcBef>
                <a:spcPct val="20000"/>
              </a:spcBef>
              <a:buClr>
                <a:srgbClr val="605F62"/>
              </a:buClr>
              <a:buFont typeface="Symbol" pitchFamily="18" charset="2"/>
              <a:buNone/>
              <a:defRPr sz="1850" kern="1200" spc="-50" baseline="0">
                <a:solidFill>
                  <a:schemeClr val="tx1"/>
                </a:solidFill>
                <a:latin typeface="+mn-lt"/>
                <a:ea typeface="+mn-ea"/>
                <a:cs typeface="+mn-cs"/>
              </a:defRPr>
            </a:lvl2pPr>
            <a:lvl3pPr marL="457200"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3pPr>
            <a:lvl4pPr marL="631825"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4pPr>
            <a:lvl5pPr marL="804862"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
                <a:srgbClr val="917EAE"/>
              </a:buClr>
              <a:buSzTx/>
              <a:buFont typeface="Arial" pitchFamily="34" charset="0"/>
              <a:buNone/>
              <a:tabLst/>
              <a:defRPr/>
            </a:pPr>
            <a:r>
              <a:rPr kumimoji="0" lang="en-US" sz="2000" b="0" i="0" u="none" strike="noStrike" kern="1200" cap="none" spc="-80" normalizeH="0" baseline="0" noProof="0" dirty="0">
                <a:ln>
                  <a:noFill/>
                </a:ln>
                <a:solidFill>
                  <a:srgbClr val="917EAE"/>
                </a:solidFill>
                <a:effectLst/>
                <a:uLnTx/>
                <a:uFillTx/>
                <a:latin typeface="Calibri"/>
                <a:ea typeface="+mn-ea"/>
                <a:cs typeface="+mn-cs"/>
              </a:rPr>
              <a:t> </a:t>
            </a:r>
          </a:p>
        </p:txBody>
      </p:sp>
    </p:spTree>
    <p:extLst>
      <p:ext uri="{BB962C8B-B14F-4D97-AF65-F5344CB8AC3E}">
        <p14:creationId xmlns:p14="http://schemas.microsoft.com/office/powerpoint/2010/main" val="4156477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RUBRACA (RUCAPARIB)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2D2A3F3-8F2E-47A7-AB6F-E019183E1004}"/>
              </a:ext>
            </a:extLst>
          </p:cNvPr>
          <p:cNvSpPr>
            <a:spLocks noGrp="1"/>
          </p:cNvSpPr>
          <p:nvPr>
            <p:ph type="body" sz="quarter" idx="13"/>
          </p:nvPr>
        </p:nvSpPr>
        <p:spPr/>
        <p:txBody>
          <a:bodyPr/>
          <a:lstStyle/>
          <a:p>
            <a:r>
              <a:rPr lang="en-US" dirty="0"/>
              <a:t> Grade 1-4 Toxicities based on ARIEL 2, ARIEL 3, and TRITON2 Trials:</a:t>
            </a:r>
          </a:p>
        </p:txBody>
      </p:sp>
      <p:sp>
        <p:nvSpPr>
          <p:cNvPr id="9" name="Content Placeholder 8">
            <a:extLst>
              <a:ext uri="{FF2B5EF4-FFF2-40B4-BE49-F238E27FC236}">
                <a16:creationId xmlns:a16="http://schemas.microsoft.com/office/drawing/2014/main" id="{647793A1-8082-4C54-B82E-E4635DF97E98}"/>
              </a:ext>
            </a:extLst>
          </p:cNvPr>
          <p:cNvSpPr>
            <a:spLocks noGrp="1"/>
          </p:cNvSpPr>
          <p:nvPr>
            <p:ph idx="1"/>
          </p:nvPr>
        </p:nvSpPr>
        <p:spPr/>
        <p:txBody>
          <a:bodyPr/>
          <a:lstStyle/>
          <a:p>
            <a:r>
              <a:rPr lang="en-US" dirty="0"/>
              <a:t>Rash-43%   avoid sunlight and sun exposures while on Rubraca (Rucaparib) </a:t>
            </a:r>
          </a:p>
          <a:p>
            <a:r>
              <a:rPr lang="en-US" dirty="0"/>
              <a:t>Nausea- 76%</a:t>
            </a:r>
          </a:p>
          <a:p>
            <a:r>
              <a:rPr lang="en-US" dirty="0"/>
              <a:t>Fatigue- 74%</a:t>
            </a:r>
          </a:p>
          <a:p>
            <a:r>
              <a:rPr lang="en-US" dirty="0"/>
              <a:t>Abdominal pain- 46%</a:t>
            </a:r>
          </a:p>
          <a:p>
            <a:r>
              <a:rPr lang="en-US" dirty="0"/>
              <a:t>Vomiting- 41%</a:t>
            </a:r>
          </a:p>
          <a:p>
            <a:r>
              <a:rPr lang="en-US" dirty="0"/>
              <a:t>Constipation- 38%</a:t>
            </a:r>
          </a:p>
          <a:p>
            <a:r>
              <a:rPr lang="en-US" dirty="0"/>
              <a:t>Diarrhea-32% </a:t>
            </a:r>
          </a:p>
          <a:p>
            <a:r>
              <a:rPr lang="en-US" dirty="0"/>
              <a:t>Anemia- 41%</a:t>
            </a:r>
          </a:p>
          <a:p>
            <a:r>
              <a:rPr lang="en-US" dirty="0"/>
              <a:t>Thrombocytopenia- 25%</a:t>
            </a:r>
          </a:p>
          <a:p>
            <a:r>
              <a:rPr lang="en-US" dirty="0"/>
              <a:t>Neutropenia- 20%</a:t>
            </a:r>
          </a:p>
          <a:p>
            <a:r>
              <a:rPr lang="en-US" dirty="0"/>
              <a:t>Hepatic impairment (elevated liver enzymes)- 29% </a:t>
            </a:r>
          </a:p>
          <a:p>
            <a:endParaRPr lang="en-US" dirty="0"/>
          </a:p>
        </p:txBody>
      </p:sp>
    </p:spTree>
    <p:extLst>
      <p:ext uri="{BB962C8B-B14F-4D97-AF65-F5344CB8AC3E}">
        <p14:creationId xmlns:p14="http://schemas.microsoft.com/office/powerpoint/2010/main" val="2771053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Side Effect Management Options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2D2A3F3-8F2E-47A7-AB6F-E019183E1004}"/>
              </a:ext>
            </a:extLst>
          </p:cNvPr>
          <p:cNvSpPr>
            <a:spLocks noGrp="1"/>
          </p:cNvSpPr>
          <p:nvPr>
            <p:ph type="body" sz="quarter" idx="13"/>
          </p:nvPr>
        </p:nvSpPr>
        <p:spPr/>
        <p:txBody>
          <a:bodyPr/>
          <a:lstStyle/>
          <a:p>
            <a:r>
              <a:rPr lang="en-US" dirty="0"/>
              <a:t> </a:t>
            </a:r>
          </a:p>
        </p:txBody>
      </p:sp>
      <p:sp>
        <p:nvSpPr>
          <p:cNvPr id="9" name="Content Placeholder 8">
            <a:extLst>
              <a:ext uri="{FF2B5EF4-FFF2-40B4-BE49-F238E27FC236}">
                <a16:creationId xmlns:a16="http://schemas.microsoft.com/office/drawing/2014/main" id="{647793A1-8082-4C54-B82E-E4635DF97E98}"/>
              </a:ext>
            </a:extLst>
          </p:cNvPr>
          <p:cNvSpPr>
            <a:spLocks noGrp="1"/>
          </p:cNvSpPr>
          <p:nvPr>
            <p:ph idx="1"/>
          </p:nvPr>
        </p:nvSpPr>
        <p:spPr>
          <a:xfrm>
            <a:off x="801197" y="838200"/>
            <a:ext cx="7049689" cy="5333999"/>
          </a:xfrm>
        </p:spPr>
        <p:txBody>
          <a:bodyPr/>
          <a:lstStyle/>
          <a:p>
            <a:r>
              <a:rPr lang="en-US" sz="1600" dirty="0"/>
              <a:t>Nausea-Oral anti-emetic options:  Lorazepam, Ondansetron, Granisetron,  Prochlorperazine</a:t>
            </a:r>
          </a:p>
          <a:p>
            <a:r>
              <a:rPr lang="en-US" sz="1600" dirty="0"/>
              <a:t>Dyspepsia- TUMS, famotidine, omeprazole, dietary changes to avoid triggering foods</a:t>
            </a:r>
          </a:p>
          <a:p>
            <a:r>
              <a:rPr lang="en-US" sz="1600" dirty="0"/>
              <a:t>Fatigue- frequent naps, exercise, schedule important activities in the morning when energy levels are at their best, ask for help from support system</a:t>
            </a:r>
          </a:p>
          <a:p>
            <a:r>
              <a:rPr lang="en-US" sz="1600" dirty="0"/>
              <a:t>Constipation- senokot, miralax, Colace, magnesium citrate as needed/enema as needed</a:t>
            </a:r>
          </a:p>
          <a:p>
            <a:r>
              <a:rPr lang="en-US" sz="1600" dirty="0"/>
              <a:t> Shortness of breath- stop the PARP Inhibitor,  present to clinic an exam and evaluation, CXR to assess the status of the lungs, consider oral steroid taper or initiation of an inhaler to assist with breath and refer to pulmonology as you may have pneumonitis</a:t>
            </a:r>
          </a:p>
          <a:p>
            <a:r>
              <a:rPr lang="en-US" sz="1600" dirty="0"/>
              <a:t>Hypertension- start low dose calcium channel blockers and diuretics if appropriate,  daily home BP management, and refer patient to internist for further management of hypertension, </a:t>
            </a:r>
          </a:p>
          <a:p>
            <a:r>
              <a:rPr lang="en-US" sz="1600" dirty="0"/>
              <a:t> Rash- topical benadryl and hydrocortisone creams (1%)  or prescription strength hydrocortisone cream (2%), if persistent refer to Onco Dermatology and consider Medrol dose pack </a:t>
            </a:r>
          </a:p>
          <a:p>
            <a:r>
              <a:rPr lang="en-US" sz="1600" dirty="0"/>
              <a:t>Persistent pancytopenia- persistent lowered white count, hemoglobin or platelets,  worsening bruising and petechia, worsening fatigue - come in for repeat labs, exam and evaluation and referral to benign hematology </a:t>
            </a:r>
          </a:p>
          <a:p>
            <a:r>
              <a:rPr lang="en-US" sz="1600" dirty="0"/>
              <a:t>Dose reductions if necessary </a:t>
            </a:r>
          </a:p>
          <a:p>
            <a:endParaRPr lang="en-US" sz="1600"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454733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LYNPARZA (OLAPARIB) Appropriate Dose Adjustments </a:t>
            </a:r>
          </a:p>
        </p:txBody>
      </p:sp>
      <p:sp>
        <p:nvSpPr>
          <p:cNvPr id="6" name="Content Placeholder 5"/>
          <p:cNvSpPr>
            <a:spLocks noGrp="1"/>
          </p:cNvSpPr>
          <p:nvPr>
            <p:ph idx="1"/>
          </p:nvPr>
        </p:nvSpPr>
        <p:spPr/>
        <p:txBody>
          <a:bodyPr/>
          <a:lstStyle/>
          <a:p>
            <a:r>
              <a:rPr lang="en-US" dirty="0"/>
              <a:t>Normal dose:  300mg (150mg tablets) take ii tablets by mouth twice daily with or without food </a:t>
            </a:r>
          </a:p>
          <a:p>
            <a:r>
              <a:rPr lang="en-US" dirty="0"/>
              <a:t>If renally impaired (CrCL 31-50) start with 200mg by mouth twice daily</a:t>
            </a:r>
          </a:p>
          <a:p>
            <a:r>
              <a:rPr lang="en-US" dirty="0"/>
              <a:t>Dose intolerance secondary to side effects:</a:t>
            </a:r>
          </a:p>
          <a:p>
            <a:pPr lvl="1"/>
            <a:r>
              <a:rPr lang="en-US" dirty="0"/>
              <a:t>Decrease dose to 250mg by mouth twice daily </a:t>
            </a:r>
          </a:p>
          <a:p>
            <a:pPr lvl="1"/>
            <a:r>
              <a:rPr lang="en-US" dirty="0"/>
              <a:t>Decrease dose to 200mg by mouth twice daily </a:t>
            </a:r>
          </a:p>
          <a:p>
            <a:pPr lvl="1"/>
            <a:r>
              <a:rPr lang="en-US" dirty="0"/>
              <a:t>Discontinue dose </a:t>
            </a:r>
            <a:br>
              <a:rPr lang="en-US" dirty="0"/>
            </a:br>
            <a:endParaRPr lang="en-US" dirty="0"/>
          </a:p>
          <a:p>
            <a:pPr marL="206375" lvl="1" indent="0">
              <a:buNone/>
            </a:pPr>
            <a:r>
              <a:rPr lang="en-US" dirty="0"/>
              <a:t>Labs:</a:t>
            </a:r>
          </a:p>
          <a:p>
            <a:pPr marL="206375" lvl="1" indent="0">
              <a:buNone/>
            </a:pPr>
            <a:r>
              <a:rPr lang="en-US" dirty="0"/>
              <a:t>Before starting your medication and then monthly while on medication</a:t>
            </a:r>
          </a:p>
          <a:p>
            <a:pPr marL="206375" lvl="1" indent="0">
              <a:buNone/>
            </a:pPr>
            <a:r>
              <a:rPr lang="en-US" dirty="0"/>
              <a:t>**will do weekly or every other week CBC and CMP for majority of our patients because of previous exposure to chemotherapy </a:t>
            </a:r>
          </a:p>
          <a:p>
            <a:pPr marL="206375" lvl="1" indent="0">
              <a:buNone/>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p:txBody>
          <a:bodyPr/>
          <a:lstStyle/>
          <a:p>
            <a:r>
              <a:rPr lang="en-US" dirty="0"/>
              <a:t> Based on SOLO-1 and PAOLA-1 trials</a:t>
            </a:r>
          </a:p>
        </p:txBody>
      </p:sp>
    </p:spTree>
    <p:extLst>
      <p:ext uri="{BB962C8B-B14F-4D97-AF65-F5344CB8AC3E}">
        <p14:creationId xmlns:p14="http://schemas.microsoft.com/office/powerpoint/2010/main" val="934126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ZEJULA (NIRAPARIB) Appropriate Dose Adjustments </a:t>
            </a:r>
          </a:p>
        </p:txBody>
      </p:sp>
      <p:sp>
        <p:nvSpPr>
          <p:cNvPr id="6" name="Content Placeholder 5"/>
          <p:cNvSpPr>
            <a:spLocks noGrp="1"/>
          </p:cNvSpPr>
          <p:nvPr>
            <p:ph idx="1"/>
          </p:nvPr>
        </p:nvSpPr>
        <p:spPr/>
        <p:txBody>
          <a:bodyPr/>
          <a:lstStyle/>
          <a:p>
            <a:pPr lvl="1">
              <a:buFont typeface="Arial" panose="020B0604020202020204" pitchFamily="34" charset="0"/>
              <a:buChar char="•"/>
            </a:pPr>
            <a:r>
              <a:rPr lang="en-US" dirty="0"/>
              <a:t>If patients weight is &lt; 170# or platelet count is &lt; 150 the manufacturer recommends starting with 200mg I tablet by mouth daily</a:t>
            </a:r>
          </a:p>
          <a:p>
            <a:pPr lvl="1">
              <a:buFont typeface="Arial" panose="020B0604020202020204" pitchFamily="34" charset="0"/>
              <a:buChar char="•"/>
            </a:pPr>
            <a:r>
              <a:rPr lang="en-US" dirty="0"/>
              <a:t>If patients weight is &gt;170# or platelet count is &gt; 150 the manufacturer recommends starting with 300mg I tablet by mouth daily</a:t>
            </a:r>
          </a:p>
          <a:p>
            <a:pPr lvl="1">
              <a:buFont typeface="Arial" panose="020B0604020202020204" pitchFamily="34" charset="0"/>
              <a:buChar char="•"/>
            </a:pPr>
            <a:r>
              <a:rPr lang="en-US" dirty="0"/>
              <a:t>Take with or without food</a:t>
            </a:r>
          </a:p>
          <a:p>
            <a:pPr lvl="1">
              <a:buFont typeface="Arial" panose="020B0604020202020204" pitchFamily="34" charset="0"/>
              <a:buChar char="•"/>
            </a:pPr>
            <a:r>
              <a:rPr lang="en-US" dirty="0"/>
              <a:t>If patient has moderate hepatic impairment the starting dose should be reduced to 200mg I tablet by mouth daily</a:t>
            </a:r>
          </a:p>
          <a:p>
            <a:pPr marL="206375" lvl="1" indent="0">
              <a:buNone/>
            </a:pPr>
            <a:endParaRPr lang="en-US" dirty="0"/>
          </a:p>
          <a:p>
            <a:pPr lvl="1"/>
            <a:endParaRPr lang="en-US" dirty="0"/>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p:txBody>
          <a:bodyPr/>
          <a:lstStyle/>
          <a:p>
            <a:r>
              <a:rPr lang="en-US" dirty="0"/>
              <a:t> Based on PRIMA and QUADRA trials</a:t>
            </a:r>
          </a:p>
        </p:txBody>
      </p:sp>
    </p:spTree>
    <p:extLst>
      <p:ext uri="{BB962C8B-B14F-4D97-AF65-F5344CB8AC3E}">
        <p14:creationId xmlns:p14="http://schemas.microsoft.com/office/powerpoint/2010/main" val="3540924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ZEJULA (NIRAPARIB) Appropriate Dose Adjustments </a:t>
            </a:r>
          </a:p>
        </p:txBody>
      </p:sp>
      <p:sp>
        <p:nvSpPr>
          <p:cNvPr id="6" name="Content Placeholder 5"/>
          <p:cNvSpPr>
            <a:spLocks noGrp="1"/>
          </p:cNvSpPr>
          <p:nvPr>
            <p:ph idx="1"/>
          </p:nvPr>
        </p:nvSpPr>
        <p:spPr/>
        <p:txBody>
          <a:bodyPr/>
          <a:lstStyle/>
          <a:p>
            <a:pPr lvl="1"/>
            <a:r>
              <a:rPr lang="en-US" dirty="0"/>
              <a:t>For persistent pancytopenia you should dose reduce as follows:</a:t>
            </a:r>
          </a:p>
          <a:p>
            <a:pPr marL="206375" lvl="1" indent="0">
              <a:buNone/>
            </a:pPr>
            <a:r>
              <a:rPr lang="en-US" dirty="0"/>
              <a:t>	</a:t>
            </a:r>
            <a:r>
              <a:rPr lang="en-US" sz="1800" dirty="0"/>
              <a:t>First dose reduction from 300mg to 200mg I tablet by mouth daily</a:t>
            </a:r>
          </a:p>
          <a:p>
            <a:pPr marL="206375" lvl="1" indent="0">
              <a:buNone/>
            </a:pPr>
            <a:r>
              <a:rPr lang="en-US" sz="1800" dirty="0"/>
              <a:t>	Second dose reduction from 200mg to 100mg I tablet by mouth 	daily</a:t>
            </a:r>
          </a:p>
          <a:p>
            <a:pPr marL="631825" lvl="3" indent="0">
              <a:buNone/>
            </a:pPr>
            <a:r>
              <a:rPr lang="en-US" sz="1800" dirty="0"/>
              <a:t>       Third dose reduction is discontinuation of the drug</a:t>
            </a:r>
          </a:p>
          <a:p>
            <a:pPr lvl="1"/>
            <a:r>
              <a:rPr lang="en-US" dirty="0"/>
              <a:t>Any grade 3 adverse reaction lasting &gt; 28 days you should consider discontinuing the drug</a:t>
            </a:r>
          </a:p>
          <a:p>
            <a:pPr lvl="1"/>
            <a:r>
              <a:rPr lang="en-US" dirty="0"/>
              <a:t> If the patient can resolve the grade 3 adverse reaction &lt; 28 days you can restart the drug but dose reduce by 100mg </a:t>
            </a:r>
          </a:p>
          <a:p>
            <a:pPr lvl="1"/>
            <a:r>
              <a:rPr lang="en-US" dirty="0"/>
              <a:t> If platelet count &lt; 100 hold dose until &gt; 100 then resume dose or if platelet count &lt; 75 for &gt; 28 days you can resume medication with 100mg dose reduction</a:t>
            </a:r>
          </a:p>
          <a:p>
            <a:pPr lvl="1"/>
            <a:endParaRPr lang="en-US" dirty="0"/>
          </a:p>
          <a:p>
            <a:pPr marL="206375" lvl="1" indent="0">
              <a:buNone/>
            </a:pPr>
            <a:endParaRPr lang="en-US" dirty="0"/>
          </a:p>
          <a:p>
            <a:pPr lvl="1">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p:txBody>
          <a:bodyPr/>
          <a:lstStyle/>
          <a:p>
            <a:r>
              <a:rPr lang="en-US" dirty="0"/>
              <a:t> Based on PRIMA and QUADRA trials</a:t>
            </a:r>
          </a:p>
        </p:txBody>
      </p:sp>
    </p:spTree>
    <p:extLst>
      <p:ext uri="{BB962C8B-B14F-4D97-AF65-F5344CB8AC3E}">
        <p14:creationId xmlns:p14="http://schemas.microsoft.com/office/powerpoint/2010/main" val="3068124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ZEJULA (NIRAPARIB) Appropriate Dose Adjustments </a:t>
            </a:r>
          </a:p>
        </p:txBody>
      </p:sp>
      <p:sp>
        <p:nvSpPr>
          <p:cNvPr id="6" name="Content Placeholder 5"/>
          <p:cNvSpPr>
            <a:spLocks noGrp="1"/>
          </p:cNvSpPr>
          <p:nvPr>
            <p:ph idx="1"/>
          </p:nvPr>
        </p:nvSpPr>
        <p:spPr>
          <a:xfrm>
            <a:off x="795863" y="1405094"/>
            <a:ext cx="7049689" cy="4093029"/>
          </a:xfrm>
        </p:spPr>
        <p:txBody>
          <a:bodyPr/>
          <a:lstStyle/>
          <a:p>
            <a:pPr lvl="1">
              <a:buFont typeface="Arial" panose="020B0604020202020204" pitchFamily="34" charset="0"/>
              <a:buChar char="•"/>
            </a:pPr>
            <a:r>
              <a:rPr lang="en-US" dirty="0"/>
              <a:t>  If Neutrophil count &lt; 1000/mcl or HGB &lt; 8.0 g/dl you should hold until Neutrophil count &gt; 1500/mcl or HGB &gt; 9.0 g/dl</a:t>
            </a:r>
          </a:p>
          <a:p>
            <a:pPr lvl="1">
              <a:buFont typeface="Arial" panose="020B0604020202020204" pitchFamily="34" charset="0"/>
              <a:buChar char="•"/>
            </a:pPr>
            <a:r>
              <a:rPr lang="en-US" dirty="0"/>
              <a:t>Resume at 100mg dose reduction or discontinue if Neutrophil count and HGB do not recover &gt; 28 days</a:t>
            </a:r>
          </a:p>
          <a:p>
            <a:pPr marL="206375" lvl="1" indent="0">
              <a:buNone/>
            </a:pPr>
            <a:endParaRPr lang="en-US" dirty="0"/>
          </a:p>
          <a:p>
            <a:pPr marL="206375" lvl="1" indent="0">
              <a:buNone/>
            </a:pPr>
            <a:r>
              <a:rPr lang="en-US" dirty="0"/>
              <a:t>**Obtain CBC and CMP weekly for 1 month and then monthly for the remainder of time on the PARP I</a:t>
            </a:r>
          </a:p>
          <a:p>
            <a:pPr marL="206375" lvl="1" indent="0">
              <a:buNone/>
            </a:pPr>
            <a:endParaRPr lang="en-US" dirty="0"/>
          </a:p>
          <a:p>
            <a:pPr marL="206375" lvl="1" indent="0">
              <a:buNone/>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7" name="Text Placeholder 6"/>
          <p:cNvSpPr>
            <a:spLocks noGrp="1"/>
          </p:cNvSpPr>
          <p:nvPr>
            <p:ph type="body" sz="quarter" idx="13"/>
          </p:nvPr>
        </p:nvSpPr>
        <p:spPr/>
        <p:txBody>
          <a:bodyPr/>
          <a:lstStyle/>
          <a:p>
            <a:r>
              <a:rPr lang="en-US" dirty="0"/>
              <a:t> Based on PRIMA and QUADRA trials</a:t>
            </a:r>
          </a:p>
        </p:txBody>
      </p:sp>
    </p:spTree>
    <p:extLst>
      <p:ext uri="{BB962C8B-B14F-4D97-AF65-F5344CB8AC3E}">
        <p14:creationId xmlns:p14="http://schemas.microsoft.com/office/powerpoint/2010/main" val="2175539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RUBRACA (RUCAPARIB) Appropriate Dose Reductions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2D2A3F3-8F2E-47A7-AB6F-E019183E1004}"/>
              </a:ext>
            </a:extLst>
          </p:cNvPr>
          <p:cNvSpPr>
            <a:spLocks noGrp="1"/>
          </p:cNvSpPr>
          <p:nvPr>
            <p:ph type="body" sz="quarter" idx="13"/>
          </p:nvPr>
        </p:nvSpPr>
        <p:spPr/>
        <p:txBody>
          <a:bodyPr/>
          <a:lstStyle/>
          <a:p>
            <a:r>
              <a:rPr lang="en-US" dirty="0"/>
              <a:t> Based on ARIEL 2, ARIEL 3, and TRITON2 trials </a:t>
            </a:r>
          </a:p>
        </p:txBody>
      </p:sp>
      <p:sp>
        <p:nvSpPr>
          <p:cNvPr id="9" name="Content Placeholder 8">
            <a:extLst>
              <a:ext uri="{FF2B5EF4-FFF2-40B4-BE49-F238E27FC236}">
                <a16:creationId xmlns:a16="http://schemas.microsoft.com/office/drawing/2014/main" id="{647793A1-8082-4C54-B82E-E4635DF97E98}"/>
              </a:ext>
            </a:extLst>
          </p:cNvPr>
          <p:cNvSpPr>
            <a:spLocks noGrp="1"/>
          </p:cNvSpPr>
          <p:nvPr>
            <p:ph idx="1"/>
          </p:nvPr>
        </p:nvSpPr>
        <p:spPr/>
        <p:txBody>
          <a:bodyPr/>
          <a:lstStyle/>
          <a:p>
            <a:pPr marL="0" indent="0">
              <a:buNone/>
            </a:pPr>
            <a:endParaRPr lang="en-US" dirty="0"/>
          </a:p>
          <a:p>
            <a:r>
              <a:rPr lang="en-US" dirty="0"/>
              <a:t>Starting dose is 600mg (300mg tablets)  by mouth twice daily </a:t>
            </a:r>
          </a:p>
          <a:p>
            <a:r>
              <a:rPr lang="en-US" dirty="0"/>
              <a:t>Take with or without food</a:t>
            </a:r>
          </a:p>
          <a:p>
            <a:r>
              <a:rPr lang="en-US" dirty="0"/>
              <a:t>First dose reduction- 500mg by mouth twice daily </a:t>
            </a:r>
          </a:p>
          <a:p>
            <a:r>
              <a:rPr lang="en-US" dirty="0"/>
              <a:t>Second dose reduction -400mg by mouth twice daily</a:t>
            </a:r>
          </a:p>
          <a:p>
            <a:r>
              <a:rPr lang="en-US" dirty="0"/>
              <a:t>Third dose reduction- 300mg by mouth twice daily </a:t>
            </a:r>
          </a:p>
          <a:p>
            <a:r>
              <a:rPr lang="en-US" dirty="0"/>
              <a:t>Discontinue drug after third dose reduction</a:t>
            </a:r>
          </a:p>
          <a:p>
            <a:endParaRPr lang="en-US" dirty="0"/>
          </a:p>
          <a:p>
            <a:pPr marL="0" indent="0">
              <a:buNone/>
            </a:pPr>
            <a:r>
              <a:rPr lang="en-US" dirty="0"/>
              <a:t> **CBC and CMP before treatment and then monthly</a:t>
            </a:r>
          </a:p>
          <a:p>
            <a:endParaRPr lang="en-US" dirty="0"/>
          </a:p>
          <a:p>
            <a:endParaRPr lang="en-US" dirty="0"/>
          </a:p>
        </p:txBody>
      </p:sp>
    </p:spTree>
    <p:extLst>
      <p:ext uri="{BB962C8B-B14F-4D97-AF65-F5344CB8AC3E}">
        <p14:creationId xmlns:p14="http://schemas.microsoft.com/office/powerpoint/2010/main" val="2500409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pPr algn="ctr"/>
            <a:r>
              <a:rPr lang="en-US" dirty="0"/>
              <a:t>Not So Fun PARP Inhibitor Fact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srgbClr val="B0A2C5"/>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2D2A3F3-8F2E-47A7-AB6F-E019183E1004}"/>
              </a:ext>
            </a:extLst>
          </p:cNvPr>
          <p:cNvSpPr>
            <a:spLocks noGrp="1"/>
          </p:cNvSpPr>
          <p:nvPr>
            <p:ph type="body" sz="quarter" idx="13"/>
          </p:nvPr>
        </p:nvSpPr>
        <p:spPr/>
        <p:txBody>
          <a:bodyPr/>
          <a:lstStyle/>
          <a:p>
            <a:pPr algn="ctr"/>
            <a:r>
              <a:rPr lang="en-US" dirty="0"/>
              <a:t> Cost of PARP Inhibitors without patient assistance programs</a:t>
            </a:r>
          </a:p>
        </p:txBody>
      </p:sp>
      <p:sp>
        <p:nvSpPr>
          <p:cNvPr id="9" name="Content Placeholder 8">
            <a:extLst>
              <a:ext uri="{FF2B5EF4-FFF2-40B4-BE49-F238E27FC236}">
                <a16:creationId xmlns:a16="http://schemas.microsoft.com/office/drawing/2014/main" id="{647793A1-8082-4C54-B82E-E4635DF97E98}"/>
              </a:ext>
            </a:extLst>
          </p:cNvPr>
          <p:cNvSpPr>
            <a:spLocks noGrp="1"/>
          </p:cNvSpPr>
          <p:nvPr>
            <p:ph idx="1"/>
          </p:nvPr>
        </p:nvSpPr>
        <p:spPr/>
        <p:txBody>
          <a:bodyPr/>
          <a:lstStyle/>
          <a:p>
            <a:pPr marL="0" indent="0">
              <a:buNone/>
            </a:pPr>
            <a:endParaRPr lang="en-US" dirty="0"/>
          </a:p>
          <a:p>
            <a:r>
              <a:rPr lang="en-US" dirty="0"/>
              <a:t>Lynparza (Olaparib)  $14,286 per month</a:t>
            </a:r>
          </a:p>
          <a:p>
            <a:pPr marL="0" indent="0">
              <a:buNone/>
            </a:pPr>
            <a:endParaRPr lang="en-US" dirty="0"/>
          </a:p>
          <a:p>
            <a:r>
              <a:rPr lang="en-US" dirty="0"/>
              <a:t>Zejula (Niraparib) $5, 650 per month</a:t>
            </a:r>
          </a:p>
          <a:p>
            <a:endParaRPr lang="en-US" dirty="0"/>
          </a:p>
          <a:p>
            <a:r>
              <a:rPr lang="en-US" dirty="0"/>
              <a:t>Rubraca (Rucaparib) $16,808 per month</a:t>
            </a:r>
          </a:p>
          <a:p>
            <a:endParaRPr lang="en-US" dirty="0"/>
          </a:p>
        </p:txBody>
      </p:sp>
    </p:spTree>
    <p:extLst>
      <p:ext uri="{BB962C8B-B14F-4D97-AF65-F5344CB8AC3E}">
        <p14:creationId xmlns:p14="http://schemas.microsoft.com/office/powerpoint/2010/main" val="2877097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39779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F3C7C0-B375-9242-9D22-B4ADB519B50A}"/>
              </a:ext>
            </a:extLst>
          </p:cNvPr>
          <p:cNvSpPr>
            <a:spLocks noGrp="1"/>
          </p:cNvSpPr>
          <p:nvPr>
            <p:ph type="sldNum" sz="quarter" idx="12"/>
          </p:nvPr>
        </p:nvSpPr>
        <p:spPr/>
        <p:txBody>
          <a:bodyPr/>
          <a:lstStyle/>
          <a:p>
            <a:fld id="{106E12CD-FCB1-464E-A775-0B83FDDACE03}" type="slidenum">
              <a:rPr lang="en-US" smtClean="0"/>
              <a:pPr/>
              <a:t>4</a:t>
            </a:fld>
            <a:endParaRPr lang="en-US"/>
          </a:p>
        </p:txBody>
      </p:sp>
      <p:pic>
        <p:nvPicPr>
          <p:cNvPr id="3" name="Picture 3">
            <a:extLst>
              <a:ext uri="{FF2B5EF4-FFF2-40B4-BE49-F238E27FC236}">
                <a16:creationId xmlns:a16="http://schemas.microsoft.com/office/drawing/2014/main" id="{F174C12C-6227-0145-8048-4C6F3C7BB4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4975" y="1378704"/>
            <a:ext cx="5234050" cy="475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E04A2441-A7EB-9045-986C-C14A704031AC}"/>
              </a:ext>
            </a:extLst>
          </p:cNvPr>
          <p:cNvSpPr txBox="1"/>
          <p:nvPr/>
        </p:nvSpPr>
        <p:spPr>
          <a:xfrm>
            <a:off x="3556000" y="3609320"/>
            <a:ext cx="1604350" cy="369332"/>
          </a:xfrm>
          <a:prstGeom prst="rect">
            <a:avLst/>
          </a:prstGeom>
          <a:noFill/>
        </p:spPr>
        <p:txBody>
          <a:bodyPr wrap="none" rtlCol="0">
            <a:spAutoFit/>
          </a:bodyPr>
          <a:lstStyle/>
          <a:p>
            <a:r>
              <a:rPr lang="en-US" dirty="0"/>
              <a:t>BRCA mutation</a:t>
            </a:r>
          </a:p>
        </p:txBody>
      </p:sp>
      <p:sp>
        <p:nvSpPr>
          <p:cNvPr id="5" name="TextBox 4">
            <a:extLst>
              <a:ext uri="{FF2B5EF4-FFF2-40B4-BE49-F238E27FC236}">
                <a16:creationId xmlns:a16="http://schemas.microsoft.com/office/drawing/2014/main" id="{F7987167-70BA-D744-8844-96CCF63571D2}"/>
              </a:ext>
            </a:extLst>
          </p:cNvPr>
          <p:cNvSpPr txBox="1"/>
          <p:nvPr/>
        </p:nvSpPr>
        <p:spPr>
          <a:xfrm>
            <a:off x="5669625" y="2286000"/>
            <a:ext cx="883575" cy="369332"/>
          </a:xfrm>
          <a:prstGeom prst="rect">
            <a:avLst/>
          </a:prstGeom>
          <a:noFill/>
        </p:spPr>
        <p:txBody>
          <a:bodyPr wrap="none" rtlCol="0">
            <a:spAutoFit/>
          </a:bodyPr>
          <a:lstStyle/>
          <a:p>
            <a:r>
              <a:rPr lang="en-US" dirty="0"/>
              <a:t>Normal</a:t>
            </a:r>
          </a:p>
        </p:txBody>
      </p:sp>
      <p:sp>
        <p:nvSpPr>
          <p:cNvPr id="6" name="TextBox 5">
            <a:extLst>
              <a:ext uri="{FF2B5EF4-FFF2-40B4-BE49-F238E27FC236}">
                <a16:creationId xmlns:a16="http://schemas.microsoft.com/office/drawing/2014/main" id="{C4C1FDEF-2F54-1F45-ACA3-E10C450CAA71}"/>
              </a:ext>
            </a:extLst>
          </p:cNvPr>
          <p:cNvSpPr txBox="1"/>
          <p:nvPr/>
        </p:nvSpPr>
        <p:spPr>
          <a:xfrm>
            <a:off x="128097" y="268069"/>
            <a:ext cx="9254457" cy="646331"/>
          </a:xfrm>
          <a:prstGeom prst="rect">
            <a:avLst/>
          </a:prstGeom>
          <a:noFill/>
        </p:spPr>
        <p:txBody>
          <a:bodyPr wrap="none" rtlCol="0">
            <a:spAutoFit/>
          </a:bodyPr>
          <a:lstStyle/>
          <a:p>
            <a:r>
              <a:rPr lang="en-US" sz="3600" b="1" dirty="0"/>
              <a:t>PARP Inhibitors Kill BRCA Mutated Cancer Cells </a:t>
            </a:r>
          </a:p>
        </p:txBody>
      </p:sp>
      <p:sp>
        <p:nvSpPr>
          <p:cNvPr id="7" name="TextBox 6">
            <a:extLst>
              <a:ext uri="{FF2B5EF4-FFF2-40B4-BE49-F238E27FC236}">
                <a16:creationId xmlns:a16="http://schemas.microsoft.com/office/drawing/2014/main" id="{BBA3FE29-74FA-CF48-9D4D-C6BA389CCBC5}"/>
              </a:ext>
            </a:extLst>
          </p:cNvPr>
          <p:cNvSpPr txBox="1"/>
          <p:nvPr/>
        </p:nvSpPr>
        <p:spPr>
          <a:xfrm>
            <a:off x="6731000" y="5876409"/>
            <a:ext cx="2173287" cy="369332"/>
          </a:xfrm>
          <a:prstGeom prst="rect">
            <a:avLst/>
          </a:prstGeom>
          <a:noFill/>
        </p:spPr>
        <p:txBody>
          <a:bodyPr wrap="none" rtlCol="0">
            <a:spAutoFit/>
          </a:bodyPr>
          <a:lstStyle/>
          <a:p>
            <a:r>
              <a:rPr lang="en-US" dirty="0"/>
              <a:t>Farmer, Nature, 2005</a:t>
            </a:r>
          </a:p>
        </p:txBody>
      </p:sp>
    </p:spTree>
    <p:extLst>
      <p:ext uri="{BB962C8B-B14F-4D97-AF65-F5344CB8AC3E}">
        <p14:creationId xmlns:p14="http://schemas.microsoft.com/office/powerpoint/2010/main" val="3061067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54"/>
            <a:ext cx="9144000" cy="6858000"/>
          </a:xfrm>
          <a:prstGeom prst="rect">
            <a:avLst/>
          </a:prstGeom>
        </p:spPr>
      </p:pic>
      <p:sp>
        <p:nvSpPr>
          <p:cNvPr id="2" name="Title 1"/>
          <p:cNvSpPr>
            <a:spLocks noGrp="1"/>
          </p:cNvSpPr>
          <p:nvPr>
            <p:ph type="ctrTitle"/>
          </p:nvPr>
        </p:nvSpPr>
        <p:spPr>
          <a:xfrm>
            <a:off x="1123407" y="1935818"/>
            <a:ext cx="8020592" cy="1061186"/>
          </a:xfrm>
        </p:spPr>
        <p:txBody>
          <a:bodyPr>
            <a:normAutofit fontScale="90000"/>
          </a:bodyPr>
          <a:lstStyle/>
          <a:p>
            <a:r>
              <a:rPr lang="en-US" dirty="0">
                <a:solidFill>
                  <a:schemeClr val="bg1"/>
                </a:solidFill>
                <a:latin typeface="Calibri" panose="020F0502020204030204" pitchFamily="34" charset="0"/>
                <a:ea typeface="Calibri" panose="020F0502020204030204" pitchFamily="34" charset="0"/>
              </a:rPr>
              <a:t>Tumor Molecular Testing: </a:t>
            </a:r>
            <a:br>
              <a:rPr lang="en-US" dirty="0">
                <a:solidFill>
                  <a:schemeClr val="bg1"/>
                </a:solidFill>
                <a:latin typeface="Calibri" panose="020F0502020204030204" pitchFamily="34" charset="0"/>
                <a:ea typeface="Calibri" panose="020F0502020204030204" pitchFamily="34" charset="0"/>
              </a:rPr>
            </a:br>
            <a:r>
              <a:rPr lang="en-US" dirty="0">
                <a:solidFill>
                  <a:schemeClr val="bg1"/>
                </a:solidFill>
                <a:latin typeface="Calibri" panose="020F0502020204030204" pitchFamily="34" charset="0"/>
                <a:ea typeface="Calibri" panose="020F0502020204030204" pitchFamily="34" charset="0"/>
              </a:rPr>
              <a:t>Beyond BRCA and PARPs</a:t>
            </a:r>
            <a:endParaRPr lang="en-US" dirty="0">
              <a:solidFill>
                <a:schemeClr val="bg1"/>
              </a:solidFill>
            </a:endParaRPr>
          </a:p>
        </p:txBody>
      </p:sp>
      <p:sp>
        <p:nvSpPr>
          <p:cNvPr id="3" name="Subtitle 2"/>
          <p:cNvSpPr>
            <a:spLocks noGrp="1"/>
          </p:cNvSpPr>
          <p:nvPr>
            <p:ph type="subTitle" idx="1"/>
          </p:nvPr>
        </p:nvSpPr>
        <p:spPr>
          <a:xfrm>
            <a:off x="914400" y="3927567"/>
            <a:ext cx="8229599" cy="1265172"/>
          </a:xfrm>
        </p:spPr>
        <p:txBody>
          <a:bodyPr>
            <a:normAutofit/>
          </a:bodyPr>
          <a:lstStyle/>
          <a:p>
            <a:r>
              <a:rPr lang="en-US" sz="2800" dirty="0">
                <a:solidFill>
                  <a:srgbClr val="FFFFFF"/>
                </a:solidFill>
              </a:rPr>
              <a:t>Edward Tanner, MD</a:t>
            </a:r>
          </a:p>
          <a:p>
            <a:r>
              <a:rPr lang="en-US" sz="2800" dirty="0">
                <a:solidFill>
                  <a:srgbClr val="FFFFFF"/>
                </a:solidFill>
              </a:rPr>
              <a:t>Division of Gynecologic Oncology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13" y="5283836"/>
            <a:ext cx="4441372" cy="1176963"/>
          </a:xfrm>
          <a:prstGeom prst="rect">
            <a:avLst/>
          </a:prstGeom>
        </p:spPr>
      </p:pic>
    </p:spTree>
    <p:extLst>
      <p:ext uri="{BB962C8B-B14F-4D97-AF65-F5344CB8AC3E}">
        <p14:creationId xmlns:p14="http://schemas.microsoft.com/office/powerpoint/2010/main" val="992800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FE7F-2EE2-4D40-99D6-9A99275A6F10}"/>
              </a:ext>
            </a:extLst>
          </p:cNvPr>
          <p:cNvSpPr>
            <a:spLocks noGrp="1"/>
          </p:cNvSpPr>
          <p:nvPr>
            <p:ph type="title"/>
          </p:nvPr>
        </p:nvSpPr>
        <p:spPr/>
        <p:txBody>
          <a:bodyPr/>
          <a:lstStyle/>
          <a:p>
            <a:r>
              <a:rPr lang="en-US" b="1" dirty="0"/>
              <a:t>Tumor Molecular Testing</a:t>
            </a:r>
          </a:p>
        </p:txBody>
      </p:sp>
      <p:sp>
        <p:nvSpPr>
          <p:cNvPr id="3" name="Content Placeholder 2">
            <a:extLst>
              <a:ext uri="{FF2B5EF4-FFF2-40B4-BE49-F238E27FC236}">
                <a16:creationId xmlns:a16="http://schemas.microsoft.com/office/drawing/2014/main" id="{A187B844-FE05-4911-BE0B-A6DE15C4ECED}"/>
              </a:ext>
            </a:extLst>
          </p:cNvPr>
          <p:cNvSpPr>
            <a:spLocks noGrp="1"/>
          </p:cNvSpPr>
          <p:nvPr>
            <p:ph idx="1"/>
          </p:nvPr>
        </p:nvSpPr>
        <p:spPr/>
        <p:txBody>
          <a:bodyPr/>
          <a:lstStyle/>
          <a:p>
            <a:r>
              <a:rPr lang="en-US" dirty="0"/>
              <a:t>Tailor treatments to characteristics of each patient’s cancer (precision medicine)</a:t>
            </a:r>
          </a:p>
          <a:p>
            <a:endParaRPr lang="en-US" dirty="0"/>
          </a:p>
          <a:p>
            <a:r>
              <a:rPr lang="en-US" dirty="0"/>
              <a:t>The promise:</a:t>
            </a:r>
          </a:p>
          <a:p>
            <a:pPr lvl="1"/>
            <a:r>
              <a:rPr lang="en-US" dirty="0"/>
              <a:t>Find new/unexpected treatments</a:t>
            </a:r>
          </a:p>
          <a:p>
            <a:pPr lvl="1"/>
            <a:r>
              <a:rPr lang="en-US" dirty="0"/>
              <a:t>Avoid ineffective and toxic treatments</a:t>
            </a:r>
          </a:p>
          <a:p>
            <a:pPr lvl="1"/>
            <a:endParaRPr lang="en-US" dirty="0"/>
          </a:p>
          <a:p>
            <a:r>
              <a:rPr lang="en-US" dirty="0"/>
              <a:t>A work in progress…</a:t>
            </a:r>
          </a:p>
        </p:txBody>
      </p:sp>
      <p:sp>
        <p:nvSpPr>
          <p:cNvPr id="4" name="Slide Number Placeholder 3">
            <a:extLst>
              <a:ext uri="{FF2B5EF4-FFF2-40B4-BE49-F238E27FC236}">
                <a16:creationId xmlns:a16="http://schemas.microsoft.com/office/drawing/2014/main" id="{C95CADCA-F9FF-4799-87D5-19B6D2E96C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5567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CBD0-4708-4300-AA94-A3A06619730D}"/>
              </a:ext>
            </a:extLst>
          </p:cNvPr>
          <p:cNvSpPr>
            <a:spLocks noGrp="1"/>
          </p:cNvSpPr>
          <p:nvPr>
            <p:ph type="title"/>
          </p:nvPr>
        </p:nvSpPr>
        <p:spPr/>
        <p:txBody>
          <a:bodyPr>
            <a:normAutofit/>
          </a:bodyPr>
          <a:lstStyle/>
          <a:p>
            <a:r>
              <a:rPr lang="en-US" b="1" dirty="0"/>
              <a:t>Somatic Mutation Testing</a:t>
            </a:r>
          </a:p>
        </p:txBody>
      </p:sp>
      <p:sp>
        <p:nvSpPr>
          <p:cNvPr id="3" name="Content Placeholder 2">
            <a:extLst>
              <a:ext uri="{FF2B5EF4-FFF2-40B4-BE49-F238E27FC236}">
                <a16:creationId xmlns:a16="http://schemas.microsoft.com/office/drawing/2014/main" id="{C0B1600C-9482-4C31-BA69-42A10928E08E}"/>
              </a:ext>
            </a:extLst>
          </p:cNvPr>
          <p:cNvSpPr>
            <a:spLocks noGrp="1"/>
          </p:cNvSpPr>
          <p:nvPr>
            <p:ph idx="1"/>
          </p:nvPr>
        </p:nvSpPr>
        <p:spPr/>
        <p:txBody>
          <a:bodyPr>
            <a:normAutofit/>
          </a:bodyPr>
          <a:lstStyle/>
          <a:p>
            <a:r>
              <a:rPr lang="en-US" dirty="0"/>
              <a:t>Must test the tumor</a:t>
            </a:r>
          </a:p>
          <a:p>
            <a:pPr lvl="1"/>
            <a:r>
              <a:rPr lang="en-US" dirty="0"/>
              <a:t>Direct tumor biopsy</a:t>
            </a:r>
          </a:p>
          <a:p>
            <a:pPr lvl="1"/>
            <a:endParaRPr lang="en-US" dirty="0"/>
          </a:p>
          <a:p>
            <a:pPr lvl="1"/>
            <a:r>
              <a:rPr lang="en-US" dirty="0"/>
              <a:t>Tumor cells in blood stream (liquid biopsy)</a:t>
            </a:r>
          </a:p>
          <a:p>
            <a:endParaRPr lang="en-US" dirty="0"/>
          </a:p>
        </p:txBody>
      </p:sp>
      <p:sp>
        <p:nvSpPr>
          <p:cNvPr id="4" name="Slide Number Placeholder 3">
            <a:extLst>
              <a:ext uri="{FF2B5EF4-FFF2-40B4-BE49-F238E27FC236}">
                <a16:creationId xmlns:a16="http://schemas.microsoft.com/office/drawing/2014/main" id="{D0B63BAC-3660-4818-AF88-670C1E85E2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A2BC57FB-4EBB-4264-98D6-413684276B69}"/>
              </a:ext>
            </a:extLst>
          </p:cNvPr>
          <p:cNvPicPr>
            <a:picLocks noChangeAspect="1"/>
          </p:cNvPicPr>
          <p:nvPr/>
        </p:nvPicPr>
        <p:blipFill>
          <a:blip r:embed="rId2"/>
          <a:stretch>
            <a:fillRect/>
          </a:stretch>
        </p:blipFill>
        <p:spPr>
          <a:xfrm>
            <a:off x="5541282" y="1417638"/>
            <a:ext cx="2023836" cy="1657350"/>
          </a:xfrm>
          <a:prstGeom prst="rect">
            <a:avLst/>
          </a:prstGeom>
        </p:spPr>
      </p:pic>
      <p:pic>
        <p:nvPicPr>
          <p:cNvPr id="6" name="Picture 2" descr="New &amp;#39;Liquid Biopsy&amp;#39; Shows Early Promise in Detecting Cancer – NIH  Director&amp;#39;s Blog">
            <a:extLst>
              <a:ext uri="{FF2B5EF4-FFF2-40B4-BE49-F238E27FC236}">
                <a16:creationId xmlns:a16="http://schemas.microsoft.com/office/drawing/2014/main" id="{1C104B78-91FF-4325-99C7-6BD002F50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63181"/>
            <a:ext cx="41148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416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CBD0-4708-4300-AA94-A3A06619730D}"/>
              </a:ext>
            </a:extLst>
          </p:cNvPr>
          <p:cNvSpPr>
            <a:spLocks noGrp="1"/>
          </p:cNvSpPr>
          <p:nvPr>
            <p:ph type="title"/>
          </p:nvPr>
        </p:nvSpPr>
        <p:spPr/>
        <p:txBody>
          <a:bodyPr>
            <a:normAutofit fontScale="90000"/>
          </a:bodyPr>
          <a:lstStyle/>
          <a:p>
            <a:r>
              <a:rPr lang="en-US" b="1" dirty="0"/>
              <a:t>Somatic Mutation Testing:</a:t>
            </a:r>
            <a:br>
              <a:rPr lang="en-US" b="1" dirty="0"/>
            </a:br>
            <a:r>
              <a:rPr lang="en-US" sz="4000" b="1" dirty="0"/>
              <a:t>Next Generation Sequencing (NGS)</a:t>
            </a:r>
            <a:endParaRPr lang="en-US" b="1" dirty="0"/>
          </a:p>
        </p:txBody>
      </p:sp>
      <p:sp>
        <p:nvSpPr>
          <p:cNvPr id="3" name="Content Placeholder 2">
            <a:extLst>
              <a:ext uri="{FF2B5EF4-FFF2-40B4-BE49-F238E27FC236}">
                <a16:creationId xmlns:a16="http://schemas.microsoft.com/office/drawing/2014/main" id="{C0B1600C-9482-4C31-BA69-42A10928E08E}"/>
              </a:ext>
            </a:extLst>
          </p:cNvPr>
          <p:cNvSpPr>
            <a:spLocks noGrp="1"/>
          </p:cNvSpPr>
          <p:nvPr>
            <p:ph idx="1"/>
          </p:nvPr>
        </p:nvSpPr>
        <p:spPr/>
        <p:txBody>
          <a:bodyPr/>
          <a:lstStyle/>
          <a:p>
            <a:r>
              <a:rPr lang="en-US" dirty="0"/>
              <a:t>Several commercial tests available</a:t>
            </a:r>
          </a:p>
          <a:p>
            <a:endParaRPr lang="en-US" dirty="0"/>
          </a:p>
          <a:p>
            <a:r>
              <a:rPr lang="en-US" dirty="0"/>
              <a:t>General testing concepts:</a:t>
            </a:r>
          </a:p>
          <a:p>
            <a:pPr lvl="1"/>
            <a:r>
              <a:rPr lang="en-US" dirty="0"/>
              <a:t>Assess DNA of tumors</a:t>
            </a:r>
          </a:p>
          <a:p>
            <a:pPr lvl="1"/>
            <a:r>
              <a:rPr lang="en-US" dirty="0"/>
              <a:t>Assess RNA of tumors</a:t>
            </a:r>
          </a:p>
          <a:p>
            <a:pPr lvl="1"/>
            <a:r>
              <a:rPr lang="en-US" dirty="0"/>
              <a:t>Assess other functional aspects of tumor</a:t>
            </a:r>
          </a:p>
          <a:p>
            <a:endParaRPr lang="en-US" i="1" dirty="0"/>
          </a:p>
          <a:p>
            <a:r>
              <a:rPr lang="en-US" i="1" dirty="0"/>
              <a:t>Generally</a:t>
            </a:r>
            <a:r>
              <a:rPr lang="en-US" dirty="0"/>
              <a:t> covered by insurance</a:t>
            </a:r>
          </a:p>
        </p:txBody>
      </p:sp>
      <p:sp>
        <p:nvSpPr>
          <p:cNvPr id="4" name="Slide Number Placeholder 3">
            <a:extLst>
              <a:ext uri="{FF2B5EF4-FFF2-40B4-BE49-F238E27FC236}">
                <a16:creationId xmlns:a16="http://schemas.microsoft.com/office/drawing/2014/main" id="{D0B63BAC-3660-4818-AF88-670C1E85E2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6">
            <a:extLst>
              <a:ext uri="{FF2B5EF4-FFF2-40B4-BE49-F238E27FC236}">
                <a16:creationId xmlns:a16="http://schemas.microsoft.com/office/drawing/2014/main" id="{B2BC58D5-3FCA-4230-9EB9-B8986EAA941E}"/>
              </a:ext>
            </a:extLst>
          </p:cNvPr>
          <p:cNvPicPr>
            <a:picLocks noChangeAspect="1"/>
          </p:cNvPicPr>
          <p:nvPr/>
        </p:nvPicPr>
        <p:blipFill>
          <a:blip r:embed="rId2"/>
          <a:stretch>
            <a:fillRect/>
          </a:stretch>
        </p:blipFill>
        <p:spPr>
          <a:xfrm>
            <a:off x="5836111" y="3497107"/>
            <a:ext cx="1530803" cy="355541"/>
          </a:xfrm>
          <a:prstGeom prst="rect">
            <a:avLst/>
          </a:prstGeom>
        </p:spPr>
      </p:pic>
      <p:pic>
        <p:nvPicPr>
          <p:cNvPr id="8" name="Picture 7">
            <a:extLst>
              <a:ext uri="{FF2B5EF4-FFF2-40B4-BE49-F238E27FC236}">
                <a16:creationId xmlns:a16="http://schemas.microsoft.com/office/drawing/2014/main" id="{B08E580A-2512-4569-BDC1-309C5AC44A1E}"/>
              </a:ext>
            </a:extLst>
          </p:cNvPr>
          <p:cNvPicPr>
            <a:picLocks noChangeAspect="1"/>
          </p:cNvPicPr>
          <p:nvPr/>
        </p:nvPicPr>
        <p:blipFill>
          <a:blip r:embed="rId3"/>
          <a:stretch>
            <a:fillRect/>
          </a:stretch>
        </p:blipFill>
        <p:spPr>
          <a:xfrm>
            <a:off x="7963361" y="3365719"/>
            <a:ext cx="714162" cy="605867"/>
          </a:xfrm>
          <a:prstGeom prst="rect">
            <a:avLst/>
          </a:prstGeom>
        </p:spPr>
      </p:pic>
      <p:pic>
        <p:nvPicPr>
          <p:cNvPr id="9" name="Picture 8">
            <a:extLst>
              <a:ext uri="{FF2B5EF4-FFF2-40B4-BE49-F238E27FC236}">
                <a16:creationId xmlns:a16="http://schemas.microsoft.com/office/drawing/2014/main" id="{61F4E8D9-E44C-4586-9D30-1559D858E6AA}"/>
              </a:ext>
            </a:extLst>
          </p:cNvPr>
          <p:cNvPicPr>
            <a:picLocks noChangeAspect="1"/>
          </p:cNvPicPr>
          <p:nvPr/>
        </p:nvPicPr>
        <p:blipFill>
          <a:blip r:embed="rId4"/>
          <a:stretch>
            <a:fillRect/>
          </a:stretch>
        </p:blipFill>
        <p:spPr>
          <a:xfrm>
            <a:off x="7689587" y="2023506"/>
            <a:ext cx="987936" cy="613560"/>
          </a:xfrm>
          <a:prstGeom prst="rect">
            <a:avLst/>
          </a:prstGeom>
        </p:spPr>
      </p:pic>
      <p:sp>
        <p:nvSpPr>
          <p:cNvPr id="10" name="TextBox 9">
            <a:extLst>
              <a:ext uri="{FF2B5EF4-FFF2-40B4-BE49-F238E27FC236}">
                <a16:creationId xmlns:a16="http://schemas.microsoft.com/office/drawing/2014/main" id="{7CFFFCBC-B302-41FC-8CBF-440B24243E34}"/>
              </a:ext>
            </a:extLst>
          </p:cNvPr>
          <p:cNvSpPr txBox="1"/>
          <p:nvPr/>
        </p:nvSpPr>
        <p:spPr>
          <a:xfrm>
            <a:off x="7056444" y="5191014"/>
            <a:ext cx="1841273" cy="923330"/>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And many more…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 specific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endorsements</a:t>
            </a:r>
          </a:p>
        </p:txBody>
      </p:sp>
      <p:pic>
        <p:nvPicPr>
          <p:cNvPr id="6" name="Picture 5">
            <a:extLst>
              <a:ext uri="{FF2B5EF4-FFF2-40B4-BE49-F238E27FC236}">
                <a16:creationId xmlns:a16="http://schemas.microsoft.com/office/drawing/2014/main" id="{9BCFE7BF-6271-4237-BB00-6EBF1DD21972}"/>
              </a:ext>
            </a:extLst>
          </p:cNvPr>
          <p:cNvPicPr>
            <a:picLocks noChangeAspect="1"/>
          </p:cNvPicPr>
          <p:nvPr/>
        </p:nvPicPr>
        <p:blipFill rotWithShape="1">
          <a:blip r:embed="rId5"/>
          <a:srcRect t="26341" b="29411"/>
          <a:stretch/>
        </p:blipFill>
        <p:spPr>
          <a:xfrm>
            <a:off x="5959706" y="2353077"/>
            <a:ext cx="1283611" cy="567978"/>
          </a:xfrm>
          <a:prstGeom prst="rect">
            <a:avLst/>
          </a:prstGeom>
        </p:spPr>
      </p:pic>
    </p:spTree>
    <p:extLst>
      <p:ext uri="{BB962C8B-B14F-4D97-AF65-F5344CB8AC3E}">
        <p14:creationId xmlns:p14="http://schemas.microsoft.com/office/powerpoint/2010/main" val="3843375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DC14-8C9D-4508-8F56-F802DF17CE7B}"/>
              </a:ext>
            </a:extLst>
          </p:cNvPr>
          <p:cNvSpPr>
            <a:spLocks noGrp="1"/>
          </p:cNvSpPr>
          <p:nvPr>
            <p:ph type="title"/>
          </p:nvPr>
        </p:nvSpPr>
        <p:spPr/>
        <p:txBody>
          <a:bodyPr/>
          <a:lstStyle/>
          <a:p>
            <a:r>
              <a:rPr lang="en-US" b="1" dirty="0"/>
              <a:t>How is this useful?</a:t>
            </a:r>
          </a:p>
        </p:txBody>
      </p:sp>
      <p:sp>
        <p:nvSpPr>
          <p:cNvPr id="3" name="Content Placeholder 2">
            <a:extLst>
              <a:ext uri="{FF2B5EF4-FFF2-40B4-BE49-F238E27FC236}">
                <a16:creationId xmlns:a16="http://schemas.microsoft.com/office/drawing/2014/main" id="{7D9CBB87-6919-47ED-8654-41495828EC71}"/>
              </a:ext>
            </a:extLst>
          </p:cNvPr>
          <p:cNvSpPr>
            <a:spLocks noGrp="1"/>
          </p:cNvSpPr>
          <p:nvPr>
            <p:ph idx="1"/>
          </p:nvPr>
        </p:nvSpPr>
        <p:spPr/>
        <p:txBody>
          <a:bodyPr>
            <a:normAutofit/>
          </a:bodyPr>
          <a:lstStyle/>
          <a:p>
            <a:r>
              <a:rPr lang="en-US" dirty="0"/>
              <a:t>Not useful for all patients (yet)</a:t>
            </a:r>
          </a:p>
          <a:p>
            <a:r>
              <a:rPr lang="en-US" dirty="0"/>
              <a:t>Several ways to impact treatment:</a:t>
            </a:r>
          </a:p>
          <a:p>
            <a:pPr lvl="1"/>
            <a:r>
              <a:rPr lang="en-US" dirty="0"/>
              <a:t>Hereditary tumors and hereditary-like tumors</a:t>
            </a:r>
          </a:p>
          <a:p>
            <a:pPr lvl="1"/>
            <a:r>
              <a:rPr lang="en-US" dirty="0"/>
              <a:t>Response to new targeted drugs</a:t>
            </a:r>
          </a:p>
          <a:p>
            <a:pPr lvl="1"/>
            <a:r>
              <a:rPr lang="en-US" dirty="0"/>
              <a:t>Standard chemotherapy sensitivity</a:t>
            </a:r>
          </a:p>
          <a:p>
            <a:pPr lvl="1"/>
            <a:r>
              <a:rPr lang="en-US" dirty="0"/>
              <a:t>Clinical trial enrollment</a:t>
            </a:r>
          </a:p>
        </p:txBody>
      </p:sp>
      <p:sp>
        <p:nvSpPr>
          <p:cNvPr id="4" name="Slide Number Placeholder 3">
            <a:extLst>
              <a:ext uri="{FF2B5EF4-FFF2-40B4-BE49-F238E27FC236}">
                <a16:creationId xmlns:a16="http://schemas.microsoft.com/office/drawing/2014/main" id="{C496DA33-A0CB-4B0F-B2FF-E2EBDF6283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5780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3CFE-ABBE-40AB-A083-13DE36F49F31}"/>
              </a:ext>
            </a:extLst>
          </p:cNvPr>
          <p:cNvSpPr>
            <a:spLocks noGrp="1"/>
          </p:cNvSpPr>
          <p:nvPr>
            <p:ph type="title"/>
          </p:nvPr>
        </p:nvSpPr>
        <p:spPr/>
        <p:txBody>
          <a:bodyPr/>
          <a:lstStyle/>
          <a:p>
            <a:r>
              <a:rPr lang="en-US" b="1" dirty="0"/>
              <a:t>Hereditary Tumors</a:t>
            </a:r>
          </a:p>
        </p:txBody>
      </p:sp>
      <p:sp>
        <p:nvSpPr>
          <p:cNvPr id="3" name="Content Placeholder 2">
            <a:extLst>
              <a:ext uri="{FF2B5EF4-FFF2-40B4-BE49-F238E27FC236}">
                <a16:creationId xmlns:a16="http://schemas.microsoft.com/office/drawing/2014/main" id="{39BAEB56-F250-4B40-9200-ED85E71A47F3}"/>
              </a:ext>
            </a:extLst>
          </p:cNvPr>
          <p:cNvSpPr>
            <a:spLocks noGrp="1"/>
          </p:cNvSpPr>
          <p:nvPr>
            <p:ph idx="1"/>
          </p:nvPr>
        </p:nvSpPr>
        <p:spPr>
          <a:xfrm>
            <a:off x="457200" y="1600200"/>
            <a:ext cx="8440188" cy="4525963"/>
          </a:xfrm>
        </p:spPr>
        <p:txBody>
          <a:bodyPr>
            <a:normAutofit/>
          </a:bodyPr>
          <a:lstStyle/>
          <a:p>
            <a:r>
              <a:rPr lang="en-US" dirty="0"/>
              <a:t>BRCA mutations (hereditary and somatic)</a:t>
            </a:r>
          </a:p>
          <a:p>
            <a:pPr lvl="1"/>
            <a:endParaRPr lang="en-US" dirty="0"/>
          </a:p>
          <a:p>
            <a:r>
              <a:rPr lang="en-US" u="sng" dirty="0"/>
              <a:t>Treatments</a:t>
            </a:r>
            <a:r>
              <a:rPr lang="en-US" dirty="0"/>
              <a:t>: PARP inhibitors</a:t>
            </a:r>
          </a:p>
          <a:p>
            <a:endParaRPr lang="en-US" u="sng" dirty="0"/>
          </a:p>
          <a:p>
            <a:r>
              <a:rPr lang="en-US" u="sng" dirty="0"/>
              <a:t>Tumor types</a:t>
            </a:r>
            <a:r>
              <a:rPr lang="en-US" dirty="0"/>
              <a:t>: breast, ovary, pancreas, prostate</a:t>
            </a:r>
          </a:p>
          <a:p>
            <a:endParaRPr lang="en-US" dirty="0"/>
          </a:p>
        </p:txBody>
      </p:sp>
      <p:sp>
        <p:nvSpPr>
          <p:cNvPr id="4" name="Slide Number Placeholder 3">
            <a:extLst>
              <a:ext uri="{FF2B5EF4-FFF2-40B4-BE49-F238E27FC236}">
                <a16:creationId xmlns:a16="http://schemas.microsoft.com/office/drawing/2014/main" id="{8B24255E-CDB1-4C60-A2B7-F00A4A582B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954949DB-7347-46E6-853B-D4D266457A13}"/>
              </a:ext>
            </a:extLst>
          </p:cNvPr>
          <p:cNvPicPr>
            <a:picLocks noChangeAspect="1"/>
          </p:cNvPicPr>
          <p:nvPr/>
        </p:nvPicPr>
        <p:blipFill rotWithShape="1">
          <a:blip r:embed="rId2"/>
          <a:srcRect l="16579" t="14642" r="16663" b="13149"/>
          <a:stretch/>
        </p:blipFill>
        <p:spPr>
          <a:xfrm>
            <a:off x="7414106" y="137689"/>
            <a:ext cx="1549531" cy="1504355"/>
          </a:xfrm>
          <a:prstGeom prst="rect">
            <a:avLst/>
          </a:prstGeom>
        </p:spPr>
      </p:pic>
    </p:spTree>
    <p:extLst>
      <p:ext uri="{BB962C8B-B14F-4D97-AF65-F5344CB8AC3E}">
        <p14:creationId xmlns:p14="http://schemas.microsoft.com/office/powerpoint/2010/main" val="2124447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Response to Specific 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fontScale="85000" lnSpcReduction="20000"/>
          </a:bodyPr>
          <a:lstStyle/>
          <a:p>
            <a:r>
              <a:rPr lang="en-US" dirty="0"/>
              <a:t>Two types of targets/therapies:</a:t>
            </a:r>
          </a:p>
          <a:p>
            <a:pPr lvl="1"/>
            <a:r>
              <a:rPr lang="en-US" dirty="0"/>
              <a:t>Tumor site independent</a:t>
            </a:r>
          </a:p>
          <a:p>
            <a:pPr lvl="1"/>
            <a:r>
              <a:rPr lang="en-US" dirty="0"/>
              <a:t>Tumor site dependent</a:t>
            </a:r>
          </a:p>
          <a:p>
            <a:endParaRPr lang="en-US" u="sng" dirty="0"/>
          </a:p>
          <a:p>
            <a:r>
              <a:rPr lang="en-US" dirty="0"/>
              <a:t>FDA-approved tumor site independent treatments:</a:t>
            </a:r>
          </a:p>
          <a:p>
            <a:pPr lvl="1"/>
            <a:r>
              <a:rPr lang="en-US" dirty="0"/>
              <a:t>NTRK: </a:t>
            </a:r>
            <a:r>
              <a:rPr lang="en-US" dirty="0" err="1"/>
              <a:t>entrectinib</a:t>
            </a:r>
            <a:r>
              <a:rPr lang="en-US" dirty="0"/>
              <a:t> (NTRK inhibitor)</a:t>
            </a:r>
          </a:p>
          <a:p>
            <a:pPr lvl="1"/>
            <a:r>
              <a:rPr lang="en-US" dirty="0"/>
              <a:t>MMR deficient/MSI-H: pembrolizumab (checkpoint inhibitor)</a:t>
            </a:r>
          </a:p>
          <a:p>
            <a:pPr lvl="1"/>
            <a:endParaRPr lang="en-US" dirty="0"/>
          </a:p>
          <a:p>
            <a:r>
              <a:rPr lang="en-US" dirty="0"/>
              <a:t>FDA-approved ovarian cancer specific targeted therapies:</a:t>
            </a:r>
          </a:p>
          <a:p>
            <a:pPr lvl="1"/>
            <a:r>
              <a:rPr lang="en-US" dirty="0"/>
              <a:t>PARP inhibitors (HRD positive)</a:t>
            </a:r>
          </a:p>
          <a:p>
            <a:pPr lvl="1"/>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16089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Independent</a:t>
            </a:r>
            <a:br>
              <a:rPr lang="en-US" b="1"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fontScale="85000" lnSpcReduction="20000"/>
          </a:bodyPr>
          <a:lstStyle/>
          <a:p>
            <a:r>
              <a:rPr lang="en-US" dirty="0"/>
              <a:t>NTRK fusion mutations</a:t>
            </a:r>
          </a:p>
          <a:p>
            <a:pPr lvl="1"/>
            <a:r>
              <a:rPr lang="en-US" dirty="0"/>
              <a:t>Frequency: 2.2% of adult/</a:t>
            </a:r>
            <a:r>
              <a:rPr lang="en-US" dirty="0" err="1"/>
              <a:t>peds</a:t>
            </a:r>
            <a:r>
              <a:rPr lang="en-US" dirty="0"/>
              <a:t> solid tumors</a:t>
            </a:r>
          </a:p>
          <a:p>
            <a:pPr lvl="1"/>
            <a:r>
              <a:rPr lang="en-US" dirty="0"/>
              <a:t>Hard to assess true rate in ovarian cancer (low)</a:t>
            </a:r>
          </a:p>
          <a:p>
            <a:endParaRPr lang="en-US" dirty="0"/>
          </a:p>
          <a:p>
            <a:r>
              <a:rPr lang="en-US" dirty="0" err="1"/>
              <a:t>Entrectinib</a:t>
            </a:r>
            <a:r>
              <a:rPr lang="en-US" dirty="0"/>
              <a:t> (NTRK inhibitor)</a:t>
            </a:r>
          </a:p>
          <a:p>
            <a:pPr lvl="1"/>
            <a:r>
              <a:rPr lang="en-US" dirty="0"/>
              <a:t>Three clinical trials: overall response rate </a:t>
            </a:r>
            <a:r>
              <a:rPr lang="en-US" dirty="0">
                <a:sym typeface="Wingdings" panose="05000000000000000000" pitchFamily="2" charset="2"/>
              </a:rPr>
              <a:t> 79%</a:t>
            </a:r>
            <a:endParaRPr lang="en-US" dirty="0"/>
          </a:p>
          <a:p>
            <a:pPr lvl="1"/>
            <a:r>
              <a:rPr lang="en-US" dirty="0"/>
              <a:t>Responses are long: 35 month average</a:t>
            </a:r>
          </a:p>
          <a:p>
            <a:pPr lvl="1"/>
            <a:r>
              <a:rPr lang="en-US" dirty="0"/>
              <a:t>Treatment is tolerable</a:t>
            </a:r>
          </a:p>
          <a:p>
            <a:pPr lvl="1"/>
            <a:endParaRPr lang="en-US" dirty="0"/>
          </a:p>
          <a:p>
            <a:pPr lvl="1"/>
            <a:endParaRPr lang="en-US" dirty="0"/>
          </a:p>
          <a:p>
            <a:r>
              <a:rPr lang="en-US" dirty="0"/>
              <a:t>NTRK fusion mutations now included in most NGS platforms</a:t>
            </a:r>
          </a:p>
          <a:p>
            <a:pPr lvl="1"/>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76173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Independent</a:t>
            </a:r>
            <a:r>
              <a:rPr lang="en-US" b="1" dirty="0"/>
              <a:t> </a:t>
            </a:r>
            <a:br>
              <a:rPr lang="en-US" b="1"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fontScale="92500" lnSpcReduction="10000"/>
          </a:bodyPr>
          <a:lstStyle/>
          <a:p>
            <a:r>
              <a:rPr lang="en-US" dirty="0"/>
              <a:t>DNA MMR deficient/MSI-H tumors/high TMB</a:t>
            </a:r>
          </a:p>
          <a:p>
            <a:pPr lvl="1"/>
            <a:r>
              <a:rPr lang="en-US" dirty="0"/>
              <a:t>Frequency in ovarian cancer: 2%</a:t>
            </a:r>
          </a:p>
          <a:p>
            <a:pPr lvl="1"/>
            <a:r>
              <a:rPr lang="en-US" dirty="0"/>
              <a:t>Non-serous histology: up to 20%</a:t>
            </a:r>
          </a:p>
          <a:p>
            <a:endParaRPr lang="en-US" dirty="0"/>
          </a:p>
          <a:p>
            <a:r>
              <a:rPr lang="en-US" dirty="0"/>
              <a:t>Pembrolizumab (checkpoint inhibitor)</a:t>
            </a:r>
          </a:p>
          <a:p>
            <a:pPr lvl="1"/>
            <a:r>
              <a:rPr lang="en-US" dirty="0"/>
              <a:t>Overall response rate </a:t>
            </a:r>
            <a:r>
              <a:rPr lang="en-US" dirty="0">
                <a:sym typeface="Wingdings" panose="05000000000000000000" pitchFamily="2" charset="2"/>
              </a:rPr>
              <a:t> 29%</a:t>
            </a:r>
          </a:p>
          <a:p>
            <a:pPr lvl="1"/>
            <a:r>
              <a:rPr lang="en-US" dirty="0"/>
              <a:t>Responses are long lasting (57% &gt; 12 months)</a:t>
            </a:r>
          </a:p>
          <a:p>
            <a:endParaRPr lang="en-US" u="sng" dirty="0"/>
          </a:p>
          <a:p>
            <a:r>
              <a:rPr lang="en-US" dirty="0"/>
              <a:t>Other indications: PD-1+ cervix, gastric, and lung cancers (not ovary)</a:t>
            </a:r>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D1E21853-DC40-4BF6-A423-E240B81F8508}"/>
              </a:ext>
            </a:extLst>
          </p:cNvPr>
          <p:cNvPicPr>
            <a:picLocks noChangeAspect="1"/>
          </p:cNvPicPr>
          <p:nvPr/>
        </p:nvPicPr>
        <p:blipFill>
          <a:blip r:embed="rId2"/>
          <a:stretch>
            <a:fillRect/>
          </a:stretch>
        </p:blipFill>
        <p:spPr>
          <a:xfrm>
            <a:off x="7113696" y="2120586"/>
            <a:ext cx="1811643" cy="1464883"/>
          </a:xfrm>
          <a:prstGeom prst="rect">
            <a:avLst/>
          </a:prstGeom>
        </p:spPr>
      </p:pic>
    </p:spTree>
    <p:extLst>
      <p:ext uri="{BB962C8B-B14F-4D97-AF65-F5344CB8AC3E}">
        <p14:creationId xmlns:p14="http://schemas.microsoft.com/office/powerpoint/2010/main" val="31313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Dependent</a:t>
            </a:r>
            <a:br>
              <a:rPr lang="en-US" b="1" u="sng"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243281" y="1600200"/>
            <a:ext cx="8443519" cy="4756150"/>
          </a:xfrm>
        </p:spPr>
        <p:txBody>
          <a:bodyPr>
            <a:normAutofit fontScale="92500"/>
          </a:bodyPr>
          <a:lstStyle/>
          <a:p>
            <a:r>
              <a:rPr lang="en-US" dirty="0"/>
              <a:t>One specifically for ovarian cancer:</a:t>
            </a:r>
          </a:p>
          <a:p>
            <a:pPr lvl="1"/>
            <a:r>
              <a:rPr lang="en-US" dirty="0"/>
              <a:t>Outcome of inability to repair DNA damage:</a:t>
            </a:r>
          </a:p>
          <a:p>
            <a:pPr lvl="2"/>
            <a:r>
              <a:rPr lang="en-US" dirty="0"/>
              <a:t>Homologous recombination deficiency (HRD)</a:t>
            </a:r>
          </a:p>
          <a:p>
            <a:pPr lvl="1"/>
            <a:r>
              <a:rPr lang="en-US" dirty="0"/>
              <a:t>BRCA mutations </a:t>
            </a:r>
            <a:r>
              <a:rPr lang="en-US" dirty="0">
                <a:sym typeface="Wingdings" panose="05000000000000000000" pitchFamily="2" charset="2"/>
              </a:rPr>
              <a:t> inability to repair DNA damage  sensitivity to PARP (look at </a:t>
            </a:r>
            <a:r>
              <a:rPr lang="en-US" i="1" dirty="0">
                <a:sym typeface="Wingdings" panose="05000000000000000000" pitchFamily="2" charset="2"/>
              </a:rPr>
              <a:t>cause</a:t>
            </a:r>
            <a:r>
              <a:rPr lang="en-US" dirty="0">
                <a:sym typeface="Wingdings" panose="05000000000000000000" pitchFamily="2" charset="2"/>
              </a:rPr>
              <a:t> of problem)</a:t>
            </a:r>
          </a:p>
          <a:p>
            <a:pPr lvl="1"/>
            <a:r>
              <a:rPr lang="en-US" dirty="0">
                <a:sym typeface="Wingdings" panose="05000000000000000000" pitchFamily="2" charset="2"/>
              </a:rPr>
              <a:t>HRD  large genome rearrangements  sensitivity to PARP (look at </a:t>
            </a:r>
            <a:r>
              <a:rPr lang="en-US" i="1" dirty="0">
                <a:sym typeface="Wingdings" panose="05000000000000000000" pitchFamily="2" charset="2"/>
              </a:rPr>
              <a:t>effect</a:t>
            </a:r>
            <a:r>
              <a:rPr lang="en-US" dirty="0">
                <a:sym typeface="Wingdings" panose="05000000000000000000" pitchFamily="2" charset="2"/>
              </a:rPr>
              <a:t> of problem)</a:t>
            </a:r>
          </a:p>
          <a:p>
            <a:pPr lvl="1"/>
            <a:r>
              <a:rPr lang="en-US" dirty="0">
                <a:sym typeface="Wingdings" panose="05000000000000000000" pitchFamily="2" charset="2"/>
              </a:rPr>
              <a:t>50% of women with advanced ovary ca have HRD</a:t>
            </a:r>
          </a:p>
          <a:p>
            <a:pPr lvl="2"/>
            <a:r>
              <a:rPr lang="en-US" dirty="0">
                <a:sym typeface="Wingdings" panose="05000000000000000000" pitchFamily="2" charset="2"/>
              </a:rPr>
              <a:t>Germline/somatic BRCA mutation: 20%</a:t>
            </a:r>
          </a:p>
          <a:p>
            <a:pPr lvl="2"/>
            <a:r>
              <a:rPr lang="en-US" dirty="0">
                <a:sym typeface="Wingdings" panose="05000000000000000000" pitchFamily="2" charset="2"/>
              </a:rPr>
              <a:t>HRD by other mechanisms: 30%</a:t>
            </a:r>
          </a:p>
          <a:p>
            <a:pPr lvl="1"/>
            <a:endParaRPr lang="en-US" dirty="0"/>
          </a:p>
          <a:p>
            <a:pPr lvl="1"/>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28465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66252"/>
            <a:ext cx="8042276" cy="650782"/>
          </a:xfrm>
          <a:noFill/>
        </p:spPr>
        <p:txBody>
          <a:bodyPr>
            <a:normAutofit fontScale="90000"/>
          </a:bodyPr>
          <a:lstStyle/>
          <a:p>
            <a:pPr algn="ctr">
              <a:defRPr/>
            </a:pPr>
            <a:r>
              <a:rPr lang="en-US" sz="4000" dirty="0"/>
              <a:t>PARP inhibition in BRCA deficient cells</a:t>
            </a:r>
          </a:p>
        </p:txBody>
      </p:sp>
      <p:sp>
        <p:nvSpPr>
          <p:cNvPr id="28677" name="TextBox 4"/>
          <p:cNvSpPr txBox="1">
            <a:spLocks noChangeArrowheads="1"/>
          </p:cNvSpPr>
          <p:nvPr/>
        </p:nvSpPr>
        <p:spPr bwMode="auto">
          <a:xfrm>
            <a:off x="3757613" y="6400800"/>
            <a:ext cx="466114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dirty="0">
                <a:solidFill>
                  <a:schemeClr val="tx2"/>
                </a:solidFill>
              </a:rPr>
              <a:t>Banerjee, Nature Reviews Clinical Oncology, 2010</a:t>
            </a:r>
          </a:p>
        </p:txBody>
      </p:sp>
      <p:grpSp>
        <p:nvGrpSpPr>
          <p:cNvPr id="5" name="Group 4">
            <a:extLst>
              <a:ext uri="{FF2B5EF4-FFF2-40B4-BE49-F238E27FC236}">
                <a16:creationId xmlns:a16="http://schemas.microsoft.com/office/drawing/2014/main" id="{7C2A6F59-2302-4EC8-8CB3-F17C0A2B6268}"/>
              </a:ext>
            </a:extLst>
          </p:cNvPr>
          <p:cNvGrpSpPr/>
          <p:nvPr/>
        </p:nvGrpSpPr>
        <p:grpSpPr>
          <a:xfrm>
            <a:off x="1322888" y="1516618"/>
            <a:ext cx="7285038" cy="4158913"/>
            <a:chOff x="1066800" y="1516618"/>
            <a:chExt cx="7285038" cy="4158913"/>
          </a:xfrm>
        </p:grpSpPr>
        <p:pic>
          <p:nvPicPr>
            <p:cNvPr id="28675" name="Picture 38" descr="nrclino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5792788"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Box 3"/>
            <p:cNvSpPr txBox="1">
              <a:spLocks noChangeArrowheads="1"/>
            </p:cNvSpPr>
            <p:nvPr/>
          </p:nvSpPr>
          <p:spPr bwMode="auto">
            <a:xfrm>
              <a:off x="1066800" y="5029200"/>
              <a:ext cx="72850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i="1" dirty="0">
                  <a:solidFill>
                    <a:srgbClr val="49305F"/>
                  </a:solidFill>
                  <a:latin typeface="Arial" panose="020B0604020202020204" pitchFamily="34" charset="0"/>
                  <a:cs typeface="Arial" panose="020B0604020202020204" pitchFamily="34" charset="0"/>
                </a:rPr>
                <a:t>BRCA2</a:t>
              </a:r>
              <a:r>
                <a:rPr lang="en-US" dirty="0">
                  <a:solidFill>
                    <a:srgbClr val="49305F"/>
                  </a:solidFill>
                  <a:latin typeface="Arial" panose="020B0604020202020204" pitchFamily="34" charset="0"/>
                  <a:cs typeface="Arial" panose="020B0604020202020204" pitchFamily="34" charset="0"/>
                </a:rPr>
                <a:t>-mutant cells treated with a PARP inhibitor undergo massive chromosomal crisis due to the defect </a:t>
              </a:r>
              <a:r>
                <a:rPr lang="en-US" dirty="0">
                  <a:solidFill>
                    <a:schemeClr val="accent2"/>
                  </a:solidFill>
                  <a:latin typeface="Arial" panose="020B0604020202020204" pitchFamily="34" charset="0"/>
                  <a:cs typeface="Arial" panose="020B0604020202020204" pitchFamily="34" charset="0"/>
                </a:rPr>
                <a:t>in DNA repair mechanisms.</a:t>
              </a:r>
            </a:p>
          </p:txBody>
        </p:sp>
        <p:sp>
          <p:nvSpPr>
            <p:cNvPr id="3" name="TextBox 2"/>
            <p:cNvSpPr txBox="1"/>
            <p:nvPr/>
          </p:nvSpPr>
          <p:spPr>
            <a:xfrm>
              <a:off x="2455270" y="1526143"/>
              <a:ext cx="1302343" cy="369332"/>
            </a:xfrm>
            <a:prstGeom prst="rect">
              <a:avLst/>
            </a:prstGeom>
            <a:noFill/>
          </p:spPr>
          <p:txBody>
            <a:bodyPr wrap="none" rtlCol="0">
              <a:spAutoFit/>
            </a:bodyPr>
            <a:lstStyle/>
            <a:p>
              <a:pPr algn="ctr"/>
              <a:r>
                <a:rPr lang="en-US" b="1" dirty="0"/>
                <a:t>BRCA intact</a:t>
              </a:r>
            </a:p>
          </p:txBody>
        </p:sp>
        <p:sp>
          <p:nvSpPr>
            <p:cNvPr id="4" name="TextBox 3"/>
            <p:cNvSpPr txBox="1"/>
            <p:nvPr/>
          </p:nvSpPr>
          <p:spPr>
            <a:xfrm>
              <a:off x="5214013" y="1516618"/>
              <a:ext cx="1573636" cy="369332"/>
            </a:xfrm>
            <a:prstGeom prst="rect">
              <a:avLst/>
            </a:prstGeom>
            <a:noFill/>
          </p:spPr>
          <p:txBody>
            <a:bodyPr wrap="none" rtlCol="0">
              <a:spAutoFit/>
            </a:bodyPr>
            <a:lstStyle/>
            <a:p>
              <a:pPr algn="ctr"/>
              <a:r>
                <a:rPr lang="en-US" b="1" dirty="0"/>
                <a:t>BRCA mutated</a:t>
              </a:r>
            </a:p>
          </p:txBody>
        </p:sp>
      </p:grpSp>
    </p:spTree>
    <p:extLst>
      <p:ext uri="{BB962C8B-B14F-4D97-AF65-F5344CB8AC3E}">
        <p14:creationId xmlns:p14="http://schemas.microsoft.com/office/powerpoint/2010/main" val="2133004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Dependent</a:t>
            </a:r>
            <a:br>
              <a:rPr lang="en-US" b="1" u="sng"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fontScale="92500" lnSpcReduction="20000"/>
          </a:bodyPr>
          <a:lstStyle/>
          <a:p>
            <a:r>
              <a:rPr lang="en-US" dirty="0" err="1"/>
              <a:t>Olaparib</a:t>
            </a:r>
            <a:r>
              <a:rPr lang="en-US" dirty="0"/>
              <a:t> &amp; bevacizumab:</a:t>
            </a:r>
          </a:p>
          <a:p>
            <a:pPr lvl="1"/>
            <a:r>
              <a:rPr lang="en-US" dirty="0">
                <a:sym typeface="Wingdings" panose="05000000000000000000" pitchFamily="2" charset="2"/>
              </a:rPr>
              <a:t>PAOLA-1 trial:</a:t>
            </a:r>
          </a:p>
          <a:p>
            <a:pPr lvl="2"/>
            <a:r>
              <a:rPr lang="en-US" dirty="0">
                <a:sym typeface="Wingdings" panose="05000000000000000000" pitchFamily="2" charset="2"/>
              </a:rPr>
              <a:t>First line chemotherapy &amp; bevacizumab with planned bevacizumab maintenance for 12 months</a:t>
            </a:r>
          </a:p>
          <a:p>
            <a:pPr lvl="2"/>
            <a:r>
              <a:rPr lang="en-US" dirty="0">
                <a:sym typeface="Wingdings" panose="05000000000000000000" pitchFamily="2" charset="2"/>
              </a:rPr>
              <a:t>Randomized to </a:t>
            </a:r>
            <a:r>
              <a:rPr lang="en-US" dirty="0" err="1">
                <a:sym typeface="Wingdings" panose="05000000000000000000" pitchFamily="2" charset="2"/>
              </a:rPr>
              <a:t>olaparib</a:t>
            </a:r>
            <a:r>
              <a:rPr lang="en-US" dirty="0">
                <a:sym typeface="Wingdings" panose="05000000000000000000" pitchFamily="2" charset="2"/>
              </a:rPr>
              <a:t> (2 years) versus placebo</a:t>
            </a:r>
          </a:p>
          <a:p>
            <a:pPr lvl="2"/>
            <a:r>
              <a:rPr lang="en-US" dirty="0">
                <a:sym typeface="Wingdings" panose="05000000000000000000" pitchFamily="2" charset="2"/>
              </a:rPr>
              <a:t>Progression free survival in HRD patients:</a:t>
            </a:r>
          </a:p>
          <a:p>
            <a:pPr lvl="3"/>
            <a:r>
              <a:rPr lang="en-US" dirty="0" err="1">
                <a:sym typeface="Wingdings" panose="05000000000000000000" pitchFamily="2" charset="2"/>
              </a:rPr>
              <a:t>Olaparib</a:t>
            </a:r>
            <a:r>
              <a:rPr lang="en-US" dirty="0">
                <a:sym typeface="Wingdings" panose="05000000000000000000" pitchFamily="2" charset="2"/>
              </a:rPr>
              <a:t>: 37.2 months</a:t>
            </a:r>
          </a:p>
          <a:p>
            <a:pPr lvl="3"/>
            <a:r>
              <a:rPr lang="en-US" dirty="0">
                <a:sym typeface="Wingdings" panose="05000000000000000000" pitchFamily="2" charset="2"/>
              </a:rPr>
              <a:t>Placebo: 17.7 months</a:t>
            </a:r>
          </a:p>
          <a:p>
            <a:pPr lvl="1"/>
            <a:r>
              <a:rPr lang="en-US" dirty="0" err="1">
                <a:sym typeface="Wingdings" panose="05000000000000000000" pitchFamily="2" charset="2"/>
              </a:rPr>
              <a:t>Olaparib</a:t>
            </a:r>
            <a:r>
              <a:rPr lang="en-US" dirty="0">
                <a:sym typeface="Wingdings" panose="05000000000000000000" pitchFamily="2" charset="2"/>
              </a:rPr>
              <a:t> approved in combination with bevacizumab for maintenance when given with bevacizumab following partial/complete response to 1</a:t>
            </a:r>
            <a:r>
              <a:rPr lang="en-US" baseline="30000" dirty="0">
                <a:sym typeface="Wingdings" panose="05000000000000000000" pitchFamily="2" charset="2"/>
              </a:rPr>
              <a:t>st</a:t>
            </a:r>
            <a:r>
              <a:rPr lang="en-US" dirty="0">
                <a:sym typeface="Wingdings" panose="05000000000000000000" pitchFamily="2" charset="2"/>
              </a:rPr>
              <a:t> line chemotherapy in HRD ovarian cancer patients (even if no BRCA mutation)</a:t>
            </a:r>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924678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Dependent</a:t>
            </a:r>
            <a:br>
              <a:rPr lang="en-US" b="1" u="sng"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fontScale="92500"/>
          </a:bodyPr>
          <a:lstStyle/>
          <a:p>
            <a:r>
              <a:rPr lang="en-US" dirty="0"/>
              <a:t>Lots of tumor site specific treatments outside ovarian cancer:</a:t>
            </a:r>
          </a:p>
          <a:p>
            <a:pPr lvl="1"/>
            <a:r>
              <a:rPr lang="en-US" dirty="0"/>
              <a:t>Her-2: trastuzumab (Herceptin) for breast and uterine cancers</a:t>
            </a:r>
          </a:p>
          <a:p>
            <a:pPr lvl="1"/>
            <a:r>
              <a:rPr lang="en-US" dirty="0"/>
              <a:t>BRAF/MEK: MEK inhibitors (low grade ovarian cancer, melanoma, some lung cancers)</a:t>
            </a:r>
          </a:p>
          <a:p>
            <a:pPr lvl="1"/>
            <a:r>
              <a:rPr lang="en-US" dirty="0"/>
              <a:t>EGFR: EGFR-TKI instead of chemotherapy ( non-small cell lung cancer)</a:t>
            </a:r>
          </a:p>
          <a:p>
            <a:pPr lvl="1"/>
            <a:r>
              <a:rPr lang="en-US" dirty="0"/>
              <a:t>DNA MMR retained: </a:t>
            </a:r>
            <a:r>
              <a:rPr lang="en-US" dirty="0" err="1"/>
              <a:t>pembro</a:t>
            </a:r>
            <a:r>
              <a:rPr lang="en-US" dirty="0"/>
              <a:t>/</a:t>
            </a:r>
            <a:r>
              <a:rPr lang="en-US" dirty="0" err="1"/>
              <a:t>lenvatinib</a:t>
            </a:r>
            <a:r>
              <a:rPr lang="en-US" dirty="0"/>
              <a:t> (endometrial cancer)</a:t>
            </a:r>
          </a:p>
          <a:p>
            <a:pPr lvl="1"/>
            <a:endParaRPr lang="en-US" dirty="0"/>
          </a:p>
          <a:p>
            <a:pPr lvl="1"/>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58323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C8F7-7AF8-4497-9CBF-97BA08F563FE}"/>
              </a:ext>
            </a:extLst>
          </p:cNvPr>
          <p:cNvSpPr>
            <a:spLocks noGrp="1"/>
          </p:cNvSpPr>
          <p:nvPr>
            <p:ph type="title"/>
          </p:nvPr>
        </p:nvSpPr>
        <p:spPr/>
        <p:txBody>
          <a:bodyPr>
            <a:normAutofit fontScale="90000"/>
          </a:bodyPr>
          <a:lstStyle/>
          <a:p>
            <a:r>
              <a:rPr lang="en-US" b="1" dirty="0"/>
              <a:t>Tumor Site </a:t>
            </a:r>
            <a:r>
              <a:rPr lang="en-US" b="1" u="sng" dirty="0"/>
              <a:t>Dependent</a:t>
            </a:r>
            <a:br>
              <a:rPr lang="en-US" b="1" u="sng" dirty="0"/>
            </a:br>
            <a:r>
              <a:rPr lang="en-US" b="1" dirty="0"/>
              <a:t>Targeted Therapies</a:t>
            </a:r>
          </a:p>
        </p:txBody>
      </p:sp>
      <p:sp>
        <p:nvSpPr>
          <p:cNvPr id="3" name="Content Placeholder 2">
            <a:extLst>
              <a:ext uri="{FF2B5EF4-FFF2-40B4-BE49-F238E27FC236}">
                <a16:creationId xmlns:a16="http://schemas.microsoft.com/office/drawing/2014/main" id="{89E71707-DF12-4134-A5EE-F17729F6344F}"/>
              </a:ext>
            </a:extLst>
          </p:cNvPr>
          <p:cNvSpPr>
            <a:spLocks noGrp="1"/>
          </p:cNvSpPr>
          <p:nvPr>
            <p:ph idx="1"/>
          </p:nvPr>
        </p:nvSpPr>
        <p:spPr>
          <a:xfrm>
            <a:off x="457200" y="1600200"/>
            <a:ext cx="8229600" cy="4756150"/>
          </a:xfrm>
        </p:spPr>
        <p:txBody>
          <a:bodyPr>
            <a:normAutofit/>
          </a:bodyPr>
          <a:lstStyle/>
          <a:p>
            <a:r>
              <a:rPr lang="en-US" dirty="0"/>
              <a:t>Some promising treatments are not yet ready for routine use for ovarian cancer:</a:t>
            </a:r>
          </a:p>
          <a:p>
            <a:pPr lvl="1"/>
            <a:r>
              <a:rPr lang="en-US" dirty="0"/>
              <a:t>HDAC inhibitors: possible mutations </a:t>
            </a:r>
            <a:r>
              <a:rPr lang="en-US" dirty="0">
                <a:sym typeface="Wingdings" panose="05000000000000000000" pitchFamily="2" charset="2"/>
              </a:rPr>
              <a:t> ARID1A (clear cell?), p53 (esp. serous tumors)</a:t>
            </a:r>
            <a:endParaRPr lang="en-US" dirty="0"/>
          </a:p>
          <a:p>
            <a:pPr lvl="1"/>
            <a:r>
              <a:rPr lang="en-US" dirty="0"/>
              <a:t>WEE1 inhibitors: possible mutations </a:t>
            </a:r>
            <a:r>
              <a:rPr lang="en-US" dirty="0">
                <a:sym typeface="Wingdings" panose="05000000000000000000" pitchFamily="2" charset="2"/>
              </a:rPr>
              <a:t> p53</a:t>
            </a:r>
          </a:p>
          <a:p>
            <a:pPr lvl="2"/>
            <a:r>
              <a:rPr lang="en-US" dirty="0"/>
              <a:t>Gemcitabine +/- </a:t>
            </a:r>
            <a:r>
              <a:rPr lang="en-US" dirty="0" err="1"/>
              <a:t>adavosertib</a:t>
            </a:r>
            <a:r>
              <a:rPr lang="en-US" dirty="0"/>
              <a:t>: PFS 4.6 versus 3.0 months (94% p53+ tumors)</a:t>
            </a:r>
          </a:p>
          <a:p>
            <a:pPr lvl="1"/>
            <a:r>
              <a:rPr lang="en-US" i="1" dirty="0"/>
              <a:t>Many more being tested</a:t>
            </a:r>
          </a:p>
          <a:p>
            <a:pPr lvl="1"/>
            <a:endParaRPr lang="en-US" u="sng" dirty="0"/>
          </a:p>
          <a:p>
            <a:endParaRPr lang="en-US" dirty="0"/>
          </a:p>
        </p:txBody>
      </p:sp>
      <p:sp>
        <p:nvSpPr>
          <p:cNvPr id="4" name="Slide Number Placeholder 3">
            <a:extLst>
              <a:ext uri="{FF2B5EF4-FFF2-40B4-BE49-F238E27FC236}">
                <a16:creationId xmlns:a16="http://schemas.microsoft.com/office/drawing/2014/main" id="{12E1D643-D82E-49EC-8721-C66FAA75F4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88646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CBD0-4708-4300-AA94-A3A06619730D}"/>
              </a:ext>
            </a:extLst>
          </p:cNvPr>
          <p:cNvSpPr>
            <a:spLocks noGrp="1"/>
          </p:cNvSpPr>
          <p:nvPr>
            <p:ph type="title"/>
          </p:nvPr>
        </p:nvSpPr>
        <p:spPr/>
        <p:txBody>
          <a:bodyPr>
            <a:normAutofit fontScale="90000"/>
          </a:bodyPr>
          <a:lstStyle/>
          <a:p>
            <a:r>
              <a:rPr lang="en-US" b="1" dirty="0"/>
              <a:t>Tumor Site </a:t>
            </a:r>
            <a:r>
              <a:rPr lang="en-US" b="1" u="sng" dirty="0"/>
              <a:t>Dependent</a:t>
            </a:r>
            <a:br>
              <a:rPr lang="en-US" b="1" u="sng" dirty="0"/>
            </a:br>
            <a:r>
              <a:rPr lang="en-US" b="1" dirty="0"/>
              <a:t>Targeted Therapies</a:t>
            </a:r>
          </a:p>
        </p:txBody>
      </p:sp>
      <p:sp>
        <p:nvSpPr>
          <p:cNvPr id="3" name="Content Placeholder 2">
            <a:extLst>
              <a:ext uri="{FF2B5EF4-FFF2-40B4-BE49-F238E27FC236}">
                <a16:creationId xmlns:a16="http://schemas.microsoft.com/office/drawing/2014/main" id="{C0B1600C-9482-4C31-BA69-42A10928E08E}"/>
              </a:ext>
            </a:extLst>
          </p:cNvPr>
          <p:cNvSpPr>
            <a:spLocks noGrp="1"/>
          </p:cNvSpPr>
          <p:nvPr>
            <p:ph idx="1"/>
          </p:nvPr>
        </p:nvSpPr>
        <p:spPr>
          <a:xfrm>
            <a:off x="457200" y="1440829"/>
            <a:ext cx="8229600" cy="4525963"/>
          </a:xfrm>
        </p:spPr>
        <p:txBody>
          <a:bodyPr/>
          <a:lstStyle/>
          <a:p>
            <a:r>
              <a:rPr lang="en-US" dirty="0"/>
              <a:t>Do the mutations match up with drugs?</a:t>
            </a:r>
          </a:p>
          <a:p>
            <a:endParaRPr lang="en-US" dirty="0"/>
          </a:p>
        </p:txBody>
      </p:sp>
      <p:sp>
        <p:nvSpPr>
          <p:cNvPr id="4" name="Slide Number Placeholder 3">
            <a:extLst>
              <a:ext uri="{FF2B5EF4-FFF2-40B4-BE49-F238E27FC236}">
                <a16:creationId xmlns:a16="http://schemas.microsoft.com/office/drawing/2014/main" id="{D0B63BAC-3660-4818-AF88-670C1E85E2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9AD614C2-661D-48C3-98FA-2834BFFF98DF}"/>
              </a:ext>
            </a:extLst>
          </p:cNvPr>
          <p:cNvPicPr>
            <a:picLocks noChangeAspect="1"/>
          </p:cNvPicPr>
          <p:nvPr/>
        </p:nvPicPr>
        <p:blipFill>
          <a:blip r:embed="rId2"/>
          <a:stretch>
            <a:fillRect/>
          </a:stretch>
        </p:blipFill>
        <p:spPr>
          <a:xfrm>
            <a:off x="1082537" y="2144644"/>
            <a:ext cx="7226576" cy="4576831"/>
          </a:xfrm>
          <a:prstGeom prst="rect">
            <a:avLst/>
          </a:prstGeom>
        </p:spPr>
      </p:pic>
      <p:sp>
        <p:nvSpPr>
          <p:cNvPr id="11" name="Oval 10">
            <a:extLst>
              <a:ext uri="{FF2B5EF4-FFF2-40B4-BE49-F238E27FC236}">
                <a16:creationId xmlns:a16="http://schemas.microsoft.com/office/drawing/2014/main" id="{9C0207F4-1D0C-4CAF-BB9E-0116C69B22C5}"/>
              </a:ext>
            </a:extLst>
          </p:cNvPr>
          <p:cNvSpPr/>
          <p:nvPr/>
        </p:nvSpPr>
        <p:spPr>
          <a:xfrm>
            <a:off x="771111" y="2425147"/>
            <a:ext cx="951672" cy="1099931"/>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DBAB043F-7A41-42BF-A613-5DF1802A9EB9}"/>
              </a:ext>
            </a:extLst>
          </p:cNvPr>
          <p:cNvSpPr/>
          <p:nvPr/>
        </p:nvSpPr>
        <p:spPr>
          <a:xfrm>
            <a:off x="7620000" y="2425146"/>
            <a:ext cx="951672" cy="1099931"/>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5D74A648-27F3-44E9-9214-489153553004}"/>
              </a:ext>
            </a:extLst>
          </p:cNvPr>
          <p:cNvGrpSpPr/>
          <p:nvPr/>
        </p:nvGrpSpPr>
        <p:grpSpPr>
          <a:xfrm>
            <a:off x="4439478" y="3703810"/>
            <a:ext cx="3379305" cy="2286173"/>
            <a:chOff x="4439478" y="3703810"/>
            <a:chExt cx="3379305" cy="2286173"/>
          </a:xfrm>
        </p:grpSpPr>
        <p:sp>
          <p:nvSpPr>
            <p:cNvPr id="13" name="TextBox 12">
              <a:extLst>
                <a:ext uri="{FF2B5EF4-FFF2-40B4-BE49-F238E27FC236}">
                  <a16:creationId xmlns:a16="http://schemas.microsoft.com/office/drawing/2014/main" id="{76053BE5-2DE3-4E86-B1F0-4D04D2908859}"/>
                </a:ext>
              </a:extLst>
            </p:cNvPr>
            <p:cNvSpPr txBox="1"/>
            <p:nvPr/>
          </p:nvSpPr>
          <p:spPr>
            <a:xfrm>
              <a:off x="4439478" y="4084079"/>
              <a:ext cx="2822713" cy="1384995"/>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Many mutations occur infrequently</a:t>
              </a:r>
            </a:p>
          </p:txBody>
        </p:sp>
        <p:sp>
          <p:nvSpPr>
            <p:cNvPr id="14" name="Left Brace 13">
              <a:extLst>
                <a:ext uri="{FF2B5EF4-FFF2-40B4-BE49-F238E27FC236}">
                  <a16:creationId xmlns:a16="http://schemas.microsoft.com/office/drawing/2014/main" id="{2F42F415-F808-4592-A618-0AF3ABDE5807}"/>
                </a:ext>
              </a:extLst>
            </p:cNvPr>
            <p:cNvSpPr/>
            <p:nvPr/>
          </p:nvSpPr>
          <p:spPr>
            <a:xfrm>
              <a:off x="7464287" y="3703810"/>
              <a:ext cx="354496" cy="2286173"/>
            </a:xfrm>
            <a:prstGeom prst="leftBrace">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938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FA8E-8A80-4C02-ABCB-3B94C68E91A8}"/>
              </a:ext>
            </a:extLst>
          </p:cNvPr>
          <p:cNvSpPr>
            <a:spLocks noGrp="1"/>
          </p:cNvSpPr>
          <p:nvPr>
            <p:ph type="title"/>
          </p:nvPr>
        </p:nvSpPr>
        <p:spPr/>
        <p:txBody>
          <a:bodyPr/>
          <a:lstStyle/>
          <a:p>
            <a:r>
              <a:rPr lang="en-US" b="1" dirty="0"/>
              <a:t>Clinical Trials</a:t>
            </a:r>
          </a:p>
        </p:txBody>
      </p:sp>
      <p:sp>
        <p:nvSpPr>
          <p:cNvPr id="3" name="Content Placeholder 2">
            <a:extLst>
              <a:ext uri="{FF2B5EF4-FFF2-40B4-BE49-F238E27FC236}">
                <a16:creationId xmlns:a16="http://schemas.microsoft.com/office/drawing/2014/main" id="{86807B60-FCCD-441B-8AD5-16ADF8E0471A}"/>
              </a:ext>
            </a:extLst>
          </p:cNvPr>
          <p:cNvSpPr>
            <a:spLocks noGrp="1"/>
          </p:cNvSpPr>
          <p:nvPr>
            <p:ph idx="1"/>
          </p:nvPr>
        </p:nvSpPr>
        <p:spPr/>
        <p:txBody>
          <a:bodyPr>
            <a:normAutofit lnSpcReduction="10000"/>
          </a:bodyPr>
          <a:lstStyle/>
          <a:p>
            <a:r>
              <a:rPr lang="en-US" dirty="0"/>
              <a:t>May find mutations that qualify for a trial</a:t>
            </a:r>
          </a:p>
          <a:p>
            <a:pPr lvl="1"/>
            <a:r>
              <a:rPr lang="en-US" dirty="0"/>
              <a:t>Disease specific trials</a:t>
            </a:r>
          </a:p>
          <a:p>
            <a:pPr lvl="1"/>
            <a:r>
              <a:rPr lang="en-US" dirty="0"/>
              <a:t>Non-disease specific trials (more common)</a:t>
            </a:r>
          </a:p>
          <a:p>
            <a:pPr lvl="1"/>
            <a:r>
              <a:rPr lang="en-US" dirty="0"/>
              <a:t>Often early phase trials</a:t>
            </a:r>
          </a:p>
          <a:p>
            <a:endParaRPr lang="en-US" dirty="0"/>
          </a:p>
          <a:p>
            <a:r>
              <a:rPr lang="en-US" dirty="0"/>
              <a:t>NGS reports often list available trials </a:t>
            </a:r>
            <a:r>
              <a:rPr lang="en-US" i="1" dirty="0"/>
              <a:t>at the time that the test was ordered</a:t>
            </a:r>
            <a:endParaRPr lang="en-US" dirty="0"/>
          </a:p>
          <a:p>
            <a:endParaRPr lang="en-US" dirty="0"/>
          </a:p>
          <a:p>
            <a:r>
              <a:rPr lang="en-US" dirty="0"/>
              <a:t>Patients may need to travel for trials</a:t>
            </a:r>
          </a:p>
        </p:txBody>
      </p:sp>
      <p:sp>
        <p:nvSpPr>
          <p:cNvPr id="4" name="Slide Number Placeholder 3">
            <a:extLst>
              <a:ext uri="{FF2B5EF4-FFF2-40B4-BE49-F238E27FC236}">
                <a16:creationId xmlns:a16="http://schemas.microsoft.com/office/drawing/2014/main" id="{83BAE50B-457B-4F73-B65F-76225D3DCB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9719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3ABD-717B-4658-8881-24FBD4A9DCA0}"/>
              </a:ext>
            </a:extLst>
          </p:cNvPr>
          <p:cNvSpPr>
            <a:spLocks noGrp="1"/>
          </p:cNvSpPr>
          <p:nvPr>
            <p:ph type="title"/>
          </p:nvPr>
        </p:nvSpPr>
        <p:spPr/>
        <p:txBody>
          <a:bodyPr>
            <a:normAutofit fontScale="90000"/>
          </a:bodyPr>
          <a:lstStyle/>
          <a:p>
            <a:r>
              <a:rPr lang="en-US" b="1" dirty="0"/>
              <a:t>How Can I Use This Information?</a:t>
            </a:r>
          </a:p>
        </p:txBody>
      </p:sp>
      <p:sp>
        <p:nvSpPr>
          <p:cNvPr id="3" name="Content Placeholder 2">
            <a:extLst>
              <a:ext uri="{FF2B5EF4-FFF2-40B4-BE49-F238E27FC236}">
                <a16:creationId xmlns:a16="http://schemas.microsoft.com/office/drawing/2014/main" id="{45609EE9-9AE7-4399-97D4-AF4A97B973EA}"/>
              </a:ext>
            </a:extLst>
          </p:cNvPr>
          <p:cNvSpPr>
            <a:spLocks noGrp="1"/>
          </p:cNvSpPr>
          <p:nvPr>
            <p:ph idx="1"/>
          </p:nvPr>
        </p:nvSpPr>
        <p:spPr/>
        <p:txBody>
          <a:bodyPr/>
          <a:lstStyle/>
          <a:p>
            <a:r>
              <a:rPr lang="en-US" dirty="0"/>
              <a:t>Ask your doctor about tumor testing:</a:t>
            </a:r>
          </a:p>
          <a:p>
            <a:pPr lvl="1"/>
            <a:r>
              <a:rPr lang="en-US" dirty="0"/>
              <a:t>What kinds of tumor testing is appropriate for my tumor?</a:t>
            </a:r>
          </a:p>
          <a:p>
            <a:pPr lvl="1"/>
            <a:r>
              <a:rPr lang="en-US" dirty="0"/>
              <a:t>Is tissue available?</a:t>
            </a:r>
          </a:p>
          <a:p>
            <a:pPr lvl="1"/>
            <a:r>
              <a:rPr lang="en-US" dirty="0"/>
              <a:t>If not, would biopsy be possible?</a:t>
            </a:r>
          </a:p>
          <a:p>
            <a:pPr lvl="1"/>
            <a:r>
              <a:rPr lang="en-US" dirty="0"/>
              <a:t>If not, is liquid biopsy appropriate?</a:t>
            </a:r>
          </a:p>
          <a:p>
            <a:pPr lvl="1"/>
            <a:r>
              <a:rPr lang="en-US" dirty="0"/>
              <a:t>Are clinical trials available?</a:t>
            </a:r>
          </a:p>
        </p:txBody>
      </p:sp>
      <p:sp>
        <p:nvSpPr>
          <p:cNvPr id="4" name="Slide Number Placeholder 3">
            <a:extLst>
              <a:ext uri="{FF2B5EF4-FFF2-40B4-BE49-F238E27FC236}">
                <a16:creationId xmlns:a16="http://schemas.microsoft.com/office/drawing/2014/main" id="{75D91A27-9825-4D90-8699-326F3F1A4E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4163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3ABD-717B-4658-8881-24FBD4A9DCA0}"/>
              </a:ext>
            </a:extLst>
          </p:cNvPr>
          <p:cNvSpPr>
            <a:spLocks noGrp="1"/>
          </p:cNvSpPr>
          <p:nvPr>
            <p:ph type="title"/>
          </p:nvPr>
        </p:nvSpPr>
        <p:spPr/>
        <p:txBody>
          <a:bodyPr>
            <a:normAutofit fontScale="90000"/>
          </a:bodyPr>
          <a:lstStyle/>
          <a:p>
            <a:r>
              <a:rPr lang="en-US" b="1" dirty="0"/>
              <a:t>How Can I Use This Information?</a:t>
            </a:r>
          </a:p>
        </p:txBody>
      </p:sp>
      <p:sp>
        <p:nvSpPr>
          <p:cNvPr id="3" name="Content Placeholder 2">
            <a:extLst>
              <a:ext uri="{FF2B5EF4-FFF2-40B4-BE49-F238E27FC236}">
                <a16:creationId xmlns:a16="http://schemas.microsoft.com/office/drawing/2014/main" id="{45609EE9-9AE7-4399-97D4-AF4A97B973EA}"/>
              </a:ext>
            </a:extLst>
          </p:cNvPr>
          <p:cNvSpPr>
            <a:spLocks noGrp="1"/>
          </p:cNvSpPr>
          <p:nvPr>
            <p:ph idx="1"/>
          </p:nvPr>
        </p:nvSpPr>
        <p:spPr/>
        <p:txBody>
          <a:bodyPr>
            <a:normAutofit/>
          </a:bodyPr>
          <a:lstStyle/>
          <a:p>
            <a:r>
              <a:rPr lang="en-US" dirty="0"/>
              <a:t>Ask your doctor about clinical trials available based on molecular testing:</a:t>
            </a:r>
          </a:p>
          <a:p>
            <a:pPr lvl="1"/>
            <a:r>
              <a:rPr lang="en-US" dirty="0"/>
              <a:t>Clinical trial options change over time so ask again if there are mutations identified</a:t>
            </a:r>
          </a:p>
          <a:p>
            <a:pPr lvl="1"/>
            <a:endParaRPr lang="en-US" dirty="0"/>
          </a:p>
          <a:p>
            <a:pPr lvl="1"/>
            <a:r>
              <a:rPr lang="en-US" dirty="0"/>
              <a:t>You can find your mutations and search for trials on clinicaltrials.gov using the mutation as a search term</a:t>
            </a:r>
          </a:p>
        </p:txBody>
      </p:sp>
      <p:sp>
        <p:nvSpPr>
          <p:cNvPr id="4" name="Slide Number Placeholder 3">
            <a:extLst>
              <a:ext uri="{FF2B5EF4-FFF2-40B4-BE49-F238E27FC236}">
                <a16:creationId xmlns:a16="http://schemas.microsoft.com/office/drawing/2014/main" id="{75D91A27-9825-4D90-8699-326F3F1A4E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5892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6080"/>
            <a:ext cx="9144000" cy="2738880"/>
          </a:xfrm>
        </p:spPr>
        <p:txBody>
          <a:bodyPr/>
          <a:lstStyle/>
          <a:p>
            <a:r>
              <a:rPr lang="en-US" dirty="0"/>
              <a:t>QUESTIONS?</a:t>
            </a:r>
          </a:p>
        </p:txBody>
      </p:sp>
    </p:spTree>
    <p:extLst>
      <p:ext uri="{BB962C8B-B14F-4D97-AF65-F5344CB8AC3E}">
        <p14:creationId xmlns:p14="http://schemas.microsoft.com/office/powerpoint/2010/main" val="45817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F152F3-3B8D-224D-90B9-5ED818DC1AC8}"/>
              </a:ext>
            </a:extLst>
          </p:cNvPr>
          <p:cNvSpPr>
            <a:spLocks noGrp="1"/>
          </p:cNvSpPr>
          <p:nvPr>
            <p:ph type="sldNum" sz="quarter" idx="12"/>
          </p:nvPr>
        </p:nvSpPr>
        <p:spPr/>
        <p:txBody>
          <a:bodyPr/>
          <a:lstStyle/>
          <a:p>
            <a:fld id="{106E12CD-FCB1-464E-A775-0B83FDDACE03}" type="slidenum">
              <a:rPr lang="en-US" smtClean="0"/>
              <a:pPr/>
              <a:t>6</a:t>
            </a:fld>
            <a:endParaRPr lang="en-US"/>
          </a:p>
        </p:txBody>
      </p:sp>
      <p:sp>
        <p:nvSpPr>
          <p:cNvPr id="4" name="Title 1">
            <a:extLst>
              <a:ext uri="{FF2B5EF4-FFF2-40B4-BE49-F238E27FC236}">
                <a16:creationId xmlns:a16="http://schemas.microsoft.com/office/drawing/2014/main" id="{6DFB72B2-AE3A-D14F-97F6-5C9B008FAF74}"/>
              </a:ext>
            </a:extLst>
          </p:cNvPr>
          <p:cNvSpPr txBox="1">
            <a:spLocks/>
          </p:cNvSpPr>
          <p:nvPr/>
        </p:nvSpPr>
        <p:spPr>
          <a:xfrm>
            <a:off x="173832" y="136525"/>
            <a:ext cx="8432800" cy="14779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altLang="en-US" sz="3600" dirty="0"/>
              <a:t>How do PARP Inhibitors Work? Synthetic Lethality</a:t>
            </a:r>
          </a:p>
        </p:txBody>
      </p:sp>
      <p:pic>
        <p:nvPicPr>
          <p:cNvPr id="5" name="Picture 2">
            <a:extLst>
              <a:ext uri="{FF2B5EF4-FFF2-40B4-BE49-F238E27FC236}">
                <a16:creationId xmlns:a16="http://schemas.microsoft.com/office/drawing/2014/main" id="{268DE3DE-C36E-2D43-8D62-1DBB24B04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3100" y="1466850"/>
            <a:ext cx="7434263" cy="4889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318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A46927-9BA9-4843-83B6-2966F3B06660}"/>
              </a:ext>
            </a:extLst>
          </p:cNvPr>
          <p:cNvSpPr>
            <a:spLocks noGrp="1"/>
          </p:cNvSpPr>
          <p:nvPr>
            <p:ph type="sldNum" sz="quarter" idx="12"/>
          </p:nvPr>
        </p:nvSpPr>
        <p:spPr/>
        <p:txBody>
          <a:bodyPr/>
          <a:lstStyle/>
          <a:p>
            <a:fld id="{106E12CD-FCB1-464E-A775-0B83FDDACE03}" type="slidenum">
              <a:rPr lang="en-US" smtClean="0"/>
              <a:pPr/>
              <a:t>7</a:t>
            </a:fld>
            <a:endParaRPr lang="en-US"/>
          </a:p>
        </p:txBody>
      </p:sp>
      <p:sp>
        <p:nvSpPr>
          <p:cNvPr id="3" name="Title 1">
            <a:extLst>
              <a:ext uri="{FF2B5EF4-FFF2-40B4-BE49-F238E27FC236}">
                <a16:creationId xmlns:a16="http://schemas.microsoft.com/office/drawing/2014/main" id="{3D2EC33B-E716-2942-B220-C06BBB2097CC}"/>
              </a:ext>
            </a:extLst>
          </p:cNvPr>
          <p:cNvSpPr txBox="1">
            <a:spLocks/>
          </p:cNvSpPr>
          <p:nvPr/>
        </p:nvSpPr>
        <p:spPr>
          <a:xfrm>
            <a:off x="549275" y="107576"/>
            <a:ext cx="8042276" cy="760257"/>
          </a:xfrm>
          <a:prstGeom prst="rect">
            <a:avLst/>
          </a:prstGeom>
        </p:spPr>
        <p:txBody>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b="1" dirty="0"/>
              <a:t>PARP Inhibitors in the News</a:t>
            </a:r>
          </a:p>
        </p:txBody>
      </p:sp>
      <p:sp>
        <p:nvSpPr>
          <p:cNvPr id="4" name="Content Placeholder 3">
            <a:extLst>
              <a:ext uri="{FF2B5EF4-FFF2-40B4-BE49-F238E27FC236}">
                <a16:creationId xmlns:a16="http://schemas.microsoft.com/office/drawing/2014/main" id="{2AD39260-3375-2442-99C5-E939FFE127CA}"/>
              </a:ext>
            </a:extLst>
          </p:cNvPr>
          <p:cNvSpPr txBox="1">
            <a:spLocks/>
          </p:cNvSpPr>
          <p:nvPr/>
        </p:nvSpPr>
        <p:spPr>
          <a:xfrm>
            <a:off x="190500" y="888269"/>
            <a:ext cx="8902700" cy="5447645"/>
          </a:xfrm>
          <a:prstGeom prst="rect">
            <a:avLst/>
          </a:prstGeom>
          <a:solidFill>
            <a:schemeClr val="accent4">
              <a:lumMod val="20000"/>
              <a:lumOff val="80000"/>
            </a:schemeClr>
          </a:solidFill>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tx2"/>
                </a:solidFill>
              </a:rPr>
              <a:t>Dec 19, 2014</a:t>
            </a:r>
            <a:r>
              <a:rPr lang="en-US" sz="2000" dirty="0">
                <a:solidFill>
                  <a:schemeClr val="tx2"/>
                </a:solidFill>
              </a:rPr>
              <a:t>: </a:t>
            </a:r>
            <a:r>
              <a:rPr lang="en-US" sz="2000" dirty="0"/>
              <a:t>The U.S. FDA granted accelerated approval to </a:t>
            </a:r>
            <a:r>
              <a:rPr lang="en-US" sz="2000" b="1" dirty="0" err="1"/>
              <a:t>olaparib</a:t>
            </a:r>
            <a:r>
              <a:rPr lang="en-US" sz="2000" dirty="0"/>
              <a:t> for women with recurrent OC with defective BRCA genes (&gt;3 lines).</a:t>
            </a:r>
          </a:p>
          <a:p>
            <a:r>
              <a:rPr lang="en-US" sz="2000" b="1" dirty="0">
                <a:solidFill>
                  <a:schemeClr val="accent1">
                    <a:lumMod val="75000"/>
                  </a:schemeClr>
                </a:solidFill>
              </a:rPr>
              <a:t>Dec 19 2016</a:t>
            </a:r>
            <a:r>
              <a:rPr lang="en-US" sz="2000" dirty="0"/>
              <a:t>:  US FDA approved </a:t>
            </a:r>
            <a:r>
              <a:rPr lang="en-US" sz="2000" b="1" dirty="0"/>
              <a:t>rucaparib</a:t>
            </a:r>
            <a:r>
              <a:rPr lang="en-US" sz="2000" dirty="0"/>
              <a:t> for women with recurrent ovarian cancer associated with defective BRCA genes (&gt;2 lines).</a:t>
            </a:r>
          </a:p>
          <a:p>
            <a:r>
              <a:rPr lang="en-US" sz="2000" b="1" dirty="0">
                <a:solidFill>
                  <a:schemeClr val="accent1"/>
                </a:solidFill>
              </a:rPr>
              <a:t>March 2017: </a:t>
            </a:r>
            <a:r>
              <a:rPr lang="en-US" sz="2000" dirty="0"/>
              <a:t>US FDA approves </a:t>
            </a:r>
            <a:r>
              <a:rPr lang="en-US" sz="2000" b="1" dirty="0"/>
              <a:t>niraparib</a:t>
            </a:r>
            <a:r>
              <a:rPr lang="en-US" sz="2000" dirty="0"/>
              <a:t> for recurrent OC after response to platinum</a:t>
            </a:r>
          </a:p>
          <a:p>
            <a:r>
              <a:rPr lang="en-US" sz="2000" b="1" dirty="0">
                <a:solidFill>
                  <a:schemeClr val="accent1"/>
                </a:solidFill>
              </a:rPr>
              <a:t>August 2017</a:t>
            </a:r>
            <a:r>
              <a:rPr lang="en-US" sz="2000" dirty="0">
                <a:solidFill>
                  <a:schemeClr val="accent1"/>
                </a:solidFill>
              </a:rPr>
              <a:t>: </a:t>
            </a:r>
            <a:r>
              <a:rPr lang="en-US" sz="2000" dirty="0"/>
              <a:t>US FDA approved </a:t>
            </a:r>
            <a:r>
              <a:rPr lang="en-US" sz="2000" b="1" dirty="0" err="1"/>
              <a:t>olaparib</a:t>
            </a:r>
            <a:r>
              <a:rPr lang="en-US" sz="2000" dirty="0"/>
              <a:t> for recurrent OC after response to platinum</a:t>
            </a:r>
          </a:p>
          <a:p>
            <a:r>
              <a:rPr lang="en-US" sz="2000" b="1" dirty="0">
                <a:solidFill>
                  <a:schemeClr val="accent1"/>
                </a:solidFill>
              </a:rPr>
              <a:t>April 2018</a:t>
            </a:r>
            <a:r>
              <a:rPr lang="en-US" sz="2000" dirty="0"/>
              <a:t>:  US FDA approved </a:t>
            </a:r>
            <a:r>
              <a:rPr lang="en-US" sz="2000" b="1" dirty="0"/>
              <a:t>rucaparib</a:t>
            </a:r>
            <a:r>
              <a:rPr lang="en-US" sz="2000" dirty="0"/>
              <a:t> for maintenance treatment for women with recurrent ovarian cancer.</a:t>
            </a:r>
          </a:p>
          <a:p>
            <a:r>
              <a:rPr lang="en-US" sz="2000" b="1" dirty="0">
                <a:solidFill>
                  <a:schemeClr val="accent1"/>
                </a:solidFill>
              </a:rPr>
              <a:t>December 2018: </a:t>
            </a:r>
            <a:r>
              <a:rPr lang="en-US" sz="2000" dirty="0"/>
              <a:t>US FDA approved </a:t>
            </a:r>
            <a:r>
              <a:rPr lang="en-US" sz="2000" b="1" dirty="0" err="1"/>
              <a:t>olaparib</a:t>
            </a:r>
            <a:r>
              <a:rPr lang="en-US" sz="2000" b="1" dirty="0"/>
              <a:t> </a:t>
            </a:r>
            <a:r>
              <a:rPr lang="en-US" sz="2000" dirty="0"/>
              <a:t>for upfront treatment of OC associated with BRCA1 or 2 mutations</a:t>
            </a:r>
          </a:p>
          <a:p>
            <a:r>
              <a:rPr lang="en-US" sz="2000" dirty="0">
                <a:solidFill>
                  <a:schemeClr val="accent1"/>
                </a:solidFill>
              </a:rPr>
              <a:t>May 2020: </a:t>
            </a:r>
            <a:r>
              <a:rPr lang="en-US" sz="2000" dirty="0"/>
              <a:t>US FDA approved </a:t>
            </a:r>
            <a:r>
              <a:rPr lang="en-US" sz="2000" b="1" dirty="0" err="1"/>
              <a:t>olaparib</a:t>
            </a:r>
            <a:r>
              <a:rPr lang="en-US" sz="2000" b="1" dirty="0"/>
              <a:t> with bevacizumab </a:t>
            </a:r>
            <a:r>
              <a:rPr lang="en-US" sz="2000" dirty="0"/>
              <a:t>for upfront treatment of HR deficient OC</a:t>
            </a:r>
          </a:p>
          <a:p>
            <a:r>
              <a:rPr lang="en-US" sz="2000" dirty="0">
                <a:solidFill>
                  <a:schemeClr val="accent1"/>
                </a:solidFill>
              </a:rPr>
              <a:t>April 2020: </a:t>
            </a:r>
            <a:r>
              <a:rPr lang="en-US" sz="2000" dirty="0"/>
              <a:t>US FDA approved </a:t>
            </a:r>
            <a:r>
              <a:rPr lang="en-US" sz="2000" b="1" dirty="0"/>
              <a:t>niraparib </a:t>
            </a:r>
            <a:r>
              <a:rPr lang="en-US" sz="2000" dirty="0"/>
              <a:t>for upfront treatment of OC achieving response after chemotherapy</a:t>
            </a:r>
          </a:p>
        </p:txBody>
      </p:sp>
    </p:spTree>
    <p:extLst>
      <p:ext uri="{BB962C8B-B14F-4D97-AF65-F5344CB8AC3E}">
        <p14:creationId xmlns:p14="http://schemas.microsoft.com/office/powerpoint/2010/main" val="21331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E762F-54F2-9445-ACE4-8F106FA5E2ED}"/>
              </a:ext>
            </a:extLst>
          </p:cNvPr>
          <p:cNvSpPr>
            <a:spLocks noGrp="1"/>
          </p:cNvSpPr>
          <p:nvPr>
            <p:ph type="sldNum" sz="quarter" idx="12"/>
          </p:nvPr>
        </p:nvSpPr>
        <p:spPr/>
        <p:txBody>
          <a:bodyPr/>
          <a:lstStyle/>
          <a:p>
            <a:fld id="{106E12CD-FCB1-464E-A775-0B83FDDACE03}" type="slidenum">
              <a:rPr lang="en-US" smtClean="0"/>
              <a:pPr/>
              <a:t>8</a:t>
            </a:fld>
            <a:endParaRPr lang="en-US"/>
          </a:p>
        </p:txBody>
      </p:sp>
      <p:sp>
        <p:nvSpPr>
          <p:cNvPr id="3" name="Content Placeholder 2">
            <a:extLst>
              <a:ext uri="{FF2B5EF4-FFF2-40B4-BE49-F238E27FC236}">
                <a16:creationId xmlns:a16="http://schemas.microsoft.com/office/drawing/2014/main" id="{2DF3E550-9CC8-3E48-87DC-B3EED7D7BEDB}"/>
              </a:ext>
            </a:extLst>
          </p:cNvPr>
          <p:cNvSpPr txBox="1">
            <a:spLocks/>
          </p:cNvSpPr>
          <p:nvPr/>
        </p:nvSpPr>
        <p:spPr>
          <a:xfrm>
            <a:off x="158750" y="1224400"/>
            <a:ext cx="8890000" cy="4820800"/>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Moment of celebration</a:t>
            </a:r>
            <a:r>
              <a:rPr lang="en-US" dirty="0"/>
              <a:t>!—these approvals follow a long drought period(&gt;20 years)</a:t>
            </a:r>
          </a:p>
          <a:p>
            <a:pPr marL="0" indent="0">
              <a:buFont typeface="Arial"/>
              <a:buNone/>
            </a:pPr>
            <a:r>
              <a:rPr lang="en-US" dirty="0"/>
              <a:t>	-1995: liposomal </a:t>
            </a:r>
            <a:r>
              <a:rPr lang="en-US" dirty="0" err="1"/>
              <a:t>doxorubycin</a:t>
            </a:r>
            <a:endParaRPr lang="en-US" dirty="0"/>
          </a:p>
          <a:p>
            <a:pPr marL="0" indent="0">
              <a:buFont typeface="Arial"/>
              <a:buNone/>
            </a:pPr>
            <a:r>
              <a:rPr lang="en-US" dirty="0"/>
              <a:t>	-1996: topotecan</a:t>
            </a:r>
          </a:p>
          <a:p>
            <a:pPr marL="0" indent="0">
              <a:buFont typeface="Arial"/>
              <a:buNone/>
            </a:pPr>
            <a:r>
              <a:rPr lang="en-US" dirty="0"/>
              <a:t>	-2006: gemcitabine</a:t>
            </a:r>
          </a:p>
          <a:p>
            <a:r>
              <a:rPr lang="en-US" dirty="0"/>
              <a:t>The new drug approvals follow </a:t>
            </a:r>
            <a:r>
              <a:rPr lang="en-US" b="1" dirty="0"/>
              <a:t>decades of basic science and clinical research</a:t>
            </a:r>
            <a:r>
              <a:rPr lang="en-US" dirty="0"/>
              <a:t>.</a:t>
            </a:r>
          </a:p>
          <a:p>
            <a:r>
              <a:rPr lang="en-US" b="1" dirty="0"/>
              <a:t>Long way forward!</a:t>
            </a:r>
          </a:p>
          <a:p>
            <a:pPr marL="349250" lvl="1" indent="0">
              <a:buFont typeface="Arial"/>
              <a:buNone/>
            </a:pPr>
            <a:r>
              <a:rPr lang="en-US" b="1" dirty="0"/>
              <a:t>	</a:t>
            </a:r>
            <a:r>
              <a:rPr lang="en-US" dirty="0"/>
              <a:t>-Find a cure.</a:t>
            </a:r>
          </a:p>
          <a:p>
            <a:pPr marL="349250" lvl="1" indent="0">
              <a:buFont typeface="Arial"/>
              <a:buNone/>
            </a:pPr>
            <a:r>
              <a:rPr lang="en-US" dirty="0"/>
              <a:t>	-Find new pathways to target refractory, resistant tumors.</a:t>
            </a:r>
          </a:p>
        </p:txBody>
      </p:sp>
      <p:sp>
        <p:nvSpPr>
          <p:cNvPr id="4" name="Title 1">
            <a:extLst>
              <a:ext uri="{FF2B5EF4-FFF2-40B4-BE49-F238E27FC236}">
                <a16:creationId xmlns:a16="http://schemas.microsoft.com/office/drawing/2014/main" id="{88E8E991-1A16-474A-8B0C-87259022AC6B}"/>
              </a:ext>
            </a:extLst>
          </p:cNvPr>
          <p:cNvSpPr txBox="1">
            <a:spLocks/>
          </p:cNvSpPr>
          <p:nvPr/>
        </p:nvSpPr>
        <p:spPr>
          <a:xfrm>
            <a:off x="549275" y="107576"/>
            <a:ext cx="8042276" cy="760257"/>
          </a:xfrm>
          <a:prstGeom prst="rect">
            <a:avLst/>
          </a:prstGeom>
        </p:spPr>
        <p:txBody>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b="1" dirty="0"/>
              <a:t>PARP Inhibitors in the News</a:t>
            </a:r>
          </a:p>
        </p:txBody>
      </p:sp>
    </p:spTree>
    <p:extLst>
      <p:ext uri="{BB962C8B-B14F-4D97-AF65-F5344CB8AC3E}">
        <p14:creationId xmlns:p14="http://schemas.microsoft.com/office/powerpoint/2010/main" val="4126215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425</TotalTime>
  <Words>3874</Words>
  <Application>Microsoft Office PowerPoint</Application>
  <PresentationFormat>On-screen Show (4:3)</PresentationFormat>
  <Paragraphs>617</Paragraphs>
  <Slides>67</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ＭＳ Ｐゴシック</vt:lpstr>
      <vt:lpstr>Arial</vt:lpstr>
      <vt:lpstr>Calibri</vt:lpstr>
      <vt:lpstr>Helvetica</vt:lpstr>
      <vt:lpstr>Symbol</vt:lpstr>
      <vt:lpstr>Tahoma</vt:lpstr>
      <vt:lpstr>Wingdings</vt:lpstr>
      <vt:lpstr>Office Theme</vt:lpstr>
      <vt:lpstr>Northwestern Medicine Low Brand</vt:lpstr>
      <vt:lpstr>PARP Inhibitors in Ovarian Cancer</vt:lpstr>
      <vt:lpstr>DNA Repair—What is PARP?</vt:lpstr>
      <vt:lpstr>PARP enzyme repairs single strand DNA breaks</vt:lpstr>
      <vt:lpstr>PowerPoint Presentation</vt:lpstr>
      <vt:lpstr>PowerPoint Presentation</vt:lpstr>
      <vt:lpstr>PARP inhibition in BRCA deficient cells</vt:lpstr>
      <vt:lpstr>PowerPoint Presentation</vt:lpstr>
      <vt:lpstr>PowerPoint Presentation</vt:lpstr>
      <vt:lpstr>PowerPoint Presentation</vt:lpstr>
      <vt:lpstr>PARP Inhibitors in BRCA Mutated Tumors  FIRST LINE SOLO1</vt:lpstr>
      <vt:lpstr>PARP Inhibitors in BRCA Mutated Tumors  FIRST LINE SOLO1</vt:lpstr>
      <vt:lpstr>PARP Inhibitors in BRCA Mutated Tumors  SECOND/THIRD LINE </vt:lpstr>
      <vt:lpstr>PARP Inhibitors in BRCA Mutated Tumors  SECOND/THIRD LINE </vt:lpstr>
      <vt:lpstr>PowerPoint Presentation</vt:lpstr>
      <vt:lpstr>PARP inhibitors vs. Chemotherapy SOLO 3 trial</vt:lpstr>
      <vt:lpstr>PowerPoint Presentation</vt:lpstr>
      <vt:lpstr>PowerPoint Presentation</vt:lpstr>
      <vt:lpstr>PowerPoint Presentation</vt:lpstr>
      <vt:lpstr>First line Treatment: PRIMA trial (niraparib)</vt:lpstr>
      <vt:lpstr>PowerPoint Presentation</vt:lpstr>
      <vt:lpstr>Who will respond to PARPi?</vt:lpstr>
      <vt:lpstr>PowerPoint Presentation</vt:lpstr>
      <vt:lpstr>PowerPoint Presentation</vt:lpstr>
      <vt:lpstr>Who does not respond to PARP inhibitors?</vt:lpstr>
      <vt:lpstr>Who does not respond to PARP inhibitors?</vt:lpstr>
      <vt:lpstr>Can you take PARPi after PARPi?</vt:lpstr>
      <vt:lpstr>Long Exposure to PARPi</vt:lpstr>
      <vt:lpstr>Long exposure to PARPi</vt:lpstr>
      <vt:lpstr>PARP inhibitor combinations</vt:lpstr>
      <vt:lpstr>Niraparib and Pembrolizumab in Ovarian Cancer</vt:lpstr>
      <vt:lpstr>Olaparib and Bevacizumab First Line PAOLA 1 trial</vt:lpstr>
      <vt:lpstr>PowerPoint Presentation</vt:lpstr>
      <vt:lpstr>PARP inhibitors take home message</vt:lpstr>
      <vt:lpstr>THANK YOU</vt:lpstr>
      <vt:lpstr>Side Effect Profiles and Management Strategies For PARP Inhibitors</vt:lpstr>
      <vt:lpstr>LYNPARZA (OLAPARIB)  </vt:lpstr>
      <vt:lpstr>                                     ZEJULA (NIRAPARIB) </vt:lpstr>
      <vt:lpstr>RUBRACA (RUCAPARIB) </vt:lpstr>
      <vt:lpstr>LYNPARZA (OLAPARIB) Side Effect Profile</vt:lpstr>
      <vt:lpstr>ZEJULA (NIRAPARIB) </vt:lpstr>
      <vt:lpstr>RUBRACA (RUCAPARIB) </vt:lpstr>
      <vt:lpstr>Side Effect Management Options </vt:lpstr>
      <vt:lpstr>LYNPARZA (OLAPARIB) Appropriate Dose Adjustments </vt:lpstr>
      <vt:lpstr>ZEJULA (NIRAPARIB) Appropriate Dose Adjustments </vt:lpstr>
      <vt:lpstr>ZEJULA (NIRAPARIB) Appropriate Dose Adjustments </vt:lpstr>
      <vt:lpstr>ZEJULA (NIRAPARIB) Appropriate Dose Adjustments </vt:lpstr>
      <vt:lpstr>RUBRACA (RUCAPARIB) Appropriate Dose Reductions </vt:lpstr>
      <vt:lpstr>Not So Fun PARP Inhibitor Fact</vt:lpstr>
      <vt:lpstr>Questions?</vt:lpstr>
      <vt:lpstr>Tumor Molecular Testing:  Beyond BRCA and PARPs</vt:lpstr>
      <vt:lpstr>Tumor Molecular Testing</vt:lpstr>
      <vt:lpstr>Somatic Mutation Testing</vt:lpstr>
      <vt:lpstr>Somatic Mutation Testing: Next Generation Sequencing (NGS)</vt:lpstr>
      <vt:lpstr>How is this useful?</vt:lpstr>
      <vt:lpstr>Hereditary Tumors</vt:lpstr>
      <vt:lpstr>Response to Specific Targeted Therapies</vt:lpstr>
      <vt:lpstr>Tumor Site Independent Targeted Therapies</vt:lpstr>
      <vt:lpstr>Tumor Site Independent  Targeted Therapies</vt:lpstr>
      <vt:lpstr>Tumor Site Dependent Targeted Therapies</vt:lpstr>
      <vt:lpstr>Tumor Site Dependent Targeted Therapies</vt:lpstr>
      <vt:lpstr>Tumor Site Dependent Targeted Therapies</vt:lpstr>
      <vt:lpstr>Tumor Site Dependent Targeted Therapies</vt:lpstr>
      <vt:lpstr>Tumor Site Dependent Targeted Therapies</vt:lpstr>
      <vt:lpstr>Clinical Trials</vt:lpstr>
      <vt:lpstr>How Can I Use This Information?</vt:lpstr>
      <vt:lpstr>How Can I Use This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Geraldo Rivera</dc:creator>
  <cp:lastModifiedBy>Belarmino, Dara Alynna</cp:lastModifiedBy>
  <cp:revision>77</cp:revision>
  <dcterms:created xsi:type="dcterms:W3CDTF">2015-07-21T16:44:10Z</dcterms:created>
  <dcterms:modified xsi:type="dcterms:W3CDTF">2021-12-01T20:48:43Z</dcterms:modified>
</cp:coreProperties>
</file>