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6" r:id="rId6"/>
    <p:sldId id="261" r:id="rId7"/>
    <p:sldId id="262" r:id="rId8"/>
    <p:sldId id="260" r:id="rId9"/>
    <p:sldId id="263" r:id="rId10"/>
    <p:sldId id="274" r:id="rId11"/>
    <p:sldId id="275" r:id="rId12"/>
    <p:sldId id="264" r:id="rId13"/>
    <p:sldId id="266" r:id="rId14"/>
    <p:sldId id="265" r:id="rId15"/>
    <p:sldId id="270" r:id="rId16"/>
    <p:sldId id="271" r:id="rId17"/>
    <p:sldId id="277" r:id="rId18"/>
    <p:sldId id="267" r:id="rId19"/>
    <p:sldId id="268" r:id="rId20"/>
    <p:sldId id="269" r:id="rId21"/>
    <p:sldId id="272" r:id="rId22"/>
    <p:sldId id="278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02" autoAdjust="0"/>
  </p:normalViewPr>
  <p:slideViewPr>
    <p:cSldViewPr>
      <p:cViewPr varScale="1">
        <p:scale>
          <a:sx n="95" d="100"/>
          <a:sy n="95" d="100"/>
        </p:scale>
        <p:origin x="2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7725-AF96-48F0-85E4-629DB486724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BF831-35FF-4169-A3D9-797D0F61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cánceres son enfermedades multifactoriales debidas al efecto combinado de varios factores. Los factores mas comunes asociados con el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incluyen: La vejez, Tabaco,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Rayos UV del Sol, </a:t>
            </a:r>
            <a:r>
              <a:rPr lang="es-E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Radiacion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Ionizante, ciertos productos y sustancias </a:t>
            </a:r>
            <a:r>
              <a:rPr lang="es-E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quimicas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algunos virus y bacterias, ciertas hormonas, el alcohol, la dieta, el sedentarismo y la obesidad. En una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 proporción, se estima que alrededor del 5% de todos los tumores, el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tiene un carácter hereditario.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BF831-35FF-4169-A3D9-797D0F6142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mayoría de los cánceres aparecen debido a cambios (mutaciones) en los genes. Una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mutacion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cualquier tipo de cambio en la secuencia del ADN.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causa de estas mutaciones, u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célula normal puede convertirse en célula cancerosa después de que ocurren una serie de cambios en los genes.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ADN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causados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mencionados</a:t>
            </a:r>
            <a:r>
              <a:rPr lang="en-US" dirty="0" smtClean="0"/>
              <a:t> tales </a:t>
            </a:r>
            <a:r>
              <a:rPr lang="en-US" dirty="0" err="1" smtClean="0"/>
              <a:t>como</a:t>
            </a:r>
            <a:r>
              <a:rPr lang="en-US" dirty="0" smtClean="0"/>
              <a:t> 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consumo de tabaco, algunos virus u otros factores relacionados con el estilo de vida de una persona o con el medio ambiente.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BF831-35FF-4169-A3D9-797D0F614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7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EBDE-6374-4AC3-81CB-8F4EEB5F996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74D4-BF14-4D23-9A5D-7F68C39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Cáncer</a:t>
            </a:r>
            <a:r>
              <a:rPr lang="en-US" dirty="0" smtClean="0"/>
              <a:t> y La </a:t>
            </a:r>
            <a:r>
              <a:rPr lang="en-US" dirty="0" err="1" smtClean="0"/>
              <a:t>Genética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Dario Roque, MD</a:t>
            </a:r>
          </a:p>
          <a:p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Asistente</a:t>
            </a:r>
            <a:r>
              <a:rPr lang="en-US" dirty="0" smtClean="0"/>
              <a:t> de </a:t>
            </a:r>
            <a:r>
              <a:rPr lang="en-US" dirty="0" err="1" smtClean="0"/>
              <a:t>Ginecología</a:t>
            </a:r>
            <a:r>
              <a:rPr lang="en-US" dirty="0" smtClean="0"/>
              <a:t> </a:t>
            </a:r>
            <a:r>
              <a:rPr lang="en-US" dirty="0" err="1" smtClean="0"/>
              <a:t>Oncológica</a:t>
            </a:r>
            <a:endParaRPr lang="en-US" dirty="0" smtClean="0"/>
          </a:p>
          <a:p>
            <a:r>
              <a:rPr lang="en-US" dirty="0" smtClean="0"/>
              <a:t>Northwestern University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Octubre</a:t>
            </a:r>
            <a:r>
              <a:rPr lang="en-US" dirty="0" smtClean="0"/>
              <a:t> </a:t>
            </a:r>
            <a:r>
              <a:rPr lang="en-US" dirty="0" smtClean="0"/>
              <a:t>15, 2021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Genética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V</a:t>
            </a:r>
            <a:r>
              <a:rPr lang="es-ES" dirty="0" smtClean="0"/>
              <a:t>arios </a:t>
            </a:r>
            <a:r>
              <a:rPr lang="es-ES" dirty="0"/>
              <a:t>casos de cáncer, habitualmente del mismo tipo, que van apareciendo en una generación y en la </a:t>
            </a:r>
            <a:r>
              <a:rPr lang="es-ES" dirty="0" smtClean="0"/>
              <a:t>siguiente</a:t>
            </a:r>
          </a:p>
          <a:p>
            <a:r>
              <a:rPr lang="es-ES" dirty="0" smtClean="0"/>
              <a:t>Cáncer que ocurren </a:t>
            </a:r>
            <a:r>
              <a:rPr lang="es-ES" dirty="0"/>
              <a:t>a edades tempranas </a:t>
            </a:r>
            <a:r>
              <a:rPr lang="es-ES" dirty="0" smtClean="0"/>
              <a:t>(entre </a:t>
            </a:r>
            <a:r>
              <a:rPr lang="es-ES" dirty="0"/>
              <a:t>los 40 y 50 </a:t>
            </a:r>
            <a:r>
              <a:rPr lang="es-ES" dirty="0" smtClean="0"/>
              <a:t>años)</a:t>
            </a:r>
          </a:p>
          <a:p>
            <a:r>
              <a:rPr lang="es-ES" dirty="0" smtClean="0"/>
              <a:t>Canceres que </a:t>
            </a:r>
            <a:r>
              <a:rPr lang="es-ES" dirty="0"/>
              <a:t>cuando afecta a órganos pares pueden observarse formas bilaterales (mamas, riñones, </a:t>
            </a:r>
            <a:r>
              <a:rPr lang="es-ES" dirty="0" err="1"/>
              <a:t>etc</a:t>
            </a:r>
            <a:r>
              <a:rPr lang="es-E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49948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Beneficios</a:t>
            </a:r>
            <a:r>
              <a:rPr lang="en-US" dirty="0" smtClean="0"/>
              <a:t> de la </a:t>
            </a:r>
            <a:r>
              <a:rPr lang="en-US" dirty="0" err="1" smtClean="0"/>
              <a:t>Evaluacion</a:t>
            </a:r>
            <a:r>
              <a:rPr lang="en-US" dirty="0" smtClean="0"/>
              <a:t> </a:t>
            </a:r>
            <a:r>
              <a:rPr lang="en-US" dirty="0" err="1" smtClean="0"/>
              <a:t>Genética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Probabilidad</a:t>
            </a:r>
            <a:r>
              <a:rPr lang="en-US" dirty="0" smtClean="0"/>
              <a:t> de </a:t>
            </a:r>
            <a:r>
              <a:rPr lang="en-US" dirty="0" err="1" smtClean="0"/>
              <a:t>desarrollar</a:t>
            </a:r>
            <a:r>
              <a:rPr lang="en-US" dirty="0" smtClean="0"/>
              <a:t> un </a:t>
            </a:r>
            <a:r>
              <a:rPr lang="en-US" dirty="0" err="1" smtClean="0"/>
              <a:t>cáncer</a:t>
            </a:r>
            <a:endParaRPr lang="en-US" dirty="0" smtClean="0"/>
          </a:p>
          <a:p>
            <a:r>
              <a:rPr lang="es-ES" dirty="0" smtClean="0"/>
              <a:t>Probabilidad </a:t>
            </a:r>
            <a:r>
              <a:rPr lang="es-ES" dirty="0"/>
              <a:t>de transmitir a su descendencia la predisposición al cáncer y la probabilidad que tienen éstos de desarrollar </a:t>
            </a:r>
            <a:r>
              <a:rPr lang="es-ES" dirty="0" smtClean="0"/>
              <a:t>cáncer</a:t>
            </a:r>
          </a:p>
          <a:p>
            <a:r>
              <a:rPr lang="es-ES" dirty="0" smtClean="0"/>
              <a:t>Pronóstico y estrategias para detección temprana e intervenciones </a:t>
            </a:r>
            <a:r>
              <a:rPr lang="es-ES" dirty="0" smtClean="0"/>
              <a:t>indicadas</a:t>
            </a:r>
          </a:p>
          <a:p>
            <a:r>
              <a:rPr lang="es-ES" dirty="0" smtClean="0"/>
              <a:t>Implicaciones para el tratamiento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88" y="2209800"/>
            <a:ext cx="4199611" cy="314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Síndromes</a:t>
            </a:r>
            <a:r>
              <a:rPr lang="en-US" dirty="0" smtClean="0"/>
              <a:t> de Cancer Familiar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Multiples genes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implicados</a:t>
            </a:r>
            <a:r>
              <a:rPr lang="en-US" dirty="0" smtClean="0"/>
              <a:t> en </a:t>
            </a:r>
            <a:r>
              <a:rPr lang="en-US" dirty="0" err="1" smtClean="0"/>
              <a:t>síndromes</a:t>
            </a:r>
            <a:r>
              <a:rPr lang="en-US" dirty="0" smtClean="0"/>
              <a:t> de </a:t>
            </a:r>
            <a:r>
              <a:rPr lang="en-US" dirty="0" err="1" smtClean="0"/>
              <a:t>predisposición</a:t>
            </a:r>
            <a:r>
              <a:rPr lang="en-US" dirty="0" smtClean="0"/>
              <a:t> </a:t>
            </a:r>
            <a:r>
              <a:rPr lang="en-US" dirty="0" err="1" smtClean="0"/>
              <a:t>hereditaria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2944"/>
            <a:ext cx="8153400" cy="34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Causado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mutaciones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dos genes</a:t>
            </a:r>
          </a:p>
          <a:p>
            <a:pPr lvl="1"/>
            <a:r>
              <a:rPr lang="en-US" i="1" dirty="0" smtClean="0"/>
              <a:t>BRCA1 y BRCA2</a:t>
            </a:r>
          </a:p>
          <a:p>
            <a:r>
              <a:rPr lang="en-US" dirty="0" err="1" smtClean="0"/>
              <a:t>Heredado</a:t>
            </a:r>
            <a:r>
              <a:rPr lang="en-US" dirty="0" smtClean="0"/>
              <a:t> de forma </a:t>
            </a:r>
            <a:r>
              <a:rPr lang="en-US" dirty="0" err="1" smtClean="0"/>
              <a:t>dominante</a:t>
            </a:r>
            <a:endParaRPr lang="en-US" dirty="0" smtClean="0"/>
          </a:p>
          <a:p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cánceres</a:t>
            </a:r>
            <a:r>
              <a:rPr lang="en-US" dirty="0" smtClean="0"/>
              <a:t> de mama, </a:t>
            </a:r>
            <a:r>
              <a:rPr lang="en-US" dirty="0" err="1" smtClean="0"/>
              <a:t>ovario</a:t>
            </a:r>
            <a:r>
              <a:rPr lang="en-US" dirty="0" smtClean="0"/>
              <a:t>, pancreas, </a:t>
            </a:r>
            <a:r>
              <a:rPr lang="en-US" dirty="0" err="1" smtClean="0"/>
              <a:t>próstata</a:t>
            </a:r>
            <a:r>
              <a:rPr lang="en-US" dirty="0" smtClean="0"/>
              <a:t> y melanoma (</a:t>
            </a:r>
            <a:r>
              <a:rPr lang="en-US" dirty="0" err="1" smtClean="0"/>
              <a:t>cáncer</a:t>
            </a:r>
            <a:r>
              <a:rPr lang="en-US" dirty="0" smtClean="0"/>
              <a:t> de la </a:t>
            </a:r>
            <a:r>
              <a:rPr lang="en-US" dirty="0" err="1" smtClean="0"/>
              <a:t>piel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Cáncer</a:t>
            </a:r>
            <a:r>
              <a:rPr lang="en-US" dirty="0" smtClean="0"/>
              <a:t> de Mama/</a:t>
            </a:r>
            <a:r>
              <a:rPr lang="en-US" dirty="0" err="1" smtClean="0"/>
              <a:t>Ovario</a:t>
            </a:r>
            <a:r>
              <a:rPr lang="en-US" dirty="0" smtClean="0"/>
              <a:t> </a:t>
            </a:r>
            <a:r>
              <a:rPr lang="en-US" dirty="0" err="1" smtClean="0"/>
              <a:t>Hereditario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81" y="1981200"/>
            <a:ext cx="3875087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Cáncer</a:t>
            </a:r>
            <a:r>
              <a:rPr lang="en-US" dirty="0" smtClean="0"/>
              <a:t> de Mama/</a:t>
            </a:r>
            <a:r>
              <a:rPr lang="en-US" dirty="0" err="1" smtClean="0"/>
              <a:t>Ovario</a:t>
            </a:r>
            <a:r>
              <a:rPr lang="en-US" dirty="0" smtClean="0"/>
              <a:t> </a:t>
            </a:r>
            <a:r>
              <a:rPr lang="en-US" dirty="0" err="1" smtClean="0"/>
              <a:t>Hereditario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7" y="1419224"/>
            <a:ext cx="7443223" cy="524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7086600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Recomendaciones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Vigilancia</a:t>
            </a:r>
            <a:r>
              <a:rPr lang="en-US" sz="2800" dirty="0" smtClean="0"/>
              <a:t> (</a:t>
            </a:r>
            <a:r>
              <a:rPr lang="en-US" sz="2800" dirty="0" err="1" smtClean="0"/>
              <a:t>Mujeres</a:t>
            </a:r>
            <a:r>
              <a:rPr lang="en-US" sz="2800" dirty="0" smtClean="0"/>
              <a:t>)</a:t>
            </a:r>
          </a:p>
          <a:p>
            <a:pPr lvl="1"/>
            <a:r>
              <a:rPr lang="en-US" sz="2600" dirty="0" err="1" smtClean="0"/>
              <a:t>Exámen</a:t>
            </a:r>
            <a:r>
              <a:rPr lang="en-US" sz="2600" dirty="0" smtClean="0"/>
              <a:t> de mama </a:t>
            </a:r>
            <a:r>
              <a:rPr lang="en-US" sz="2600" dirty="0" err="1" smtClean="0"/>
              <a:t>clínico</a:t>
            </a:r>
            <a:r>
              <a:rPr lang="en-US" sz="2600" dirty="0" smtClean="0"/>
              <a:t> </a:t>
            </a:r>
            <a:r>
              <a:rPr lang="en-US" sz="2600" dirty="0" err="1" smtClean="0"/>
              <a:t>cada</a:t>
            </a:r>
            <a:r>
              <a:rPr lang="en-US" sz="2600" dirty="0" smtClean="0"/>
              <a:t> 6-12 </a:t>
            </a:r>
            <a:r>
              <a:rPr lang="en-US" sz="2600" dirty="0" err="1" smtClean="0"/>
              <a:t>meses</a:t>
            </a:r>
            <a:r>
              <a:rPr lang="en-US" sz="2600" dirty="0" smtClean="0"/>
              <a:t> </a:t>
            </a:r>
            <a:r>
              <a:rPr lang="en-US" sz="2600" dirty="0" err="1" smtClean="0"/>
              <a:t>comenzando</a:t>
            </a:r>
            <a:r>
              <a:rPr lang="en-US" sz="2600" dirty="0" smtClean="0"/>
              <a:t> a los 25 </a:t>
            </a:r>
            <a:r>
              <a:rPr lang="en-US" sz="2600" dirty="0" err="1" smtClean="0"/>
              <a:t>años</a:t>
            </a:r>
            <a:endParaRPr lang="en-US" sz="2600" dirty="0" smtClean="0"/>
          </a:p>
          <a:p>
            <a:pPr lvl="1"/>
            <a:r>
              <a:rPr lang="en-US" sz="2600" dirty="0" smtClean="0"/>
              <a:t>MRI </a:t>
            </a:r>
            <a:r>
              <a:rPr lang="en-US" sz="2600" dirty="0" err="1" smtClean="0"/>
              <a:t>anual</a:t>
            </a:r>
            <a:r>
              <a:rPr lang="en-US" sz="2600" dirty="0" smtClean="0"/>
              <a:t> de los </a:t>
            </a:r>
            <a:r>
              <a:rPr lang="en-US" sz="2600" dirty="0" err="1" smtClean="0"/>
              <a:t>senos</a:t>
            </a:r>
            <a:r>
              <a:rPr lang="en-US" sz="2600" dirty="0" smtClean="0"/>
              <a:t> </a:t>
            </a:r>
            <a:r>
              <a:rPr lang="en-US" sz="2600" dirty="0" err="1"/>
              <a:t>comenzando</a:t>
            </a:r>
            <a:r>
              <a:rPr lang="en-US" sz="2600" dirty="0"/>
              <a:t> a los 25 </a:t>
            </a:r>
            <a:r>
              <a:rPr lang="en-US" sz="2600" dirty="0" err="1"/>
              <a:t>años</a:t>
            </a:r>
            <a:endParaRPr lang="en-US" sz="2600" dirty="0"/>
          </a:p>
          <a:p>
            <a:pPr lvl="1" algn="ctr"/>
            <a:r>
              <a:rPr lang="en-US" sz="2600" dirty="0" smtClean="0"/>
              <a:t>MRI y </a:t>
            </a:r>
            <a:r>
              <a:rPr lang="en-US" sz="2600" dirty="0" err="1" smtClean="0"/>
              <a:t>mamografía</a:t>
            </a:r>
            <a:r>
              <a:rPr lang="en-US" sz="2600" dirty="0" smtClean="0"/>
              <a:t> </a:t>
            </a:r>
            <a:r>
              <a:rPr lang="en-US" sz="2600" dirty="0" err="1" smtClean="0"/>
              <a:t>anual</a:t>
            </a:r>
            <a:r>
              <a:rPr lang="en-US" sz="2600" dirty="0" smtClean="0"/>
              <a:t> </a:t>
            </a:r>
            <a:r>
              <a:rPr lang="en-US" sz="2600" dirty="0" err="1"/>
              <a:t>comenzando</a:t>
            </a:r>
            <a:r>
              <a:rPr lang="en-US" sz="2600" dirty="0"/>
              <a:t> a los </a:t>
            </a:r>
            <a:r>
              <a:rPr lang="en-US" sz="2600" dirty="0" smtClean="0"/>
              <a:t>30 </a:t>
            </a:r>
            <a:r>
              <a:rPr lang="en-US" sz="2600" dirty="0" err="1"/>
              <a:t>años</a:t>
            </a:r>
            <a:endParaRPr lang="en-US" sz="2600" dirty="0"/>
          </a:p>
          <a:p>
            <a:pPr lvl="1"/>
            <a:r>
              <a:rPr lang="en-US" sz="2600" dirty="0" err="1" smtClean="0"/>
              <a:t>Ultrasonido</a:t>
            </a:r>
            <a:r>
              <a:rPr lang="en-US" sz="2600" dirty="0" smtClean="0"/>
              <a:t> </a:t>
            </a:r>
            <a:r>
              <a:rPr lang="en-US" sz="2600" dirty="0" err="1" smtClean="0"/>
              <a:t>pélvico</a:t>
            </a:r>
            <a:r>
              <a:rPr lang="en-US" sz="2600" dirty="0" smtClean="0"/>
              <a:t> +/- CA-125 </a:t>
            </a:r>
            <a:r>
              <a:rPr lang="en-US" sz="2600" dirty="0" err="1" smtClean="0"/>
              <a:t>comenzando</a:t>
            </a:r>
            <a:r>
              <a:rPr lang="en-US" sz="2600" dirty="0" smtClean="0"/>
              <a:t> a los 30-35 </a:t>
            </a:r>
            <a:r>
              <a:rPr lang="en-US" sz="2600" dirty="0" err="1"/>
              <a:t>años</a:t>
            </a:r>
            <a:endParaRPr lang="en-US" sz="2600" dirty="0"/>
          </a:p>
          <a:p>
            <a:r>
              <a:rPr lang="en-US" sz="2800" dirty="0" err="1" smtClean="0"/>
              <a:t>Vigilancia</a:t>
            </a:r>
            <a:r>
              <a:rPr lang="en-US" sz="2800" dirty="0" smtClean="0"/>
              <a:t> (Hombres)</a:t>
            </a:r>
          </a:p>
          <a:p>
            <a:pPr lvl="1"/>
            <a:r>
              <a:rPr lang="en-US" sz="2600" dirty="0" err="1" smtClean="0"/>
              <a:t>Exámen</a:t>
            </a:r>
            <a:r>
              <a:rPr lang="en-US" sz="2600" dirty="0" smtClean="0"/>
              <a:t> </a:t>
            </a:r>
            <a:r>
              <a:rPr lang="en-US" sz="2600" dirty="0"/>
              <a:t>de mama </a:t>
            </a:r>
            <a:r>
              <a:rPr lang="en-US" sz="2600" dirty="0" err="1" smtClean="0"/>
              <a:t>clínico</a:t>
            </a:r>
            <a:r>
              <a:rPr lang="en-US" sz="2600" dirty="0" smtClean="0"/>
              <a:t> </a:t>
            </a:r>
            <a:r>
              <a:rPr lang="en-US" sz="2600" dirty="0" err="1"/>
              <a:t>cada</a:t>
            </a:r>
            <a:r>
              <a:rPr lang="en-US" sz="2600" dirty="0"/>
              <a:t> </a:t>
            </a:r>
            <a:r>
              <a:rPr lang="en-US" sz="2600" dirty="0" smtClean="0"/>
              <a:t>12 </a:t>
            </a:r>
            <a:r>
              <a:rPr lang="en-US" sz="2600" dirty="0" err="1"/>
              <a:t>meses</a:t>
            </a:r>
            <a:r>
              <a:rPr lang="en-US" sz="2600" dirty="0"/>
              <a:t> </a:t>
            </a:r>
            <a:r>
              <a:rPr lang="en-US" sz="2600" dirty="0" err="1"/>
              <a:t>comenzando</a:t>
            </a:r>
            <a:r>
              <a:rPr lang="en-US" sz="2600" dirty="0"/>
              <a:t> a los </a:t>
            </a:r>
            <a:r>
              <a:rPr lang="en-US" sz="2600" dirty="0" smtClean="0"/>
              <a:t>35 </a:t>
            </a:r>
            <a:r>
              <a:rPr lang="en-US" sz="2600" dirty="0" err="1"/>
              <a:t>años</a:t>
            </a:r>
            <a:endParaRPr lang="en-US" sz="2600" dirty="0"/>
          </a:p>
          <a:p>
            <a:pPr lvl="1"/>
            <a:r>
              <a:rPr lang="en-US" sz="2600" dirty="0" err="1" smtClean="0"/>
              <a:t>Vigilancia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cáncer</a:t>
            </a:r>
            <a:r>
              <a:rPr lang="en-US" sz="2600" dirty="0" smtClean="0"/>
              <a:t> de </a:t>
            </a:r>
            <a:r>
              <a:rPr lang="en-US" sz="2600" dirty="0" err="1" smtClean="0"/>
              <a:t>próstata</a:t>
            </a:r>
            <a:r>
              <a:rPr lang="en-US" sz="2600" dirty="0" smtClean="0"/>
              <a:t> </a:t>
            </a:r>
            <a:r>
              <a:rPr lang="en-US" sz="2600" dirty="0" err="1" smtClean="0"/>
              <a:t>comenzando</a:t>
            </a:r>
            <a:r>
              <a:rPr lang="en-US" sz="2600" dirty="0" smtClean="0"/>
              <a:t> a los 45 </a:t>
            </a:r>
            <a:r>
              <a:rPr lang="en-US" sz="2600" dirty="0" err="1" smtClean="0"/>
              <a:t>años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aquellos</a:t>
            </a:r>
            <a:r>
              <a:rPr lang="en-US" sz="2600" dirty="0" smtClean="0"/>
              <a:t> que </a:t>
            </a:r>
            <a:r>
              <a:rPr lang="en-US" sz="2600" dirty="0" err="1" smtClean="0"/>
              <a:t>tengan</a:t>
            </a:r>
            <a:r>
              <a:rPr lang="en-US" sz="2600" dirty="0" smtClean="0"/>
              <a:t> </a:t>
            </a:r>
            <a:r>
              <a:rPr lang="en-US" sz="2600" dirty="0" err="1" smtClean="0"/>
              <a:t>mutación</a:t>
            </a:r>
            <a:r>
              <a:rPr lang="en-US" sz="2600" dirty="0" smtClean="0"/>
              <a:t> en </a:t>
            </a:r>
            <a:r>
              <a:rPr lang="en-US" sz="2600" i="1" dirty="0" smtClean="0"/>
              <a:t>BRCA2</a:t>
            </a:r>
            <a:endParaRPr lang="en-US" sz="2600" i="1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Intervenciones</a:t>
            </a:r>
            <a:r>
              <a:rPr lang="en-US" dirty="0" smtClean="0"/>
              <a:t> para </a:t>
            </a:r>
            <a:r>
              <a:rPr lang="en-US" dirty="0" err="1" smtClean="0"/>
              <a:t>Disminuir</a:t>
            </a:r>
            <a:r>
              <a:rPr lang="en-US" dirty="0" smtClean="0"/>
              <a:t> el </a:t>
            </a:r>
            <a:r>
              <a:rPr lang="en-US" dirty="0" err="1" smtClean="0"/>
              <a:t>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Intervenciones</a:t>
            </a:r>
            <a:r>
              <a:rPr lang="en-US" b="1" dirty="0" smtClean="0"/>
              <a:t> </a:t>
            </a:r>
            <a:r>
              <a:rPr lang="en-US" b="1" dirty="0" err="1" smtClean="0"/>
              <a:t>solamente</a:t>
            </a:r>
            <a:r>
              <a:rPr lang="en-US" b="1" dirty="0" smtClean="0"/>
              <a:t> </a:t>
            </a:r>
            <a:r>
              <a:rPr lang="en-US" b="1" dirty="0" err="1" smtClean="0"/>
              <a:t>están</a:t>
            </a:r>
            <a:r>
              <a:rPr lang="en-US" b="1" dirty="0" smtClean="0"/>
              <a:t> </a:t>
            </a:r>
            <a:r>
              <a:rPr lang="en-US" b="1" dirty="0" err="1" smtClean="0"/>
              <a:t>indicadas</a:t>
            </a:r>
            <a:r>
              <a:rPr lang="en-US" b="1" dirty="0" smtClean="0"/>
              <a:t> en </a:t>
            </a:r>
            <a:r>
              <a:rPr lang="en-US" b="1" dirty="0" err="1" smtClean="0"/>
              <a:t>mujeres</a:t>
            </a:r>
            <a:r>
              <a:rPr lang="en-US" b="1" dirty="0" smtClean="0"/>
              <a:t> </a:t>
            </a:r>
            <a:r>
              <a:rPr lang="en-US" b="1" dirty="0" err="1" smtClean="0"/>
              <a:t>portadoras</a:t>
            </a:r>
            <a:r>
              <a:rPr lang="en-US" b="1" dirty="0" smtClean="0"/>
              <a:t> de </a:t>
            </a:r>
            <a:r>
              <a:rPr lang="en-US" b="1" dirty="0" err="1" smtClean="0"/>
              <a:t>mutaciones</a:t>
            </a:r>
            <a:r>
              <a:rPr lang="en-US" b="1" dirty="0" smtClean="0"/>
              <a:t> en </a:t>
            </a:r>
            <a:r>
              <a:rPr lang="en-US" b="1" i="1" dirty="0" smtClean="0"/>
              <a:t>BRCA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52396" r="-313" b="37745"/>
          <a:stretch/>
        </p:blipFill>
        <p:spPr bwMode="auto">
          <a:xfrm>
            <a:off x="685800" y="2819400"/>
            <a:ext cx="7598896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Implicaciones</a:t>
            </a:r>
            <a:r>
              <a:rPr lang="en-US" dirty="0" smtClean="0"/>
              <a:t> </a:t>
            </a:r>
            <a:r>
              <a:rPr lang="en-US" dirty="0" err="1" smtClean="0"/>
              <a:t>Terapéuticas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Inhibidores</a:t>
            </a:r>
            <a:r>
              <a:rPr lang="en-US" dirty="0" smtClean="0"/>
              <a:t> de PARP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con cancer del </a:t>
            </a:r>
            <a:r>
              <a:rPr lang="en-US" dirty="0" err="1" smtClean="0"/>
              <a:t>ovario</a:t>
            </a:r>
            <a:endParaRPr lang="en-US" dirty="0" smtClean="0"/>
          </a:p>
          <a:p>
            <a:pPr lvl="1"/>
            <a:r>
              <a:rPr lang="en-US" dirty="0" err="1" smtClean="0"/>
              <a:t>Niraparib</a:t>
            </a:r>
            <a:r>
              <a:rPr lang="en-US" dirty="0" smtClean="0"/>
              <a:t>, </a:t>
            </a:r>
            <a:r>
              <a:rPr lang="en-US" dirty="0" err="1" smtClean="0"/>
              <a:t>Olaparib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3904807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Síndrome</a:t>
            </a:r>
            <a:r>
              <a:rPr lang="en-US" dirty="0" smtClean="0"/>
              <a:t> de Lynch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Mutación</a:t>
            </a:r>
            <a:r>
              <a:rPr lang="en-US" dirty="0" smtClean="0"/>
              <a:t> en </a:t>
            </a:r>
            <a:r>
              <a:rPr lang="en-US" dirty="0" err="1" smtClean="0"/>
              <a:t>uno</a:t>
            </a:r>
            <a:r>
              <a:rPr lang="en-US" dirty="0" smtClean="0"/>
              <a:t> de los genes que </a:t>
            </a:r>
            <a:r>
              <a:rPr lang="en-US" dirty="0" err="1" smtClean="0"/>
              <a:t>ayudan</a:t>
            </a:r>
            <a:r>
              <a:rPr lang="en-US" dirty="0" smtClean="0"/>
              <a:t> a </a:t>
            </a:r>
            <a:r>
              <a:rPr lang="en-US" dirty="0" err="1" smtClean="0"/>
              <a:t>reparar</a:t>
            </a:r>
            <a:r>
              <a:rPr lang="en-US" dirty="0" smtClean="0"/>
              <a:t> el ADN</a:t>
            </a:r>
          </a:p>
          <a:p>
            <a:pPr lvl="1"/>
            <a:r>
              <a:rPr lang="en-US" i="1" dirty="0" smtClean="0"/>
              <a:t>MSH2, MLH1, MSH6, PMS2 y EPCAM</a:t>
            </a:r>
          </a:p>
          <a:p>
            <a:r>
              <a:rPr lang="en-US" dirty="0" err="1"/>
              <a:t>Heredado</a:t>
            </a:r>
            <a:r>
              <a:rPr lang="en-US" dirty="0"/>
              <a:t> de forma </a:t>
            </a:r>
            <a:r>
              <a:rPr lang="en-US" dirty="0" err="1"/>
              <a:t>dominante</a:t>
            </a:r>
            <a:endParaRPr lang="en-US" dirty="0"/>
          </a:p>
          <a:p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cáncer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81" y="1981200"/>
            <a:ext cx="3875087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Síndrome</a:t>
            </a:r>
            <a:r>
              <a:rPr lang="en-US" dirty="0" smtClean="0"/>
              <a:t> </a:t>
            </a:r>
            <a:r>
              <a:rPr lang="en-US" dirty="0"/>
              <a:t>de Lynch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82384" cy="54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Relación</a:t>
            </a:r>
            <a:r>
              <a:rPr lang="en-US" dirty="0" smtClean="0"/>
              <a:t> entre la </a:t>
            </a:r>
            <a:r>
              <a:rPr lang="en-US" dirty="0" err="1" smtClean="0"/>
              <a:t>genética</a:t>
            </a:r>
            <a:r>
              <a:rPr lang="en-US" dirty="0" smtClean="0"/>
              <a:t> y el </a:t>
            </a:r>
            <a:r>
              <a:rPr lang="en-US" dirty="0" err="1" smtClean="0"/>
              <a:t>cáncer</a:t>
            </a:r>
            <a:endParaRPr lang="en-US" dirty="0" smtClean="0"/>
          </a:p>
          <a:p>
            <a:r>
              <a:rPr lang="en-US" dirty="0" err="1" smtClean="0"/>
              <a:t>Síndromes</a:t>
            </a:r>
            <a:r>
              <a:rPr lang="en-US" dirty="0" smtClean="0"/>
              <a:t> de cancer familiar</a:t>
            </a:r>
          </a:p>
          <a:p>
            <a:r>
              <a:rPr lang="en-US" dirty="0" err="1" smtClean="0"/>
              <a:t>Recomendaciones</a:t>
            </a:r>
            <a:r>
              <a:rPr lang="en-US" dirty="0" smtClean="0"/>
              <a:t> para </a:t>
            </a:r>
            <a:r>
              <a:rPr lang="en-US" dirty="0" err="1" smtClean="0"/>
              <a:t>vigilancia</a:t>
            </a:r>
            <a:r>
              <a:rPr lang="en-US" dirty="0" smtClean="0"/>
              <a:t>, </a:t>
            </a:r>
            <a:r>
              <a:rPr lang="en-US" dirty="0" err="1" smtClean="0"/>
              <a:t>diagnóstico</a:t>
            </a:r>
            <a:r>
              <a:rPr lang="en-US" dirty="0" smtClean="0"/>
              <a:t> e </a:t>
            </a:r>
            <a:r>
              <a:rPr lang="en-US" dirty="0" err="1" smtClean="0"/>
              <a:t>intervenciones</a:t>
            </a:r>
            <a:r>
              <a:rPr lang="en-US" dirty="0" smtClean="0"/>
              <a:t> </a:t>
            </a:r>
            <a:r>
              <a:rPr lang="en-US" dirty="0" err="1" smtClean="0"/>
              <a:t>médicas</a:t>
            </a:r>
            <a:endParaRPr lang="en-US" dirty="0" smtClean="0"/>
          </a:p>
          <a:p>
            <a:r>
              <a:rPr lang="en-US" dirty="0" err="1" smtClean="0"/>
              <a:t>Implicaciones</a:t>
            </a:r>
            <a:r>
              <a:rPr lang="en-US" dirty="0" smtClean="0"/>
              <a:t> para </a:t>
            </a:r>
            <a:r>
              <a:rPr lang="en-US" dirty="0" err="1" smtClean="0"/>
              <a:t>tratamiento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Recomendaciones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Cáncer</a:t>
            </a:r>
            <a:r>
              <a:rPr lang="en-US" dirty="0" smtClean="0"/>
              <a:t> del colon</a:t>
            </a:r>
          </a:p>
          <a:p>
            <a:pPr lvl="1"/>
            <a:r>
              <a:rPr lang="en-US" dirty="0" err="1" smtClean="0"/>
              <a:t>Colonoscopía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1-2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comenzando</a:t>
            </a:r>
            <a:r>
              <a:rPr lang="en-US" dirty="0" smtClean="0"/>
              <a:t> a los 20-25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Ó</a:t>
            </a:r>
            <a:r>
              <a:rPr lang="en-US" dirty="0" smtClean="0"/>
              <a:t> 2-5 </a:t>
            </a:r>
            <a:r>
              <a:rPr lang="en-US" dirty="0" err="1" smtClean="0"/>
              <a:t>años</a:t>
            </a:r>
            <a:r>
              <a:rPr lang="en-US" dirty="0" smtClean="0"/>
              <a:t> antes de la </a:t>
            </a:r>
            <a:r>
              <a:rPr lang="en-US" dirty="0" err="1" smtClean="0"/>
              <a:t>edad</a:t>
            </a:r>
            <a:r>
              <a:rPr lang="en-US" dirty="0" smtClean="0"/>
              <a:t> de </a:t>
            </a:r>
            <a:r>
              <a:rPr lang="en-US" dirty="0" err="1" smtClean="0"/>
              <a:t>diagnóstico</a:t>
            </a:r>
            <a:r>
              <a:rPr lang="en-US" dirty="0" smtClean="0"/>
              <a:t> en un </a:t>
            </a:r>
            <a:r>
              <a:rPr lang="en-US" dirty="0" err="1" smtClean="0"/>
              <a:t>pariente</a:t>
            </a:r>
            <a:r>
              <a:rPr lang="en-US" dirty="0" smtClean="0"/>
              <a:t> </a:t>
            </a:r>
            <a:r>
              <a:rPr lang="en-US" dirty="0" err="1" smtClean="0"/>
              <a:t>cercano</a:t>
            </a:r>
            <a:endParaRPr lang="en-US" dirty="0" smtClean="0"/>
          </a:p>
          <a:p>
            <a:r>
              <a:rPr lang="en-US" dirty="0" err="1" smtClean="0"/>
              <a:t>Cáncer</a:t>
            </a:r>
            <a:r>
              <a:rPr lang="en-US" dirty="0" smtClean="0"/>
              <a:t> </a:t>
            </a:r>
            <a:r>
              <a:rPr lang="en-US" dirty="0" err="1" smtClean="0"/>
              <a:t>urológico</a:t>
            </a:r>
            <a:endParaRPr lang="en-US" dirty="0" smtClean="0"/>
          </a:p>
          <a:p>
            <a:pPr lvl="1"/>
            <a:r>
              <a:rPr lang="en-US" dirty="0" err="1" smtClean="0"/>
              <a:t>Analisis</a:t>
            </a:r>
            <a:r>
              <a:rPr lang="en-US" dirty="0" smtClean="0"/>
              <a:t> de la </a:t>
            </a:r>
            <a:r>
              <a:rPr lang="en-US" dirty="0" err="1" smtClean="0"/>
              <a:t>orina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comenzando</a:t>
            </a:r>
            <a:r>
              <a:rPr lang="en-US" dirty="0" smtClean="0"/>
              <a:t> a los 30-35 </a:t>
            </a:r>
            <a:r>
              <a:rPr lang="en-US" dirty="0" err="1"/>
              <a:t>años</a:t>
            </a:r>
            <a:endParaRPr lang="en-US" dirty="0"/>
          </a:p>
          <a:p>
            <a:r>
              <a:rPr lang="en-US" b="1" dirty="0" smtClean="0"/>
              <a:t>No </a:t>
            </a:r>
            <a:r>
              <a:rPr lang="en-US" b="1" dirty="0" err="1" smtClean="0"/>
              <a:t>existen</a:t>
            </a:r>
            <a:r>
              <a:rPr lang="en-US" b="1" dirty="0" smtClean="0"/>
              <a:t> </a:t>
            </a:r>
            <a:r>
              <a:rPr lang="en-US" b="1" dirty="0" err="1" smtClean="0"/>
              <a:t>recomendaciones</a:t>
            </a:r>
            <a:r>
              <a:rPr lang="en-US" b="1" dirty="0" smtClean="0"/>
              <a:t> para la </a:t>
            </a:r>
            <a:r>
              <a:rPr lang="en-US" b="1" dirty="0" err="1" smtClean="0"/>
              <a:t>detección</a:t>
            </a:r>
            <a:r>
              <a:rPr lang="en-US" b="1" dirty="0" smtClean="0"/>
              <a:t> </a:t>
            </a:r>
            <a:r>
              <a:rPr lang="en-US" b="1" dirty="0" err="1" smtClean="0"/>
              <a:t>temprana</a:t>
            </a:r>
            <a:r>
              <a:rPr lang="en-US" b="1" dirty="0" smtClean="0"/>
              <a:t> de </a:t>
            </a:r>
            <a:r>
              <a:rPr lang="en-US" b="1" dirty="0" err="1" smtClean="0"/>
              <a:t>cánceres</a:t>
            </a:r>
            <a:r>
              <a:rPr lang="en-US" b="1" dirty="0" smtClean="0"/>
              <a:t> del </a:t>
            </a:r>
            <a:r>
              <a:rPr lang="en-US" b="1" dirty="0" err="1" smtClean="0"/>
              <a:t>útero</a:t>
            </a:r>
            <a:r>
              <a:rPr lang="en-US" b="1" dirty="0" smtClean="0"/>
              <a:t>, </a:t>
            </a:r>
            <a:r>
              <a:rPr lang="en-US" b="1" dirty="0" err="1" smtClean="0"/>
              <a:t>ovario</a:t>
            </a:r>
            <a:r>
              <a:rPr lang="en-US" b="1" dirty="0" smtClean="0"/>
              <a:t>, </a:t>
            </a:r>
            <a:r>
              <a:rPr lang="en-US" b="1" dirty="0" err="1" smtClean="0"/>
              <a:t>estómago</a:t>
            </a:r>
            <a:r>
              <a:rPr lang="en-US" b="1" dirty="0" smtClean="0"/>
              <a:t>, pancreas, o del </a:t>
            </a:r>
            <a:r>
              <a:rPr lang="en-US" b="1" dirty="0" err="1" smtClean="0"/>
              <a:t>cerebro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1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Intervenciones</a:t>
            </a:r>
            <a:r>
              <a:rPr lang="en-US" dirty="0"/>
              <a:t> para </a:t>
            </a:r>
            <a:r>
              <a:rPr lang="en-US" dirty="0" err="1"/>
              <a:t>Disminuir</a:t>
            </a:r>
            <a:r>
              <a:rPr lang="en-US" dirty="0"/>
              <a:t> el </a:t>
            </a:r>
            <a:r>
              <a:rPr lang="en-US" dirty="0" err="1"/>
              <a:t>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Intervenciones</a:t>
            </a:r>
            <a:r>
              <a:rPr lang="en-US" b="1" dirty="0"/>
              <a:t> </a:t>
            </a:r>
            <a:r>
              <a:rPr lang="en-US" b="1" dirty="0" err="1"/>
              <a:t>solamente</a:t>
            </a:r>
            <a:r>
              <a:rPr lang="en-US" b="1" dirty="0"/>
              <a:t> </a:t>
            </a:r>
            <a:r>
              <a:rPr lang="en-US" b="1" dirty="0" err="1" smtClean="0"/>
              <a:t>están</a:t>
            </a:r>
            <a:r>
              <a:rPr lang="en-US" b="1" dirty="0" smtClean="0"/>
              <a:t> </a:t>
            </a:r>
            <a:r>
              <a:rPr lang="en-US" b="1" dirty="0" err="1"/>
              <a:t>indicadas</a:t>
            </a:r>
            <a:r>
              <a:rPr lang="en-US" b="1" dirty="0"/>
              <a:t> en </a:t>
            </a:r>
            <a:r>
              <a:rPr lang="en-US" b="1" dirty="0" err="1" smtClean="0"/>
              <a:t>pacientes</a:t>
            </a:r>
            <a:r>
              <a:rPr lang="en-US" b="1" dirty="0" smtClean="0"/>
              <a:t> </a:t>
            </a:r>
            <a:r>
              <a:rPr lang="en-US" b="1" dirty="0" err="1" smtClean="0"/>
              <a:t>diagnósticados</a:t>
            </a:r>
            <a:r>
              <a:rPr lang="en-US" b="1" dirty="0" smtClean="0"/>
              <a:t> con el </a:t>
            </a:r>
            <a:r>
              <a:rPr lang="en-US" b="1" dirty="0" err="1" smtClean="0"/>
              <a:t>Síndrome</a:t>
            </a:r>
            <a:r>
              <a:rPr lang="en-US" b="1" dirty="0" smtClean="0"/>
              <a:t> de Lynch</a:t>
            </a:r>
          </a:p>
          <a:p>
            <a:pPr lvl="1"/>
            <a:r>
              <a:rPr lang="en-US" dirty="0" err="1" smtClean="0"/>
              <a:t>Aspirina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disminuir</a:t>
            </a:r>
            <a:r>
              <a:rPr lang="en-US" dirty="0" smtClean="0"/>
              <a:t> el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cáncer</a:t>
            </a:r>
            <a:r>
              <a:rPr lang="en-US" dirty="0" smtClean="0"/>
              <a:t> del colon</a:t>
            </a:r>
          </a:p>
          <a:p>
            <a:pPr lvl="1"/>
            <a:r>
              <a:rPr lang="en-US" dirty="0" err="1" smtClean="0"/>
              <a:t>Mujeres</a:t>
            </a:r>
            <a:r>
              <a:rPr lang="en-US" dirty="0" smtClean="0"/>
              <a:t> con </a:t>
            </a:r>
            <a:r>
              <a:rPr lang="en-US" dirty="0" err="1" smtClean="0"/>
              <a:t>síndrome</a:t>
            </a:r>
            <a:r>
              <a:rPr lang="en-US" dirty="0" smtClean="0"/>
              <a:t> de Lynch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histerectomía</a:t>
            </a:r>
            <a:r>
              <a:rPr lang="en-US" dirty="0" smtClean="0"/>
              <a:t> con </a:t>
            </a:r>
            <a:r>
              <a:rPr lang="en-US" dirty="0" err="1" smtClean="0"/>
              <a:t>ooforectomía</a:t>
            </a:r>
            <a:r>
              <a:rPr lang="en-US" dirty="0" smtClean="0"/>
              <a:t> bilateral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que </a:t>
            </a:r>
            <a:r>
              <a:rPr lang="en-US" dirty="0" err="1" smtClean="0"/>
              <a:t>hayan</a:t>
            </a:r>
            <a:r>
              <a:rPr lang="en-US" dirty="0" smtClean="0"/>
              <a:t> </a:t>
            </a:r>
            <a:r>
              <a:rPr lang="en-US" dirty="0" err="1" smtClean="0"/>
              <a:t>terminado</a:t>
            </a:r>
            <a:r>
              <a:rPr lang="en-US" dirty="0" smtClean="0"/>
              <a:t> de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hijos</a:t>
            </a:r>
            <a:r>
              <a:rPr lang="en-US" dirty="0" smtClean="0"/>
              <a:t>(as)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Implicaciones</a:t>
            </a:r>
            <a:r>
              <a:rPr lang="en-US" dirty="0" smtClean="0"/>
              <a:t> </a:t>
            </a:r>
            <a:r>
              <a:rPr lang="en-US" dirty="0" err="1" smtClean="0"/>
              <a:t>Terapéuticas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Pembrolizumab</a:t>
            </a:r>
            <a:endParaRPr lang="en-US" dirty="0" smtClean="0"/>
          </a:p>
          <a:p>
            <a:pPr lvl="1"/>
            <a:r>
              <a:rPr lang="en-US" dirty="0" err="1" smtClean="0"/>
              <a:t>Pacientes</a:t>
            </a:r>
            <a:r>
              <a:rPr lang="en-US" dirty="0" smtClean="0"/>
              <a:t> con </a:t>
            </a:r>
            <a:r>
              <a:rPr lang="en-US" dirty="0" err="1" smtClean="0"/>
              <a:t>cáncer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del </a:t>
            </a:r>
            <a:r>
              <a:rPr lang="en-US" dirty="0" err="1" smtClean="0"/>
              <a:t>endometrio</a:t>
            </a:r>
            <a:r>
              <a:rPr lang="en-US" dirty="0" smtClean="0"/>
              <a:t> (</a:t>
            </a:r>
            <a:r>
              <a:rPr lang="en-US" dirty="0" err="1" smtClean="0"/>
              <a:t>útero</a:t>
            </a:r>
            <a:r>
              <a:rPr lang="en-US" dirty="0" smtClean="0"/>
              <a:t>) con </a:t>
            </a:r>
            <a:r>
              <a:rPr lang="en-US" dirty="0" err="1" smtClean="0"/>
              <a:t>mutaciones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genes </a:t>
            </a:r>
            <a:r>
              <a:rPr lang="en-US" dirty="0" err="1" smtClean="0"/>
              <a:t>asociados</a:t>
            </a:r>
            <a:r>
              <a:rPr lang="en-US" dirty="0" smtClean="0"/>
              <a:t> con el </a:t>
            </a:r>
            <a:r>
              <a:rPr lang="en-US" dirty="0" err="1" smtClean="0"/>
              <a:t>síndrome</a:t>
            </a:r>
            <a:r>
              <a:rPr lang="en-US" dirty="0" smtClean="0"/>
              <a:t> de Lynch</a:t>
            </a:r>
          </a:p>
          <a:p>
            <a:pPr lvl="1"/>
            <a:endParaRPr lang="en-US" dirty="0"/>
          </a:p>
          <a:p>
            <a:r>
              <a:rPr lang="en-US" dirty="0" err="1" smtClean="0"/>
              <a:t>Pembrolizumab</a:t>
            </a:r>
            <a:r>
              <a:rPr lang="en-US" dirty="0" smtClean="0"/>
              <a:t>/</a:t>
            </a:r>
            <a:r>
              <a:rPr lang="en-US" dirty="0" err="1" smtClean="0"/>
              <a:t>Lenvatinib</a:t>
            </a:r>
            <a:endParaRPr lang="en-US" dirty="0" smtClean="0"/>
          </a:p>
          <a:p>
            <a:pPr lvl="1"/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cáncer</a:t>
            </a:r>
            <a:r>
              <a:rPr lang="en-US" dirty="0"/>
              <a:t> </a:t>
            </a:r>
            <a:r>
              <a:rPr lang="en-US" dirty="0" err="1"/>
              <a:t>avanzado</a:t>
            </a:r>
            <a:r>
              <a:rPr lang="en-US" dirty="0"/>
              <a:t> del </a:t>
            </a:r>
            <a:r>
              <a:rPr lang="en-US" dirty="0" err="1"/>
              <a:t>endometrio</a:t>
            </a:r>
            <a:r>
              <a:rPr lang="en-US" dirty="0"/>
              <a:t> (</a:t>
            </a:r>
            <a:r>
              <a:rPr lang="en-US" dirty="0" err="1"/>
              <a:t>útero</a:t>
            </a:r>
            <a:r>
              <a:rPr lang="en-US" dirty="0"/>
              <a:t>) </a:t>
            </a:r>
            <a:r>
              <a:rPr lang="en-US" b="1" u="sng" dirty="0" smtClean="0"/>
              <a:t>SIN</a:t>
            </a:r>
            <a:r>
              <a:rPr lang="en-US" b="1" dirty="0" smtClean="0"/>
              <a:t> </a:t>
            </a:r>
            <a:r>
              <a:rPr lang="en-US" dirty="0" err="1" smtClean="0"/>
              <a:t>mutaciones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/>
              <a:t>genes </a:t>
            </a:r>
            <a:r>
              <a:rPr lang="en-US" dirty="0" err="1"/>
              <a:t>asociados</a:t>
            </a:r>
            <a:r>
              <a:rPr lang="en-US" dirty="0"/>
              <a:t> con el </a:t>
            </a:r>
            <a:r>
              <a:rPr lang="en-US" dirty="0" err="1"/>
              <a:t>síndrome</a:t>
            </a:r>
            <a:r>
              <a:rPr lang="en-US" dirty="0"/>
              <a:t> de </a:t>
            </a:r>
            <a:r>
              <a:rPr lang="en-US" dirty="0" smtClean="0"/>
              <a:t>Lynch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r>
              <a:rPr lang="en-US" dirty="0" smtClean="0"/>
              <a:t> para el </a:t>
            </a:r>
            <a:r>
              <a:rPr lang="en-US" dirty="0" err="1" smtClean="0"/>
              <a:t>Cáncer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822"/>
            <a:ext cx="9144000" cy="37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373" y="1948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19834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0682" y="19834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19834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78682" y="1948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1948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5473" y="3472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3472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30682" y="3472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54682" y="347285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81700" y="358140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05700" y="35074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Cáncer</a:t>
            </a:r>
            <a:r>
              <a:rPr lang="en-US" dirty="0" smtClean="0"/>
              <a:t> y Los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mayoría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cánceres</a:t>
            </a:r>
            <a:r>
              <a:rPr lang="en-US" dirty="0" smtClean="0"/>
              <a:t> </a:t>
            </a:r>
            <a:r>
              <a:rPr lang="en-US" dirty="0" err="1" smtClean="0"/>
              <a:t>aparecen</a:t>
            </a:r>
            <a:r>
              <a:rPr lang="en-US" dirty="0" smtClean="0"/>
              <a:t> </a:t>
            </a:r>
            <a:r>
              <a:rPr lang="en-US" dirty="0" err="1" smtClean="0"/>
              <a:t>debido</a:t>
            </a:r>
            <a:r>
              <a:rPr lang="en-US" dirty="0" smtClean="0"/>
              <a:t> a </a:t>
            </a:r>
            <a:r>
              <a:rPr lang="en-US" dirty="0" err="1" smtClean="0"/>
              <a:t>cambios</a:t>
            </a:r>
            <a:r>
              <a:rPr lang="en-US" dirty="0" smtClean="0"/>
              <a:t> (</a:t>
            </a:r>
            <a:r>
              <a:rPr lang="en-US" dirty="0" err="1" smtClean="0"/>
              <a:t>mutaciones</a:t>
            </a:r>
            <a:r>
              <a:rPr lang="en-US" dirty="0" smtClean="0"/>
              <a:t>)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genes</a:t>
            </a:r>
          </a:p>
          <a:p>
            <a:pPr lvl="1"/>
            <a:r>
              <a:rPr lang="en-US" dirty="0" err="1" smtClean="0"/>
              <a:t>Mutación</a:t>
            </a:r>
            <a:r>
              <a:rPr lang="en-US" dirty="0" smtClean="0"/>
              <a:t>: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en la </a:t>
            </a:r>
            <a:r>
              <a:rPr lang="en-US" dirty="0" err="1" smtClean="0"/>
              <a:t>secuencia</a:t>
            </a:r>
            <a:r>
              <a:rPr lang="en-US" dirty="0" smtClean="0"/>
              <a:t> del ADN (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genética</a:t>
            </a:r>
            <a:r>
              <a:rPr lang="en-US" dirty="0" smtClean="0"/>
              <a:t> de la </a:t>
            </a:r>
            <a:r>
              <a:rPr lang="en-US" dirty="0" err="1" smtClean="0"/>
              <a:t>célula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ADN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causados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mencionados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048250"/>
            <a:ext cx="3429001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62550"/>
            <a:ext cx="285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43400" y="5738812"/>
            <a:ext cx="609600" cy="3905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1" y="914400"/>
            <a:ext cx="7817909" cy="586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 smtClean="0"/>
              <a:t>Cáncer</a:t>
            </a:r>
            <a:r>
              <a:rPr lang="en-US" dirty="0" smtClean="0"/>
              <a:t> Familiar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smtClean="0"/>
              <a:t>familiar de </a:t>
            </a:r>
            <a:r>
              <a:rPr lang="en-US" dirty="0" err="1" smtClean="0"/>
              <a:t>cáncer</a:t>
            </a:r>
            <a:r>
              <a:rPr lang="en-US" dirty="0"/>
              <a:t> </a:t>
            </a:r>
            <a:r>
              <a:rPr lang="en-US" dirty="0" smtClean="0"/>
              <a:t>sin un patron de </a:t>
            </a:r>
            <a:r>
              <a:rPr lang="en-US" dirty="0" err="1" smtClean="0"/>
              <a:t>herencia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endParaRPr lang="en-US" dirty="0" smtClean="0"/>
          </a:p>
          <a:p>
            <a:pPr lvl="1"/>
            <a:r>
              <a:rPr lang="en-US" dirty="0" err="1" smtClean="0"/>
              <a:t>Coincidencia</a:t>
            </a:r>
            <a:r>
              <a:rPr lang="en-US" dirty="0" smtClean="0"/>
              <a:t>,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ambientales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o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genéticos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71688"/>
            <a:ext cx="428579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Patrones</a:t>
            </a:r>
            <a:r>
              <a:rPr lang="en-US" dirty="0" smtClean="0"/>
              <a:t> de </a:t>
            </a:r>
            <a:r>
              <a:rPr lang="en-US" dirty="0" err="1" smtClean="0"/>
              <a:t>Herencia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3733800" cy="639762"/>
          </a:xfrm>
        </p:spPr>
        <p:txBody>
          <a:bodyPr/>
          <a:lstStyle/>
          <a:p>
            <a:pPr algn="ctr"/>
            <a:r>
              <a:rPr lang="en-US" u="sng" dirty="0" err="1" smtClean="0"/>
              <a:t>Dominante</a:t>
            </a:r>
            <a:endParaRPr lang="en-US" u="sn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293060"/>
            <a:ext cx="4041775" cy="639762"/>
          </a:xfrm>
        </p:spPr>
        <p:txBody>
          <a:bodyPr/>
          <a:lstStyle/>
          <a:p>
            <a:pPr algn="ctr"/>
            <a:r>
              <a:rPr lang="en-US" u="sng" dirty="0" err="1" smtClean="0"/>
              <a:t>Recesiva</a:t>
            </a:r>
            <a:endParaRPr lang="en-US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7979"/>
          <a:stretch/>
        </p:blipFill>
        <p:spPr bwMode="auto">
          <a:xfrm>
            <a:off x="4844772" y="1856622"/>
            <a:ext cx="4103833" cy="4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" y="1856622"/>
            <a:ext cx="4848978" cy="4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r>
              <a:rPr lang="es-ES" dirty="0"/>
              <a:t>Algunos cambios en los genes que aumentan el riesgo de padecer cáncer pasan de padres a </a:t>
            </a:r>
            <a:r>
              <a:rPr lang="es-ES" dirty="0" smtClean="0"/>
              <a:t>hijos</a:t>
            </a:r>
          </a:p>
          <a:p>
            <a:r>
              <a:rPr lang="es-ES" dirty="0"/>
              <a:t>Estos cambios están presentes en todas las células del cuerpo desde el </a:t>
            </a:r>
            <a:r>
              <a:rPr lang="es-ES" dirty="0" smtClean="0"/>
              <a:t>nacimiento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Cáncer</a:t>
            </a:r>
            <a:r>
              <a:rPr lang="en-US" dirty="0" smtClean="0"/>
              <a:t> </a:t>
            </a:r>
            <a:r>
              <a:rPr lang="en-US" dirty="0" err="1" smtClean="0"/>
              <a:t>Hereditario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430" y="1981200"/>
            <a:ext cx="362178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Cáncer</a:t>
            </a:r>
            <a:r>
              <a:rPr lang="en-US" dirty="0" smtClean="0"/>
              <a:t> </a:t>
            </a:r>
            <a:r>
              <a:rPr lang="en-US" dirty="0" err="1" smtClean="0"/>
              <a:t>Hereditario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Mutaciones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hereditarias</a:t>
            </a: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INCREMENTAN</a:t>
            </a:r>
            <a:r>
              <a:rPr lang="en-US" sz="2800" dirty="0" smtClean="0"/>
              <a:t> la </a:t>
            </a:r>
            <a:r>
              <a:rPr lang="en-US" sz="2800" dirty="0" err="1" smtClean="0"/>
              <a:t>susceptibilidad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padecer</a:t>
            </a:r>
            <a:r>
              <a:rPr lang="en-US" sz="2800" dirty="0" smtClean="0"/>
              <a:t> del cancer </a:t>
            </a:r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NO IMPLICA</a:t>
            </a:r>
            <a:r>
              <a:rPr lang="en-US" sz="2800" dirty="0" smtClean="0"/>
              <a:t> la </a:t>
            </a:r>
            <a:r>
              <a:rPr lang="en-US" sz="2800" dirty="0" err="1" smtClean="0"/>
              <a:t>certeza</a:t>
            </a:r>
            <a:r>
              <a:rPr lang="en-US" sz="2800" dirty="0" smtClean="0"/>
              <a:t> de </a:t>
            </a:r>
            <a:r>
              <a:rPr lang="en-US" sz="2800" dirty="0" err="1" smtClean="0"/>
              <a:t>desarrollar</a:t>
            </a:r>
            <a:r>
              <a:rPr lang="en-US" sz="2800" dirty="0" smtClean="0"/>
              <a:t> </a:t>
            </a:r>
            <a:r>
              <a:rPr lang="en-US" sz="2800" dirty="0" smtClean="0"/>
              <a:t>el </a:t>
            </a:r>
            <a:r>
              <a:rPr lang="en-US" sz="2800" dirty="0" err="1" smtClean="0"/>
              <a:t>cáncer</a:t>
            </a:r>
            <a:r>
              <a:rPr lang="en-US" sz="2800" dirty="0" smtClean="0"/>
              <a:t> </a:t>
            </a:r>
            <a:endParaRPr lang="en-US" sz="2800" b="1" u="sng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70762"/>
            <a:ext cx="5105400" cy="40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826</Words>
  <Application>Microsoft Office PowerPoint</Application>
  <PresentationFormat>On-screen Show (4:3)</PresentationFormat>
  <Paragraphs>88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El Cáncer y La Genética</vt:lpstr>
      <vt:lpstr>Objectivos</vt:lpstr>
      <vt:lpstr>Factores de Riesgo para el Cáncer</vt:lpstr>
      <vt:lpstr>El Cáncer y Los Genes</vt:lpstr>
      <vt:lpstr>PowerPoint Presentation</vt:lpstr>
      <vt:lpstr>El Cáncer Familiar</vt:lpstr>
      <vt:lpstr>Patrones de Herencia</vt:lpstr>
      <vt:lpstr>El Cáncer Hereditario</vt:lpstr>
      <vt:lpstr>El Cáncer Hereditario</vt:lpstr>
      <vt:lpstr>Evaluación Genética</vt:lpstr>
      <vt:lpstr>Beneficios de la Evaluacion Genética</vt:lpstr>
      <vt:lpstr>Síndromes de Cancer Familiar</vt:lpstr>
      <vt:lpstr>Cáncer de Mama/Ovario Hereditario</vt:lpstr>
      <vt:lpstr>Cáncer de Mama/Ovario Hereditario</vt:lpstr>
      <vt:lpstr>Recomendaciones</vt:lpstr>
      <vt:lpstr>Intervenciones para Disminuir el Riesgo</vt:lpstr>
      <vt:lpstr>Implicaciones Terapéuticas</vt:lpstr>
      <vt:lpstr>Síndrome de Lynch</vt:lpstr>
      <vt:lpstr>Síndrome de Lynch</vt:lpstr>
      <vt:lpstr>Recomendaciones</vt:lpstr>
      <vt:lpstr>Intervenciones para Disminuir el Riesgo</vt:lpstr>
      <vt:lpstr>Implicaciones Terapéuticas</vt:lpstr>
      <vt:lpstr>¿Preguntas?</vt:lpstr>
    </vt:vector>
  </TitlesOfParts>
  <Company>Care New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Roque, Dario R</dc:creator>
  <cp:lastModifiedBy>Roque, Dario</cp:lastModifiedBy>
  <cp:revision>32</cp:revision>
  <dcterms:created xsi:type="dcterms:W3CDTF">2016-10-11T19:01:43Z</dcterms:created>
  <dcterms:modified xsi:type="dcterms:W3CDTF">2021-10-16T00:42:29Z</dcterms:modified>
</cp:coreProperties>
</file>