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  <p:sldId id="275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6" r:id="rId17"/>
    <p:sldId id="277" r:id="rId18"/>
    <p:sldId id="273" r:id="rId19"/>
    <p:sldId id="261" r:id="rId20"/>
    <p:sldId id="2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0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12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9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95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76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64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7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3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9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1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8C87FB6-11A6-4FA0-B843-833C59256D9C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5BE0-484C-49DD-A6E5-1BB055D81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3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85196"/>
            <a:ext cx="9144000" cy="1646657"/>
          </a:xfrm>
        </p:spPr>
        <p:txBody>
          <a:bodyPr/>
          <a:lstStyle/>
          <a:p>
            <a:pPr algn="ctr"/>
            <a:r>
              <a:rPr lang="en-US" sz="6600" dirty="0" smtClean="0"/>
              <a:t>Integrative </a:t>
            </a:r>
            <a:r>
              <a:rPr lang="en-US" sz="6600" dirty="0" smtClean="0"/>
              <a:t>Oncology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Medical Marijuana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3803"/>
            <a:ext cx="9144000" cy="1350034"/>
          </a:xfrm>
        </p:spPr>
        <p:txBody>
          <a:bodyPr/>
          <a:lstStyle/>
          <a:p>
            <a:pPr algn="ctr"/>
            <a:r>
              <a:rPr lang="en-US" dirty="0" smtClean="0"/>
              <a:t>Alok Pant, MD</a:t>
            </a:r>
          </a:p>
          <a:p>
            <a:pPr algn="ctr"/>
            <a:r>
              <a:rPr lang="en-US" dirty="0" smtClean="0"/>
              <a:t>Gynecologic Oncology</a:t>
            </a:r>
          </a:p>
          <a:p>
            <a:pPr algn="ctr"/>
            <a:r>
              <a:rPr lang="en-US" dirty="0" smtClean="0"/>
              <a:t>Northwestern Lake Forest Hospital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399" y="4045787"/>
            <a:ext cx="4093201" cy="235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associated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Pain reported in 60% of cancer patients</a:t>
            </a:r>
          </a:p>
          <a:p>
            <a:pPr lvl="1"/>
            <a:r>
              <a:rPr lang="en-US" dirty="0" smtClean="0"/>
              <a:t>Up to 90% with advanced disease</a:t>
            </a:r>
          </a:p>
          <a:p>
            <a:r>
              <a:rPr lang="en-US" dirty="0" smtClean="0"/>
              <a:t>Cannabinoid </a:t>
            </a:r>
            <a:r>
              <a:rPr lang="en-US" dirty="0"/>
              <a:t>1 </a:t>
            </a:r>
            <a:r>
              <a:rPr lang="en-US" dirty="0" smtClean="0"/>
              <a:t>receptors (THC)</a:t>
            </a:r>
          </a:p>
          <a:p>
            <a:pPr lvl="1"/>
            <a:r>
              <a:rPr lang="en-US" dirty="0" smtClean="0"/>
              <a:t>Found in CNS area that </a:t>
            </a:r>
            <a:r>
              <a:rPr lang="en-US" dirty="0"/>
              <a:t>modulate nociceptive </a:t>
            </a:r>
            <a:r>
              <a:rPr lang="en-US" dirty="0" smtClean="0"/>
              <a:t>processing – physical damage/stimuli vs neuropathic pain</a:t>
            </a:r>
          </a:p>
          <a:p>
            <a:r>
              <a:rPr lang="en-US" dirty="0" smtClean="0"/>
              <a:t>Cannabinoids act </a:t>
            </a:r>
            <a:r>
              <a:rPr lang="en-US" dirty="0"/>
              <a:t>on mast cell </a:t>
            </a:r>
            <a:r>
              <a:rPr lang="en-US" dirty="0" smtClean="0"/>
              <a:t>receptors via CB2 (CBD)</a:t>
            </a:r>
          </a:p>
          <a:p>
            <a:pPr lvl="1"/>
            <a:r>
              <a:rPr lang="en-US" dirty="0" smtClean="0"/>
              <a:t>inhibiting </a:t>
            </a:r>
            <a:r>
              <a:rPr lang="en-US" dirty="0"/>
              <a:t>the release of inflammatory substances </a:t>
            </a:r>
            <a:endParaRPr lang="en-US" dirty="0" smtClean="0"/>
          </a:p>
          <a:p>
            <a:r>
              <a:rPr lang="en-US" dirty="0" smtClean="0"/>
              <a:t>Cannabinoids have </a:t>
            </a:r>
            <a:r>
              <a:rPr lang="en-US" dirty="0"/>
              <a:t>a synergistic analgesic effect with </a:t>
            </a:r>
            <a:r>
              <a:rPr lang="en-US" dirty="0" smtClean="0"/>
              <a:t>opioids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6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blind placebo controlled trial - 1975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nalgesic </a:t>
            </a:r>
            <a:r>
              <a:rPr lang="en-US" dirty="0"/>
              <a:t>effect of THC </a:t>
            </a:r>
            <a:r>
              <a:rPr lang="en-US" dirty="0" smtClean="0"/>
              <a:t>at 15 </a:t>
            </a:r>
            <a:r>
              <a:rPr lang="en-US" dirty="0"/>
              <a:t>and 20 mg was significantly superior to </a:t>
            </a:r>
            <a:r>
              <a:rPr lang="en-US" dirty="0" smtClean="0"/>
              <a:t>placebo in 10 patients</a:t>
            </a:r>
          </a:p>
          <a:p>
            <a:pPr lvl="1"/>
            <a:r>
              <a:rPr lang="en-US" dirty="0" smtClean="0"/>
              <a:t>substantial </a:t>
            </a:r>
            <a:r>
              <a:rPr lang="en-US" dirty="0"/>
              <a:t>sedation at those </a:t>
            </a:r>
            <a:r>
              <a:rPr lang="en-US" dirty="0" smtClean="0"/>
              <a:t>doses</a:t>
            </a:r>
          </a:p>
          <a:p>
            <a:r>
              <a:rPr lang="en-US" dirty="0"/>
              <a:t>36 </a:t>
            </a:r>
            <a:r>
              <a:rPr lang="en-US" dirty="0" smtClean="0"/>
              <a:t>patients: THC 10 </a:t>
            </a:r>
            <a:r>
              <a:rPr lang="en-US" dirty="0"/>
              <a:t>and 20 </a:t>
            </a:r>
            <a:r>
              <a:rPr lang="en-US" dirty="0" smtClean="0"/>
              <a:t>mg vs </a:t>
            </a:r>
            <a:r>
              <a:rPr lang="en-US" dirty="0"/>
              <a:t>codeine at 60 and 120 </a:t>
            </a:r>
            <a:r>
              <a:rPr lang="en-US" dirty="0" smtClean="0"/>
              <a:t>mg</a:t>
            </a:r>
          </a:p>
          <a:p>
            <a:pPr lvl="1"/>
            <a:r>
              <a:rPr lang="en-US" dirty="0" smtClean="0"/>
              <a:t>10 </a:t>
            </a:r>
            <a:r>
              <a:rPr lang="en-US" dirty="0"/>
              <a:t>mg of THC </a:t>
            </a:r>
            <a:r>
              <a:rPr lang="en-US" dirty="0" smtClean="0"/>
              <a:t>comparable </a:t>
            </a:r>
            <a:r>
              <a:rPr lang="en-US" dirty="0"/>
              <a:t>to 60 mg of </a:t>
            </a:r>
            <a:r>
              <a:rPr lang="en-US" dirty="0" smtClean="0"/>
              <a:t>codeine</a:t>
            </a:r>
          </a:p>
          <a:p>
            <a:pPr lvl="1"/>
            <a:r>
              <a:rPr lang="en-US" dirty="0" smtClean="0"/>
              <a:t>20 </a:t>
            </a:r>
            <a:r>
              <a:rPr lang="en-US" dirty="0"/>
              <a:t>mg of THC </a:t>
            </a:r>
            <a:r>
              <a:rPr lang="en-US" dirty="0" smtClean="0"/>
              <a:t>comparable to </a:t>
            </a:r>
            <a:r>
              <a:rPr lang="en-US" dirty="0"/>
              <a:t>120 mg of </a:t>
            </a:r>
            <a:r>
              <a:rPr lang="en-US" dirty="0" smtClean="0"/>
              <a:t>codeine 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doses of THC were more sedating than </a:t>
            </a:r>
            <a:r>
              <a:rPr lang="en-US" dirty="0" smtClean="0"/>
              <a:t>codeine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6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THC + CBD for pain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Johnson </a:t>
            </a:r>
            <a:r>
              <a:rPr lang="en-US" dirty="0"/>
              <a:t>et </a:t>
            </a:r>
            <a:r>
              <a:rPr lang="en-US" dirty="0" smtClean="0"/>
              <a:t>al</a:t>
            </a:r>
            <a:r>
              <a:rPr lang="en-US" dirty="0"/>
              <a:t> </a:t>
            </a:r>
            <a:r>
              <a:rPr lang="en-US" dirty="0" smtClean="0"/>
              <a:t>(2010) examined </a:t>
            </a:r>
            <a:r>
              <a:rPr lang="en-US" dirty="0"/>
              <a:t>the </a:t>
            </a:r>
            <a:r>
              <a:rPr lang="en-US" dirty="0" smtClean="0"/>
              <a:t>effects </a:t>
            </a:r>
            <a:r>
              <a:rPr lang="en-US" dirty="0"/>
              <a:t>in 177 patients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dvanced </a:t>
            </a:r>
            <a:r>
              <a:rPr lang="en-US" dirty="0"/>
              <a:t>cancer and uncontrolled </a:t>
            </a:r>
            <a:r>
              <a:rPr lang="en-US" dirty="0" smtClean="0"/>
              <a:t>pain </a:t>
            </a:r>
            <a:r>
              <a:rPr lang="en-US" dirty="0"/>
              <a:t>despite long-term </a:t>
            </a:r>
            <a:r>
              <a:rPr lang="en-US" dirty="0" smtClean="0"/>
              <a:t>opioids</a:t>
            </a:r>
          </a:p>
          <a:p>
            <a:pPr lvl="1"/>
            <a:r>
              <a:rPr lang="en-US" dirty="0" smtClean="0"/>
              <a:t>3 arms: THC+CBD </a:t>
            </a:r>
            <a:r>
              <a:rPr lang="en-US" dirty="0"/>
              <a:t>extract </a:t>
            </a:r>
            <a:r>
              <a:rPr lang="en-US" dirty="0" smtClean="0"/>
              <a:t>vs THC </a:t>
            </a:r>
            <a:r>
              <a:rPr lang="en-US" dirty="0"/>
              <a:t>extract </a:t>
            </a:r>
            <a:r>
              <a:rPr lang="en-US" dirty="0" smtClean="0"/>
              <a:t>vs placebo</a:t>
            </a:r>
          </a:p>
          <a:p>
            <a:pPr lvl="1"/>
            <a:r>
              <a:rPr lang="en-US" dirty="0" smtClean="0"/>
              <a:t>Pain relief </a:t>
            </a:r>
            <a:r>
              <a:rPr lang="en-US" dirty="0"/>
              <a:t>was </a:t>
            </a:r>
            <a:r>
              <a:rPr lang="en-US" dirty="0" smtClean="0"/>
              <a:t>30% improved </a:t>
            </a:r>
            <a:r>
              <a:rPr lang="en-US" dirty="0"/>
              <a:t>in the </a:t>
            </a:r>
            <a:r>
              <a:rPr lang="en-US" dirty="0" smtClean="0"/>
              <a:t>THC+CBD group vs placebo</a:t>
            </a:r>
          </a:p>
          <a:p>
            <a:r>
              <a:rPr lang="en-US" dirty="0" err="1" smtClean="0"/>
              <a:t>Schleider</a:t>
            </a:r>
            <a:r>
              <a:rPr lang="en-US" dirty="0" smtClean="0"/>
              <a:t> et al (2018) examined over 1000 patients</a:t>
            </a:r>
          </a:p>
          <a:p>
            <a:pPr lvl="1"/>
            <a:r>
              <a:rPr lang="en-US" dirty="0" smtClean="0"/>
              <a:t>Prior to cannabis use, 53% report pain 8-10/10</a:t>
            </a:r>
          </a:p>
          <a:p>
            <a:pPr lvl="1"/>
            <a:r>
              <a:rPr lang="en-US" dirty="0" smtClean="0"/>
              <a:t>After 6 months of use, only 5% reported pain at that intensity</a:t>
            </a:r>
          </a:p>
          <a:p>
            <a:pPr lvl="1"/>
            <a:r>
              <a:rPr lang="en-US" dirty="0" smtClean="0"/>
              <a:t>QOL scores improved from 19% to 70%</a:t>
            </a:r>
          </a:p>
          <a:p>
            <a:r>
              <a:rPr lang="en-US" dirty="0" smtClean="0"/>
              <a:t>2019 review of 300 patients reported a 64% reduction in opioid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8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Cannabis as cancer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annabinoid </a:t>
            </a:r>
            <a:r>
              <a:rPr lang="en-US" dirty="0"/>
              <a:t>signaling is increased in some </a:t>
            </a:r>
            <a:r>
              <a:rPr lang="en-US" dirty="0" smtClean="0"/>
              <a:t>malignancies </a:t>
            </a:r>
            <a:r>
              <a:rPr lang="en-US" dirty="0"/>
              <a:t>compared with </a:t>
            </a:r>
            <a:r>
              <a:rPr lang="en-US" dirty="0" smtClean="0"/>
              <a:t>benign </a:t>
            </a:r>
            <a:r>
              <a:rPr lang="en-US" dirty="0"/>
              <a:t>tissue, especially in highly invasive </a:t>
            </a:r>
            <a:r>
              <a:rPr lang="en-US" dirty="0" smtClean="0"/>
              <a:t>cancers</a:t>
            </a:r>
          </a:p>
          <a:p>
            <a:r>
              <a:rPr lang="en-US" dirty="0" smtClean="0"/>
              <a:t>Lab/tissue studies have shown </a:t>
            </a:r>
            <a:r>
              <a:rPr lang="en-US" dirty="0"/>
              <a:t>cannabinoids can inhibit tumor </a:t>
            </a:r>
            <a:r>
              <a:rPr lang="en-US" dirty="0" smtClean="0"/>
              <a:t>growth via</a:t>
            </a:r>
            <a:r>
              <a:rPr lang="en-US" dirty="0"/>
              <a:t> </a:t>
            </a:r>
            <a:r>
              <a:rPr lang="en-US" dirty="0" smtClean="0"/>
              <a:t>cellular </a:t>
            </a:r>
            <a:r>
              <a:rPr lang="en-US" dirty="0"/>
              <a:t>apoptosis and suppressing cell </a:t>
            </a:r>
            <a:r>
              <a:rPr lang="en-US" dirty="0" smtClean="0"/>
              <a:t>proliferation</a:t>
            </a:r>
          </a:p>
          <a:p>
            <a:r>
              <a:rPr lang="en-US" dirty="0"/>
              <a:t>Conflictingly, </a:t>
            </a:r>
            <a:r>
              <a:rPr lang="en-US" dirty="0" err="1"/>
              <a:t>McKallip</a:t>
            </a:r>
            <a:r>
              <a:rPr lang="en-US" dirty="0"/>
              <a:t> et </a:t>
            </a:r>
            <a:r>
              <a:rPr lang="en-US" dirty="0" smtClean="0"/>
              <a:t>al</a:t>
            </a:r>
            <a:r>
              <a:rPr lang="en-US" dirty="0"/>
              <a:t> showed that THC may increase tumor growth due to reduced immune </a:t>
            </a:r>
            <a:r>
              <a:rPr lang="en-US" dirty="0" smtClean="0"/>
              <a:t>function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49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Lab/Mice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Munson et </a:t>
            </a:r>
            <a:r>
              <a:rPr lang="en-US" dirty="0" smtClean="0"/>
              <a:t>al</a:t>
            </a:r>
            <a:r>
              <a:rPr lang="en-US" baseline="30000" dirty="0"/>
              <a:t> </a:t>
            </a:r>
            <a:r>
              <a:rPr lang="en-US" dirty="0" smtClean="0"/>
              <a:t>published </a:t>
            </a:r>
            <a:r>
              <a:rPr lang="en-US" dirty="0"/>
              <a:t>the first study examining the effects of THC on tumor growth. </a:t>
            </a:r>
            <a:endParaRPr lang="en-US" dirty="0" smtClean="0"/>
          </a:p>
          <a:p>
            <a:pPr lvl="1"/>
            <a:r>
              <a:rPr lang="en-US" dirty="0" smtClean="0"/>
              <a:t>Mice </a:t>
            </a:r>
            <a:r>
              <a:rPr lang="en-US" dirty="0"/>
              <a:t>with lung </a:t>
            </a:r>
            <a:r>
              <a:rPr lang="en-US" dirty="0" smtClean="0"/>
              <a:t>cancer </a:t>
            </a:r>
            <a:r>
              <a:rPr lang="en-US" dirty="0"/>
              <a:t>given oral THC showed slowed tumor </a:t>
            </a:r>
            <a:r>
              <a:rPr lang="en-US" dirty="0" smtClean="0"/>
              <a:t>growth</a:t>
            </a:r>
          </a:p>
          <a:p>
            <a:r>
              <a:rPr lang="en-US" dirty="0"/>
              <a:t>Sánchez et </a:t>
            </a:r>
            <a:r>
              <a:rPr lang="en-US" dirty="0" smtClean="0"/>
              <a:t>al</a:t>
            </a:r>
            <a:r>
              <a:rPr lang="en-US" dirty="0"/>
              <a:t> </a:t>
            </a:r>
            <a:r>
              <a:rPr lang="en-US" dirty="0" smtClean="0"/>
              <a:t>demonstrated </a:t>
            </a:r>
            <a:r>
              <a:rPr lang="en-US" dirty="0"/>
              <a:t>that local administration of selective CB2 agonists in mice </a:t>
            </a:r>
            <a:r>
              <a:rPr lang="en-US" dirty="0" smtClean="0"/>
              <a:t>caused regression </a:t>
            </a:r>
            <a:r>
              <a:rPr lang="en-US" dirty="0"/>
              <a:t>of malignant </a:t>
            </a:r>
            <a:r>
              <a:rPr lang="en-US" dirty="0" smtClean="0"/>
              <a:t>brain tumors </a:t>
            </a:r>
          </a:p>
          <a:p>
            <a:r>
              <a:rPr lang="en-US" dirty="0" err="1"/>
              <a:t>Qamri</a:t>
            </a:r>
            <a:r>
              <a:rPr lang="en-US" dirty="0"/>
              <a:t> et </a:t>
            </a:r>
            <a:r>
              <a:rPr lang="en-US" dirty="0" smtClean="0"/>
              <a:t>al</a:t>
            </a:r>
            <a:r>
              <a:rPr lang="en-US" baseline="30000" dirty="0"/>
              <a:t> </a:t>
            </a:r>
            <a:r>
              <a:rPr lang="en-US" dirty="0" smtClean="0"/>
              <a:t>showed CB2 agonists caused </a:t>
            </a:r>
            <a:r>
              <a:rPr lang="en-US" dirty="0"/>
              <a:t>a 40% to 50% reduction in tumor growth and a 65% to 80% reduction in lung </a:t>
            </a:r>
            <a:r>
              <a:rPr lang="en-US" dirty="0" smtClean="0"/>
              <a:t>metastases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93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published human study,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Guzmán</a:t>
            </a:r>
            <a:r>
              <a:rPr lang="en-US" dirty="0"/>
              <a:t> et </a:t>
            </a:r>
            <a:r>
              <a:rPr lang="en-US" dirty="0" smtClean="0"/>
              <a:t>al</a:t>
            </a:r>
            <a:r>
              <a:rPr lang="en-US" baseline="30000" dirty="0"/>
              <a:t> </a:t>
            </a:r>
            <a:r>
              <a:rPr lang="en-US" dirty="0" smtClean="0"/>
              <a:t>studied </a:t>
            </a:r>
            <a:r>
              <a:rPr lang="en-US" dirty="0"/>
              <a:t>intracranial administration of THC to 9 patients with recurrent </a:t>
            </a:r>
            <a:r>
              <a:rPr lang="en-US" dirty="0" smtClean="0"/>
              <a:t>GBM whose failed surgery </a:t>
            </a:r>
            <a:r>
              <a:rPr lang="en-US" dirty="0"/>
              <a:t>and </a:t>
            </a:r>
            <a:r>
              <a:rPr lang="en-US" dirty="0" smtClean="0"/>
              <a:t>radiation</a:t>
            </a:r>
          </a:p>
          <a:p>
            <a:r>
              <a:rPr lang="en-US" dirty="0" smtClean="0"/>
              <a:t>THC </a:t>
            </a:r>
            <a:r>
              <a:rPr lang="en-US" dirty="0"/>
              <a:t>decreased tumor </a:t>
            </a:r>
            <a:r>
              <a:rPr lang="en-US" dirty="0" smtClean="0"/>
              <a:t>growth/progression in 2 patients </a:t>
            </a:r>
          </a:p>
          <a:p>
            <a:r>
              <a:rPr lang="en-US" dirty="0" smtClean="0"/>
              <a:t>Small sample </a:t>
            </a:r>
            <a:r>
              <a:rPr lang="en-US" dirty="0"/>
              <a:t>size, lack of control group, and </a:t>
            </a:r>
            <a:r>
              <a:rPr lang="en-US" dirty="0" smtClean="0"/>
              <a:t>inability </a:t>
            </a:r>
            <a:r>
              <a:rPr lang="en-US" dirty="0"/>
              <a:t>to comment on </a:t>
            </a:r>
            <a:r>
              <a:rPr lang="en-US" dirty="0" smtClean="0"/>
              <a:t>survival time</a:t>
            </a:r>
          </a:p>
          <a:p>
            <a:r>
              <a:rPr lang="en-US" dirty="0" smtClean="0"/>
              <a:t>2 ongoing studies</a:t>
            </a:r>
          </a:p>
          <a:p>
            <a:r>
              <a:rPr lang="en-US" dirty="0" smtClean="0"/>
              <a:t>Insufficient evidence to currently support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51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Decreased Appetite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CB1 receptors in the CNS and adipose tissue involved in appetite regulation</a:t>
            </a:r>
          </a:p>
          <a:p>
            <a:pPr lvl="1"/>
            <a:r>
              <a:rPr lang="en-US" dirty="0" smtClean="0"/>
              <a:t>May increase </a:t>
            </a:r>
            <a:r>
              <a:rPr lang="en-US" dirty="0" err="1" smtClean="0"/>
              <a:t>oro</a:t>
            </a:r>
            <a:r>
              <a:rPr lang="en-US" dirty="0" smtClean="0"/>
              <a:t>-sensory reward pathway, enjoyment of food</a:t>
            </a:r>
          </a:p>
          <a:p>
            <a:pPr lvl="1"/>
            <a:r>
              <a:rPr lang="en-US" dirty="0" smtClean="0"/>
              <a:t>National Academy of Science (2017) did not find enough evidence in cancer patients for appetite stimulation</a:t>
            </a:r>
          </a:p>
          <a:p>
            <a:pPr lvl="1"/>
            <a:r>
              <a:rPr lang="en-US" dirty="0" smtClean="0"/>
              <a:t>2018 study showed 62% reported an improvement in appetite after 6 months of cannabis use</a:t>
            </a:r>
          </a:p>
          <a:p>
            <a:pPr lvl="1"/>
            <a:r>
              <a:rPr lang="en-US" dirty="0" smtClean="0"/>
              <a:t>2019 study in 1000 patients </a:t>
            </a:r>
          </a:p>
          <a:p>
            <a:pPr lvl="2"/>
            <a:r>
              <a:rPr lang="en-US" dirty="0" smtClean="0"/>
              <a:t>39% of patients had at least a 30% improvement in appetite after 4 months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71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Sleep/Fatigue/</a:t>
            </a:r>
            <a:r>
              <a:rPr lang="en-US" dirty="0" err="1" smtClean="0"/>
              <a:t>Anxiety+Depression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Animal studies have shown endogenous cannabinoids involved in regulation of circadian rhythm</a:t>
            </a:r>
          </a:p>
          <a:p>
            <a:r>
              <a:rPr lang="en-US" dirty="0" smtClean="0"/>
              <a:t>2018 study in 2300 cancer patients</a:t>
            </a:r>
          </a:p>
          <a:p>
            <a:pPr lvl="1"/>
            <a:r>
              <a:rPr lang="en-US" dirty="0" smtClean="0"/>
              <a:t>Sleep problems completely resolved in 17% of patients</a:t>
            </a:r>
          </a:p>
          <a:p>
            <a:pPr lvl="2"/>
            <a:r>
              <a:rPr lang="en-US" dirty="0" smtClean="0"/>
              <a:t>Improvement noted in 71% of patients</a:t>
            </a:r>
          </a:p>
          <a:p>
            <a:pPr lvl="2"/>
            <a:r>
              <a:rPr lang="en-US" dirty="0" smtClean="0"/>
              <a:t>12% with no relief</a:t>
            </a:r>
          </a:p>
          <a:p>
            <a:pPr lvl="1"/>
            <a:r>
              <a:rPr lang="en-US" dirty="0" smtClean="0"/>
              <a:t>Fatigue completely resolved in 11% of patients</a:t>
            </a:r>
          </a:p>
          <a:p>
            <a:pPr lvl="2"/>
            <a:r>
              <a:rPr lang="en-US" dirty="0" smtClean="0"/>
              <a:t>56% noted improvement</a:t>
            </a:r>
          </a:p>
          <a:p>
            <a:pPr lvl="2"/>
            <a:r>
              <a:rPr lang="en-US" dirty="0" smtClean="0"/>
              <a:t>33% reported no improvement in fatigue</a:t>
            </a:r>
          </a:p>
          <a:p>
            <a:pPr lvl="1"/>
            <a:r>
              <a:rPr lang="en-US" dirty="0" smtClean="0"/>
              <a:t>Anxiety/depression completely resolved in 10%</a:t>
            </a:r>
          </a:p>
          <a:p>
            <a:pPr lvl="2"/>
            <a:r>
              <a:rPr lang="en-US" dirty="0" smtClean="0"/>
              <a:t>Improvement in 74%</a:t>
            </a:r>
          </a:p>
          <a:p>
            <a:pPr lvl="2"/>
            <a:r>
              <a:rPr lang="en-US" dirty="0" smtClean="0"/>
              <a:t>16% reported no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74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of Cannabis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THC </a:t>
            </a:r>
            <a:r>
              <a:rPr lang="en-US" dirty="0" smtClean="0"/>
              <a:t>is more </a:t>
            </a:r>
            <a:r>
              <a:rPr lang="en-US" dirty="0"/>
              <a:t>sedating than </a:t>
            </a:r>
            <a:r>
              <a:rPr lang="en-US" dirty="0" smtClean="0"/>
              <a:t>opiates but not </a:t>
            </a:r>
            <a:r>
              <a:rPr lang="en-US" dirty="0"/>
              <a:t>associated with respiratory </a:t>
            </a:r>
            <a:r>
              <a:rPr lang="en-US" dirty="0" smtClean="0"/>
              <a:t>depression</a:t>
            </a:r>
          </a:p>
          <a:p>
            <a:r>
              <a:rPr lang="en-US" dirty="0" smtClean="0"/>
              <a:t>Fatal overdose from marijuana is almost impossible</a:t>
            </a:r>
          </a:p>
          <a:p>
            <a:r>
              <a:rPr lang="en-US" dirty="0"/>
              <a:t>A</a:t>
            </a:r>
            <a:r>
              <a:rPr lang="en-US" dirty="0" smtClean="0"/>
              <a:t>dverse </a:t>
            </a:r>
            <a:r>
              <a:rPr lang="en-US" dirty="0"/>
              <a:t>and nontherapeutic effects include euphoria, disorientation, drowsiness, dizziness, motor incoordination, </a:t>
            </a:r>
            <a:r>
              <a:rPr lang="en-US" dirty="0" smtClean="0"/>
              <a:t>tachycardia, hypotension and </a:t>
            </a:r>
            <a:r>
              <a:rPr lang="en-US" dirty="0"/>
              <a:t>poor </a:t>
            </a:r>
            <a:r>
              <a:rPr lang="en-US" dirty="0" smtClean="0"/>
              <a:t>concentration</a:t>
            </a:r>
          </a:p>
          <a:p>
            <a:r>
              <a:rPr lang="en-US" dirty="0" smtClean="0"/>
              <a:t>The </a:t>
            </a:r>
            <a:r>
              <a:rPr lang="en-US" dirty="0"/>
              <a:t>risk of dependence on cannabis is reported to be </a:t>
            </a:r>
            <a:r>
              <a:rPr lang="en-US" dirty="0" smtClean="0"/>
              <a:t>9-20% </a:t>
            </a:r>
            <a:r>
              <a:rPr lang="en-US" dirty="0"/>
              <a:t>in long-term </a:t>
            </a:r>
            <a:r>
              <a:rPr lang="en-US" dirty="0" smtClean="0"/>
              <a:t>users,</a:t>
            </a:r>
            <a:r>
              <a:rPr lang="en-US" baseline="30000" dirty="0"/>
              <a:t> </a:t>
            </a:r>
            <a:r>
              <a:rPr lang="en-US" dirty="0" smtClean="0"/>
              <a:t>significantly </a:t>
            </a:r>
            <a:r>
              <a:rPr lang="en-US" dirty="0"/>
              <a:t>less than the addiction rates of heroin, cocaine, alcohol, and prescribed anxiolytics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04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recommended dosing because not FDA approved</a:t>
            </a:r>
          </a:p>
          <a:p>
            <a:r>
              <a:rPr lang="en-US" dirty="0" smtClean="0"/>
              <a:t>Start low and go slow</a:t>
            </a:r>
          </a:p>
          <a:p>
            <a:r>
              <a:rPr lang="en-US" dirty="0" smtClean="0"/>
              <a:t>THC:CBD ratio</a:t>
            </a:r>
          </a:p>
          <a:p>
            <a:pPr lvl="1"/>
            <a:r>
              <a:rPr lang="en-US" dirty="0" smtClean="0"/>
              <a:t>Euphoria (high) versus anti-</a:t>
            </a:r>
            <a:r>
              <a:rPr lang="en-US" dirty="0" err="1" smtClean="0"/>
              <a:t>inflammtory</a:t>
            </a:r>
            <a:endParaRPr lang="en-US" dirty="0" smtClean="0"/>
          </a:p>
          <a:p>
            <a:r>
              <a:rPr lang="en-US" dirty="0" smtClean="0"/>
              <a:t>Long acting oral (edibles/gummies) for chronic conditions</a:t>
            </a:r>
          </a:p>
          <a:p>
            <a:pPr lvl="1"/>
            <a:r>
              <a:rPr lang="en-US" dirty="0" smtClean="0"/>
              <a:t>Onset 30-90 minutes, peak 1-6 h, duration 4-8 h</a:t>
            </a:r>
          </a:p>
          <a:p>
            <a:pPr lvl="1"/>
            <a:r>
              <a:rPr lang="en-US" dirty="0" smtClean="0"/>
              <a:t>2-60 mg daily</a:t>
            </a:r>
          </a:p>
          <a:p>
            <a:r>
              <a:rPr lang="en-US" dirty="0" smtClean="0"/>
              <a:t>Immediate acting (vaping/smoking?) for symptom breakthrough</a:t>
            </a:r>
          </a:p>
          <a:p>
            <a:pPr lvl="1"/>
            <a:r>
              <a:rPr lang="en-US" dirty="0" smtClean="0"/>
              <a:t>Start with 1 puff, wait 15 minutes</a:t>
            </a:r>
          </a:p>
          <a:p>
            <a:pPr lvl="1"/>
            <a:r>
              <a:rPr lang="en-US" dirty="0" smtClean="0"/>
              <a:t>Onset 5 sec – 10 minutes, peak 5-10 minutes, duration 2-4 h</a:t>
            </a:r>
          </a:p>
          <a:p>
            <a:r>
              <a:rPr lang="en-US" dirty="0" smtClean="0"/>
              <a:t>THC in marijuana has increased from 4% in early 1990s to 15% in 2018</a:t>
            </a:r>
          </a:p>
          <a:p>
            <a:r>
              <a:rPr lang="en-US" dirty="0" smtClean="0"/>
              <a:t>Dispensaries have trained experts to assist </a:t>
            </a:r>
          </a:p>
        </p:txBody>
      </p:sp>
    </p:spTree>
    <p:extLst>
      <p:ext uri="{BB962C8B-B14F-4D97-AF65-F5344CB8AC3E}">
        <p14:creationId xmlns:p14="http://schemas.microsoft.com/office/powerpoint/2010/main" val="285633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Marijuana (Cannabis) in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Chinese Emperor Shen </a:t>
            </a:r>
            <a:r>
              <a:rPr lang="en-US" dirty="0" err="1" smtClean="0"/>
              <a:t>Nung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oted medical benefit of cannabis 28</a:t>
            </a:r>
            <a:r>
              <a:rPr lang="en-US" baseline="30000" dirty="0" smtClean="0"/>
              <a:t>th</a:t>
            </a:r>
            <a:r>
              <a:rPr lang="en-US" dirty="0" smtClean="0"/>
              <a:t> century BC</a:t>
            </a:r>
          </a:p>
          <a:p>
            <a:r>
              <a:rPr lang="en-US" dirty="0" smtClean="0"/>
              <a:t>WB </a:t>
            </a:r>
            <a:r>
              <a:rPr lang="en-US" dirty="0" err="1" smtClean="0"/>
              <a:t>Shaunassey</a:t>
            </a:r>
            <a:r>
              <a:rPr lang="en-US" dirty="0" smtClean="0"/>
              <a:t> (surgeon in 1840s)</a:t>
            </a:r>
          </a:p>
          <a:p>
            <a:pPr lvl="1"/>
            <a:r>
              <a:rPr lang="en-US" dirty="0" smtClean="0"/>
              <a:t>Noted analgesic properties, appetite stimulant, sleep aid</a:t>
            </a:r>
          </a:p>
          <a:p>
            <a:pPr lvl="1"/>
            <a:r>
              <a:rPr lang="en-US" dirty="0" smtClean="0"/>
              <a:t>Prescribed for labo</a:t>
            </a:r>
            <a:r>
              <a:rPr lang="en-US" dirty="0" smtClean="0"/>
              <a:t>r pain and nausea</a:t>
            </a:r>
          </a:p>
          <a:p>
            <a:r>
              <a:rPr lang="en-US" dirty="0" smtClean="0"/>
              <a:t>Harrison Act in 1914 outlawed use of Marijuana</a:t>
            </a:r>
          </a:p>
          <a:p>
            <a:r>
              <a:rPr lang="en-US" dirty="0" smtClean="0"/>
              <a:t>Schedule 1 in 1970 – high risk of abuse</a:t>
            </a:r>
          </a:p>
          <a:p>
            <a:r>
              <a:rPr lang="en-US" dirty="0" smtClean="0"/>
              <a:t>California legalized for cancer, AIDS in 1996</a:t>
            </a:r>
            <a:endParaRPr lang="en-US" dirty="0" smtClean="0"/>
          </a:p>
          <a:p>
            <a:r>
              <a:rPr lang="en-US" dirty="0"/>
              <a:t>As of April 2021 – medical use is legal in 36 </a:t>
            </a:r>
            <a:r>
              <a:rPr lang="en-US" dirty="0" smtClean="0"/>
              <a:t>states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3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Medical Cannabis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2013</a:t>
            </a:r>
          </a:p>
          <a:p>
            <a:r>
              <a:rPr lang="en-US" dirty="0" smtClean="0"/>
              <a:t>Illinois Department of Public Health Phone</a:t>
            </a:r>
            <a:r>
              <a:rPr lang="en-US" dirty="0"/>
              <a:t>: 1-855-636-3688 </a:t>
            </a:r>
            <a:endParaRPr lang="en-US" dirty="0" smtClean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dph.medicalcannabis@illinois.gov </a:t>
            </a:r>
            <a:endParaRPr lang="en-US" dirty="0" smtClean="0"/>
          </a:p>
          <a:p>
            <a:pPr lvl="1"/>
            <a:r>
              <a:rPr lang="en-US" dirty="0" smtClean="0"/>
              <a:t>Web</a:t>
            </a:r>
            <a:r>
              <a:rPr lang="en-US" dirty="0"/>
              <a:t>: www.dph.illinois.gov</a:t>
            </a:r>
            <a:endParaRPr lang="en-US" dirty="0" smtClean="0"/>
          </a:p>
          <a:p>
            <a:r>
              <a:rPr lang="en-US" dirty="0" smtClean="0"/>
              <a:t>Application and physician certification</a:t>
            </a:r>
          </a:p>
          <a:p>
            <a:r>
              <a:rPr lang="en-US" dirty="0" smtClean="0"/>
              <a:t>With and without caregiver</a:t>
            </a:r>
          </a:p>
          <a:p>
            <a:r>
              <a:rPr lang="en-US" dirty="0" smtClean="0"/>
              <a:t>Not covered by insurance</a:t>
            </a:r>
          </a:p>
          <a:p>
            <a:r>
              <a:rPr lang="en-US" dirty="0" smtClean="0"/>
              <a:t>Dispensaries throughout Illinois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5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Cannabis in Oncology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Chemotherapy induced nausea and vomiting</a:t>
            </a:r>
          </a:p>
          <a:p>
            <a:r>
              <a:rPr lang="en-US" dirty="0" smtClean="0"/>
              <a:t>Cancer associated pain</a:t>
            </a:r>
          </a:p>
          <a:p>
            <a:r>
              <a:rPr lang="en-US" dirty="0" smtClean="0"/>
              <a:t>Appetite stimulant</a:t>
            </a:r>
          </a:p>
          <a:p>
            <a:r>
              <a:rPr lang="en-US" dirty="0" smtClean="0"/>
              <a:t>Sleep aid</a:t>
            </a:r>
          </a:p>
          <a:p>
            <a:r>
              <a:rPr lang="en-US" dirty="0" smtClean="0"/>
              <a:t>Anti-tumor effect?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7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different bioactive molecules </a:t>
            </a:r>
            <a:endParaRPr lang="en-US" dirty="0"/>
          </a:p>
          <a:p>
            <a:pPr lvl="1"/>
            <a:r>
              <a:rPr lang="en-US" dirty="0" smtClean="0"/>
              <a:t>flavonoids</a:t>
            </a:r>
            <a:r>
              <a:rPr lang="en-US" dirty="0"/>
              <a:t>, </a:t>
            </a:r>
            <a:r>
              <a:rPr lang="en-US" dirty="0" err="1"/>
              <a:t>terpenoids</a:t>
            </a:r>
            <a:r>
              <a:rPr lang="en-US" dirty="0"/>
              <a:t>, and </a:t>
            </a:r>
            <a:r>
              <a:rPr lang="en-US" dirty="0" smtClean="0"/>
              <a:t>cannabinoids</a:t>
            </a:r>
          </a:p>
          <a:p>
            <a:r>
              <a:rPr lang="en-US" dirty="0"/>
              <a:t>The most well-studied cannabinoid is </a:t>
            </a:r>
            <a:r>
              <a:rPr lang="en-US" dirty="0" smtClean="0"/>
              <a:t>Δ9-tetrahydrocannabinol</a:t>
            </a:r>
          </a:p>
          <a:p>
            <a:pPr lvl="1"/>
            <a:r>
              <a:rPr lang="en-US" dirty="0" smtClean="0"/>
              <a:t>(THC)</a:t>
            </a:r>
          </a:p>
          <a:p>
            <a:r>
              <a:rPr lang="en-US" dirty="0"/>
              <a:t>Cannabinoid 1 receptors </a:t>
            </a:r>
            <a:r>
              <a:rPr lang="en-US" dirty="0" smtClean="0"/>
              <a:t>are located </a:t>
            </a:r>
            <a:r>
              <a:rPr lang="en-US" dirty="0"/>
              <a:t>throughout the </a:t>
            </a:r>
            <a:r>
              <a:rPr lang="en-US" dirty="0" smtClean="0"/>
              <a:t>body </a:t>
            </a:r>
          </a:p>
          <a:p>
            <a:pPr lvl="1"/>
            <a:r>
              <a:rPr lang="en-US" dirty="0" smtClean="0"/>
              <a:t>highest </a:t>
            </a:r>
            <a:r>
              <a:rPr lang="en-US" dirty="0"/>
              <a:t>concentration </a:t>
            </a:r>
            <a:r>
              <a:rPr lang="en-US" dirty="0" smtClean="0"/>
              <a:t>in CNS</a:t>
            </a:r>
          </a:p>
          <a:p>
            <a:r>
              <a:rPr lang="en-US" dirty="0"/>
              <a:t>Cannabinoid 2 </a:t>
            </a:r>
            <a:r>
              <a:rPr lang="en-US" dirty="0" smtClean="0"/>
              <a:t>receptors are mainly </a:t>
            </a:r>
            <a:r>
              <a:rPr lang="en-US" dirty="0"/>
              <a:t>in the immune </a:t>
            </a:r>
            <a:r>
              <a:rPr lang="en-US" dirty="0" smtClean="0"/>
              <a:t>system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annabis also has </a:t>
            </a:r>
            <a:r>
              <a:rPr lang="en-US" dirty="0"/>
              <a:t>high concentrations of </a:t>
            </a:r>
            <a:r>
              <a:rPr lang="en-US" dirty="0" err="1"/>
              <a:t>cannabidiol</a:t>
            </a:r>
            <a:r>
              <a:rPr lang="en-US" dirty="0"/>
              <a:t> (</a:t>
            </a:r>
            <a:r>
              <a:rPr lang="en-US" dirty="0" smtClean="0"/>
              <a:t>CBD)</a:t>
            </a:r>
          </a:p>
          <a:p>
            <a:pPr lvl="1"/>
            <a:r>
              <a:rPr lang="en-US" dirty="0" smtClean="0"/>
              <a:t>Non-psychotropic </a:t>
            </a:r>
          </a:p>
          <a:p>
            <a:pPr lvl="1"/>
            <a:r>
              <a:rPr lang="en-US" dirty="0" smtClean="0"/>
              <a:t>Potent anti-inflammatory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THC versus CBD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THC dominant </a:t>
            </a:r>
            <a:r>
              <a:rPr lang="en-US" i="1" dirty="0" smtClean="0"/>
              <a:t>sativa</a:t>
            </a:r>
            <a:r>
              <a:rPr lang="en-US" dirty="0" smtClean="0"/>
              <a:t> strains</a:t>
            </a:r>
          </a:p>
          <a:p>
            <a:pPr lvl="1"/>
            <a:r>
              <a:rPr lang="en-US" dirty="0" smtClean="0"/>
              <a:t>Uplifting, energizing cerebral effects – potential for paranoia</a:t>
            </a:r>
          </a:p>
          <a:p>
            <a:r>
              <a:rPr lang="en-US" dirty="0" smtClean="0"/>
              <a:t>THC dominant </a:t>
            </a:r>
            <a:r>
              <a:rPr lang="en-US" i="1" dirty="0" err="1" smtClean="0"/>
              <a:t>indica</a:t>
            </a:r>
            <a:r>
              <a:rPr lang="en-US" dirty="0" smtClean="0"/>
              <a:t> strains</a:t>
            </a:r>
          </a:p>
          <a:p>
            <a:pPr lvl="1"/>
            <a:r>
              <a:rPr lang="en-US" dirty="0" smtClean="0"/>
              <a:t>Sedating, relaxing effects</a:t>
            </a:r>
          </a:p>
          <a:p>
            <a:r>
              <a:rPr lang="en-US" dirty="0" smtClean="0"/>
              <a:t>Hybrid strains </a:t>
            </a:r>
          </a:p>
          <a:p>
            <a:r>
              <a:rPr lang="en-US" dirty="0" smtClean="0"/>
              <a:t>CBD only mildly mood altering</a:t>
            </a:r>
          </a:p>
          <a:p>
            <a:pPr lvl="1"/>
            <a:r>
              <a:rPr lang="en-US" dirty="0" smtClean="0"/>
              <a:t>Minimal intoxication</a:t>
            </a:r>
          </a:p>
          <a:p>
            <a:pPr lvl="1"/>
            <a:r>
              <a:rPr lang="en-US" dirty="0" smtClean="0"/>
              <a:t>Anti-inflammatory</a:t>
            </a:r>
          </a:p>
          <a:p>
            <a:pPr lvl="1"/>
            <a:r>
              <a:rPr lang="en-US" dirty="0" smtClean="0"/>
              <a:t>THC and CBD combination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5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Chemotherapy Induced Nausea/Vomiting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Carboplatin</a:t>
            </a:r>
            <a:r>
              <a:rPr lang="en-US" dirty="0"/>
              <a:t> </a:t>
            </a:r>
            <a:r>
              <a:rPr lang="en-US" dirty="0" smtClean="0"/>
              <a:t>is moderately to severely </a:t>
            </a:r>
            <a:r>
              <a:rPr lang="en-US" dirty="0" err="1" smtClean="0"/>
              <a:t>emetogenic</a:t>
            </a:r>
            <a:endParaRPr lang="en-US" dirty="0" smtClean="0"/>
          </a:p>
          <a:p>
            <a:r>
              <a:rPr lang="en-US" dirty="0" smtClean="0"/>
              <a:t>THC affects 5HT3 receptor</a:t>
            </a:r>
          </a:p>
          <a:p>
            <a:pPr lvl="1"/>
            <a:r>
              <a:rPr lang="en-US" dirty="0" smtClean="0"/>
              <a:t>Zofran and </a:t>
            </a:r>
            <a:r>
              <a:rPr lang="en-US" dirty="0" err="1" smtClean="0"/>
              <a:t>Aloxi</a:t>
            </a:r>
            <a:r>
              <a:rPr lang="en-US" dirty="0" smtClean="0"/>
              <a:t> are 5HT3 receptor antagonists</a:t>
            </a:r>
          </a:p>
          <a:p>
            <a:r>
              <a:rPr lang="en-US" dirty="0" err="1" smtClean="0"/>
              <a:t>Dronabinol</a:t>
            </a:r>
            <a:r>
              <a:rPr lang="en-US" dirty="0" smtClean="0"/>
              <a:t> (synthetic THC) is currently approved for CINV not controlled by conventional meds </a:t>
            </a:r>
          </a:p>
          <a:p>
            <a:r>
              <a:rPr lang="en-US" dirty="0" smtClean="0"/>
              <a:t>Oral </a:t>
            </a:r>
            <a:r>
              <a:rPr lang="en-US" dirty="0"/>
              <a:t>spray containing THC plus </a:t>
            </a:r>
            <a:r>
              <a:rPr lang="en-US" dirty="0" smtClean="0"/>
              <a:t>CBD (</a:t>
            </a:r>
            <a:r>
              <a:rPr lang="en-US" dirty="0" err="1" smtClean="0"/>
              <a:t>Sativex</a:t>
            </a:r>
            <a:r>
              <a:rPr lang="en-US" dirty="0" smtClean="0"/>
              <a:t>) approved in Canada</a:t>
            </a:r>
          </a:p>
        </p:txBody>
      </p:sp>
    </p:spTree>
    <p:extLst>
      <p:ext uri="{BB962C8B-B14F-4D97-AF65-F5344CB8AC3E}">
        <p14:creationId xmlns:p14="http://schemas.microsoft.com/office/powerpoint/2010/main" val="172427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RCT – 2020 in Australia/NZ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81 patients undergoing chemotherapy</a:t>
            </a:r>
          </a:p>
          <a:p>
            <a:r>
              <a:rPr lang="en-US" dirty="0" smtClean="0"/>
              <a:t>Oral mixture of THC/CBD + dexamethasone +5HT3 antagonist</a:t>
            </a:r>
          </a:p>
          <a:p>
            <a:pPr lvl="1"/>
            <a:r>
              <a:rPr lang="en-US" dirty="0" smtClean="0"/>
              <a:t>Efficacy improved from 14</a:t>
            </a:r>
            <a:r>
              <a:rPr lang="en-US" dirty="0" smtClean="0">
                <a:sym typeface="Wingdings" panose="05000000000000000000" pitchFamily="2" charset="2"/>
              </a:rPr>
              <a:t>25%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72% of cannabinoid users still required additional anti-emetics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31% with emesis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31% with </a:t>
            </a:r>
            <a:r>
              <a:rPr lang="en-US" dirty="0"/>
              <a:t>sedation, dizziness, and </a:t>
            </a:r>
            <a:r>
              <a:rPr lang="en-US" dirty="0" smtClean="0"/>
              <a:t>disorientation</a:t>
            </a:r>
          </a:p>
          <a:p>
            <a:pPr lvl="1"/>
            <a:r>
              <a:rPr lang="en-US" dirty="0" smtClean="0"/>
              <a:t>Phase III study planned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3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Review of 28 studies of CINV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Total of 1772 patients </a:t>
            </a:r>
          </a:p>
          <a:p>
            <a:r>
              <a:rPr lang="en-US" dirty="0" smtClean="0"/>
              <a:t>Oral cannabinoid versus </a:t>
            </a:r>
            <a:r>
              <a:rPr lang="en-US" dirty="0" err="1" smtClean="0"/>
              <a:t>compazine</a:t>
            </a:r>
            <a:r>
              <a:rPr lang="en-US" dirty="0" smtClean="0"/>
              <a:t>/</a:t>
            </a:r>
            <a:r>
              <a:rPr lang="en-US" dirty="0" err="1" smtClean="0"/>
              <a:t>zofran</a:t>
            </a:r>
            <a:r>
              <a:rPr lang="en-US" dirty="0" smtClean="0"/>
              <a:t> and other standard agents</a:t>
            </a:r>
          </a:p>
          <a:p>
            <a:r>
              <a:rPr lang="en-US" dirty="0" smtClean="0"/>
              <a:t>Trend towards improvement in CINV with cannabinoid</a:t>
            </a:r>
          </a:p>
          <a:p>
            <a:pPr lvl="1"/>
            <a:r>
              <a:rPr lang="en-US" dirty="0" smtClean="0"/>
              <a:t>But not statistically significant</a:t>
            </a:r>
          </a:p>
          <a:p>
            <a:r>
              <a:rPr lang="en-US" dirty="0" smtClean="0"/>
              <a:t>Significantly more sedation, dizziness, fatigue, hallucination, dry mouth</a:t>
            </a:r>
          </a:p>
          <a:p>
            <a:r>
              <a:rPr lang="en-US" dirty="0" smtClean="0"/>
              <a:t>Low quality evidence to suggest benefit</a:t>
            </a:r>
          </a:p>
          <a:p>
            <a:r>
              <a:rPr lang="en-US" dirty="0" smtClean="0"/>
              <a:t>2 studies showed significant improvement with combination Compazine and oral cannabinoid versus either agent alone</a:t>
            </a:r>
          </a:p>
          <a:p>
            <a:r>
              <a:rPr lang="en-US" dirty="0" smtClean="0"/>
              <a:t>1 study showed no improvement versus </a:t>
            </a:r>
            <a:r>
              <a:rPr lang="en-US" dirty="0" err="1" smtClean="0"/>
              <a:t>zofran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166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Review of 30 studies of CINV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1366 total patients</a:t>
            </a:r>
          </a:p>
          <a:p>
            <a:r>
              <a:rPr lang="en-US" dirty="0" err="1" smtClean="0"/>
              <a:t>Dronabinol</a:t>
            </a:r>
            <a:r>
              <a:rPr lang="en-US" dirty="0" smtClean="0"/>
              <a:t> and </a:t>
            </a:r>
            <a:r>
              <a:rPr lang="en-US" dirty="0" err="1" smtClean="0"/>
              <a:t>nabilone</a:t>
            </a:r>
            <a:r>
              <a:rPr lang="en-US" dirty="0" smtClean="0"/>
              <a:t> versus standard oral agents</a:t>
            </a:r>
          </a:p>
          <a:p>
            <a:r>
              <a:rPr lang="en-US" dirty="0" smtClean="0"/>
              <a:t>Significant improvement in moderately </a:t>
            </a:r>
            <a:r>
              <a:rPr lang="en-US" dirty="0" err="1" smtClean="0"/>
              <a:t>emetogenic</a:t>
            </a:r>
            <a:r>
              <a:rPr lang="en-US" dirty="0" smtClean="0"/>
              <a:t> regimens</a:t>
            </a:r>
          </a:p>
          <a:p>
            <a:pPr lvl="2"/>
            <a:r>
              <a:rPr lang="en-US" dirty="0"/>
              <a:t>cyclophosphamide, methotrexate, or fluorouracil</a:t>
            </a:r>
            <a:endParaRPr lang="en-US" dirty="0" smtClean="0"/>
          </a:p>
          <a:p>
            <a:r>
              <a:rPr lang="en-US" dirty="0" smtClean="0"/>
              <a:t>No improvement in highly </a:t>
            </a:r>
            <a:r>
              <a:rPr lang="en-US" dirty="0" err="1" smtClean="0"/>
              <a:t>emetogenic</a:t>
            </a:r>
            <a:r>
              <a:rPr lang="en-US" dirty="0" smtClean="0"/>
              <a:t> regimens</a:t>
            </a:r>
          </a:p>
          <a:p>
            <a:pPr lvl="2"/>
            <a:r>
              <a:rPr lang="en-US" dirty="0"/>
              <a:t>high-dose methotrexate, cisplatin, or doxorubicin and </a:t>
            </a:r>
            <a:r>
              <a:rPr lang="en-US" dirty="0" smtClean="0"/>
              <a:t>cyclophosphamide</a:t>
            </a:r>
          </a:p>
          <a:p>
            <a:r>
              <a:rPr lang="en-US" dirty="0"/>
              <a:t>N</a:t>
            </a:r>
            <a:r>
              <a:rPr lang="en-US" dirty="0" smtClean="0"/>
              <a:t>ontherapeutic </a:t>
            </a:r>
            <a:r>
              <a:rPr lang="en-US" dirty="0"/>
              <a:t>effects were </a:t>
            </a:r>
            <a:r>
              <a:rPr lang="en-US" dirty="0" smtClean="0"/>
              <a:t>euphoria, </a:t>
            </a:r>
            <a:r>
              <a:rPr lang="en-US" dirty="0"/>
              <a:t>sedation, </a:t>
            </a:r>
            <a:r>
              <a:rPr lang="en-US" dirty="0" smtClean="0"/>
              <a:t>and drowsiness</a:t>
            </a:r>
          </a:p>
          <a:p>
            <a:r>
              <a:rPr lang="en-US" dirty="0"/>
              <a:t>L</a:t>
            </a:r>
            <a:r>
              <a:rPr lang="en-US" dirty="0" smtClean="0"/>
              <a:t>ess </a:t>
            </a:r>
            <a:r>
              <a:rPr lang="en-US" dirty="0"/>
              <a:t>desirable </a:t>
            </a:r>
            <a:r>
              <a:rPr lang="en-US" dirty="0" smtClean="0"/>
              <a:t>effects </a:t>
            </a:r>
            <a:r>
              <a:rPr lang="en-US" dirty="0"/>
              <a:t>included dizziness, </a:t>
            </a:r>
            <a:r>
              <a:rPr lang="en-US" dirty="0" smtClean="0"/>
              <a:t>depression</a:t>
            </a:r>
            <a:r>
              <a:rPr lang="en-US" dirty="0"/>
              <a:t>, hallucinations, paranoia, and </a:t>
            </a:r>
            <a:r>
              <a:rPr lang="en-US" dirty="0" smtClean="0"/>
              <a:t>hypotension</a:t>
            </a:r>
          </a:p>
          <a:p>
            <a:r>
              <a:rPr lang="en-US" dirty="0"/>
              <a:t>38% to 90% of </a:t>
            </a:r>
            <a:r>
              <a:rPr lang="en-US" dirty="0" smtClean="0"/>
              <a:t>patients prefer </a:t>
            </a:r>
            <a:r>
              <a:rPr lang="en-US" dirty="0"/>
              <a:t>cannabinoid therapy for future chemotherapy cycles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889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3484</TotalTime>
  <Words>1250</Words>
  <Application>Microsoft Office PowerPoint</Application>
  <PresentationFormat>Widescreen</PresentationFormat>
  <Paragraphs>160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Ion</vt:lpstr>
      <vt:lpstr>Integrative Oncology Medical Marijuana</vt:lpstr>
      <vt:lpstr>History of Marijuana (Cannabis) in Medicine</vt:lpstr>
      <vt:lpstr>Role of Cannabis in Oncology</vt:lpstr>
      <vt:lpstr>Mechanism of Action</vt:lpstr>
      <vt:lpstr>THC versus CBD</vt:lpstr>
      <vt:lpstr>Chemotherapy Induced Nausea/Vomiting</vt:lpstr>
      <vt:lpstr>Phase II RCT – 2020 in Australia/NZ </vt:lpstr>
      <vt:lpstr>2018 Review of 28 studies of CINV</vt:lpstr>
      <vt:lpstr>2016 Review of 30 studies of CINV</vt:lpstr>
      <vt:lpstr>Cancer associated pain</vt:lpstr>
      <vt:lpstr>Double blind placebo controlled trial - 1975</vt:lpstr>
      <vt:lpstr>THC + CBD for pain control</vt:lpstr>
      <vt:lpstr>Cannabis as cancer treatment</vt:lpstr>
      <vt:lpstr>Lab/Mice Studies</vt:lpstr>
      <vt:lpstr>1 published human study, 2006</vt:lpstr>
      <vt:lpstr>Decreased Appetite</vt:lpstr>
      <vt:lpstr>Sleep/Fatigue/Anxiety+Depression</vt:lpstr>
      <vt:lpstr>Safety of Cannabis</vt:lpstr>
      <vt:lpstr>Dosing Strategies</vt:lpstr>
      <vt:lpstr>Illinois Medical Cannabis</vt:lpstr>
    </vt:vector>
  </TitlesOfParts>
  <Company>Northwestern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Integrative Oncology</dc:title>
  <dc:creator>Pant, Alok</dc:creator>
  <cp:lastModifiedBy>Pant, Alok</cp:lastModifiedBy>
  <cp:revision>49</cp:revision>
  <dcterms:created xsi:type="dcterms:W3CDTF">2021-09-26T15:51:28Z</dcterms:created>
  <dcterms:modified xsi:type="dcterms:W3CDTF">2021-10-13T01:19:09Z</dcterms:modified>
</cp:coreProperties>
</file>