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80" r:id="rId3"/>
    <p:sldId id="281" r:id="rId4"/>
    <p:sldId id="282" r:id="rId5"/>
    <p:sldId id="284" r:id="rId6"/>
    <p:sldId id="289" r:id="rId7"/>
    <p:sldId id="291" r:id="rId8"/>
    <p:sldId id="285" r:id="rId9"/>
    <p:sldId id="290" r:id="rId10"/>
    <p:sldId id="295" r:id="rId11"/>
    <p:sldId id="352" r:id="rId12"/>
    <p:sldId id="286" r:id="rId13"/>
    <p:sldId id="292" r:id="rId14"/>
    <p:sldId id="351" r:id="rId15"/>
    <p:sldId id="353" r:id="rId16"/>
    <p:sldId id="350" r:id="rId17"/>
    <p:sldId id="34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293" r:id="rId44"/>
    <p:sldId id="354" r:id="rId45"/>
    <p:sldId id="294" r:id="rId46"/>
    <p:sldId id="287" r:id="rId47"/>
    <p:sldId id="257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Temkin" initials="ST" lastIdx="4" clrIdx="0">
    <p:extLst>
      <p:ext uri="{19B8F6BF-5375-455C-9EA6-DF929625EA0E}">
        <p15:presenceInfo xmlns:p15="http://schemas.microsoft.com/office/powerpoint/2012/main" userId="6e4eaafced903e2d" providerId="Windows Live"/>
      </p:ext>
    </p:extLst>
  </p:cmAuthor>
  <p:cmAuthor id="2" name="Edward Tanner" initials="ET" lastIdx="1" clrIdx="1">
    <p:extLst>
      <p:ext uri="{19B8F6BF-5375-455C-9EA6-DF929625EA0E}">
        <p15:presenceInfo xmlns:p15="http://schemas.microsoft.com/office/powerpoint/2012/main" userId="S-1-5-21-1214440339-484763869-725345543-392148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4" autoAdjust="0"/>
    <p:restoredTop sz="78826" autoAdjust="0"/>
  </p:normalViewPr>
  <p:slideViewPr>
    <p:cSldViewPr snapToGrid="0" snapToObjects="1">
      <p:cViewPr varScale="1">
        <p:scale>
          <a:sx n="92" d="100"/>
          <a:sy n="92" d="100"/>
        </p:scale>
        <p:origin x="210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D36EB0-DB88-4644-BEFF-0ABF3D6C9BC0}" type="doc">
      <dgm:prSet loTypeId="urn:microsoft.com/office/officeart/2005/8/layout/radial1" loCatId="relationship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7D0A69B2-721D-49EE-8390-283AE570A8E1}">
      <dgm:prSet phldrT="[Text]"/>
      <dgm:spPr/>
      <dgm:t>
        <a:bodyPr/>
        <a:lstStyle/>
        <a:p>
          <a:r>
            <a:rPr lang="en-US" dirty="0"/>
            <a:t>Diagnosis delay</a:t>
          </a:r>
        </a:p>
      </dgm:t>
    </dgm:pt>
    <dgm:pt modelId="{C9E9FBDE-5B11-45E3-90EE-D6257FEA7B61}" type="parTrans" cxnId="{7364DF08-E29E-4A9A-AD8C-4C2CF7178A6F}">
      <dgm:prSet/>
      <dgm:spPr/>
      <dgm:t>
        <a:bodyPr/>
        <a:lstStyle/>
        <a:p>
          <a:endParaRPr lang="en-US"/>
        </a:p>
      </dgm:t>
    </dgm:pt>
    <dgm:pt modelId="{F9F51BB8-F9B3-4A95-A35D-CAE2D1221F13}" type="sibTrans" cxnId="{7364DF08-E29E-4A9A-AD8C-4C2CF7178A6F}">
      <dgm:prSet/>
      <dgm:spPr/>
      <dgm:t>
        <a:bodyPr/>
        <a:lstStyle/>
        <a:p>
          <a:endParaRPr lang="en-US"/>
        </a:p>
      </dgm:t>
    </dgm:pt>
    <dgm:pt modelId="{A201568C-05B9-48D0-8DA6-30901F356782}">
      <dgm:prSet phldrT="[Text]"/>
      <dgm:spPr/>
      <dgm:t>
        <a:bodyPr/>
        <a:lstStyle/>
        <a:p>
          <a:r>
            <a:rPr lang="en-US" dirty="0"/>
            <a:t>Fear of going to provider</a:t>
          </a:r>
        </a:p>
      </dgm:t>
    </dgm:pt>
    <dgm:pt modelId="{2A153ED2-3718-4176-AD6B-5BEBDC293911}" type="parTrans" cxnId="{D25E0F8F-128B-4431-8F9E-283C7FA3BCFF}">
      <dgm:prSet/>
      <dgm:spPr/>
      <dgm:t>
        <a:bodyPr/>
        <a:lstStyle/>
        <a:p>
          <a:endParaRPr lang="en-US"/>
        </a:p>
      </dgm:t>
    </dgm:pt>
    <dgm:pt modelId="{1F2544E5-6A67-4696-ADF8-B97B45AD129C}" type="sibTrans" cxnId="{D25E0F8F-128B-4431-8F9E-283C7FA3BCFF}">
      <dgm:prSet/>
      <dgm:spPr/>
      <dgm:t>
        <a:bodyPr/>
        <a:lstStyle/>
        <a:p>
          <a:endParaRPr lang="en-US"/>
        </a:p>
      </dgm:t>
    </dgm:pt>
    <dgm:pt modelId="{167A1DE0-702F-4881-8943-CC49A15CDD56}">
      <dgm:prSet phldrT="[Text]"/>
      <dgm:spPr/>
      <dgm:t>
        <a:bodyPr/>
        <a:lstStyle/>
        <a:p>
          <a:r>
            <a:rPr lang="en-US" dirty="0"/>
            <a:t>Testing unavailable</a:t>
          </a:r>
        </a:p>
      </dgm:t>
    </dgm:pt>
    <dgm:pt modelId="{EF280B50-B162-4B5E-B3D7-9C1AED3FF886}" type="parTrans" cxnId="{89FDE610-754C-4766-BF60-3622AE4042E6}">
      <dgm:prSet/>
      <dgm:spPr/>
      <dgm:t>
        <a:bodyPr/>
        <a:lstStyle/>
        <a:p>
          <a:endParaRPr lang="en-US"/>
        </a:p>
      </dgm:t>
    </dgm:pt>
    <dgm:pt modelId="{C31308DD-072F-4AE3-A56A-5541D0EA4E58}" type="sibTrans" cxnId="{89FDE610-754C-4766-BF60-3622AE4042E6}">
      <dgm:prSet/>
      <dgm:spPr/>
      <dgm:t>
        <a:bodyPr/>
        <a:lstStyle/>
        <a:p>
          <a:endParaRPr lang="en-US"/>
        </a:p>
      </dgm:t>
    </dgm:pt>
    <dgm:pt modelId="{C85BBFE2-74A8-46D9-A714-387D581D6587}">
      <dgm:prSet phldrT="[Text]"/>
      <dgm:spPr/>
      <dgm:t>
        <a:bodyPr/>
        <a:lstStyle/>
        <a:p>
          <a:r>
            <a:rPr lang="en-US" dirty="0"/>
            <a:t>COVID-19 illness</a:t>
          </a:r>
        </a:p>
      </dgm:t>
    </dgm:pt>
    <dgm:pt modelId="{3816F684-1634-4C7F-BC4A-D1437F775986}" type="parTrans" cxnId="{223B6273-5BC1-42B3-A740-121197BFA048}">
      <dgm:prSet/>
      <dgm:spPr/>
      <dgm:t>
        <a:bodyPr/>
        <a:lstStyle/>
        <a:p>
          <a:endParaRPr lang="en-US"/>
        </a:p>
      </dgm:t>
    </dgm:pt>
    <dgm:pt modelId="{0462D6E8-04A9-4BD7-9C40-6E590F552291}" type="sibTrans" cxnId="{223B6273-5BC1-42B3-A740-121197BFA048}">
      <dgm:prSet/>
      <dgm:spPr/>
      <dgm:t>
        <a:bodyPr/>
        <a:lstStyle/>
        <a:p>
          <a:endParaRPr lang="en-US"/>
        </a:p>
      </dgm:t>
    </dgm:pt>
    <dgm:pt modelId="{BBFD9549-50A2-4102-B7EE-FEEE23280BEF}">
      <dgm:prSet phldrT="[Text]"/>
      <dgm:spPr/>
      <dgm:t>
        <a:bodyPr/>
        <a:lstStyle/>
        <a:p>
          <a:r>
            <a:rPr lang="en-US" dirty="0"/>
            <a:t>Offices closed</a:t>
          </a:r>
        </a:p>
      </dgm:t>
    </dgm:pt>
    <dgm:pt modelId="{7C18BE3C-8E3B-482C-9D70-935985A5D320}" type="parTrans" cxnId="{6C4E13B8-4FF5-43C1-944F-FBC78A937501}">
      <dgm:prSet/>
      <dgm:spPr/>
      <dgm:t>
        <a:bodyPr/>
        <a:lstStyle/>
        <a:p>
          <a:endParaRPr lang="en-US"/>
        </a:p>
      </dgm:t>
    </dgm:pt>
    <dgm:pt modelId="{A4A4A0C9-9291-4424-9EA8-8F40E371DC50}" type="sibTrans" cxnId="{6C4E13B8-4FF5-43C1-944F-FBC78A937501}">
      <dgm:prSet/>
      <dgm:spPr/>
      <dgm:t>
        <a:bodyPr/>
        <a:lstStyle/>
        <a:p>
          <a:endParaRPr lang="en-US"/>
        </a:p>
      </dgm:t>
    </dgm:pt>
    <dgm:pt modelId="{ED156A6C-E5CD-447F-96D1-EC0BA4CA70BC}" type="pres">
      <dgm:prSet presAssocID="{CFD36EB0-DB88-4644-BEFF-0ABF3D6C9BC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84A573-3306-45BC-AF05-E7B3650F34EE}" type="pres">
      <dgm:prSet presAssocID="{7D0A69B2-721D-49EE-8390-283AE570A8E1}" presName="centerShape" presStyleLbl="node0" presStyleIdx="0" presStyleCnt="1"/>
      <dgm:spPr/>
      <dgm:t>
        <a:bodyPr/>
        <a:lstStyle/>
        <a:p>
          <a:endParaRPr lang="en-US"/>
        </a:p>
      </dgm:t>
    </dgm:pt>
    <dgm:pt modelId="{30ABF481-6097-4A22-BDEF-74A2B8E442F6}" type="pres">
      <dgm:prSet presAssocID="{2A153ED2-3718-4176-AD6B-5BEBDC293911}" presName="Name9" presStyleLbl="parChTrans1D2" presStyleIdx="0" presStyleCnt="4"/>
      <dgm:spPr/>
      <dgm:t>
        <a:bodyPr/>
        <a:lstStyle/>
        <a:p>
          <a:endParaRPr lang="en-US"/>
        </a:p>
      </dgm:t>
    </dgm:pt>
    <dgm:pt modelId="{7145041A-32D5-40D0-B664-7AEB881575B2}" type="pres">
      <dgm:prSet presAssocID="{2A153ED2-3718-4176-AD6B-5BEBDC293911}" presName="connTx" presStyleLbl="parChTrans1D2" presStyleIdx="0" presStyleCnt="4"/>
      <dgm:spPr/>
      <dgm:t>
        <a:bodyPr/>
        <a:lstStyle/>
        <a:p>
          <a:endParaRPr lang="en-US"/>
        </a:p>
      </dgm:t>
    </dgm:pt>
    <dgm:pt modelId="{A34BD22B-4FB6-4859-B8EF-31BB60767B14}" type="pres">
      <dgm:prSet presAssocID="{A201568C-05B9-48D0-8DA6-30901F35678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283B5D-9FBE-4DBE-86A5-EB3CBF9AE720}" type="pres">
      <dgm:prSet presAssocID="{EF280B50-B162-4B5E-B3D7-9C1AED3FF886}" presName="Name9" presStyleLbl="parChTrans1D2" presStyleIdx="1" presStyleCnt="4"/>
      <dgm:spPr/>
      <dgm:t>
        <a:bodyPr/>
        <a:lstStyle/>
        <a:p>
          <a:endParaRPr lang="en-US"/>
        </a:p>
      </dgm:t>
    </dgm:pt>
    <dgm:pt modelId="{8273CBA5-DF27-4A27-AC40-DD23381D543C}" type="pres">
      <dgm:prSet presAssocID="{EF280B50-B162-4B5E-B3D7-9C1AED3FF886}" presName="connTx" presStyleLbl="parChTrans1D2" presStyleIdx="1" presStyleCnt="4"/>
      <dgm:spPr/>
      <dgm:t>
        <a:bodyPr/>
        <a:lstStyle/>
        <a:p>
          <a:endParaRPr lang="en-US"/>
        </a:p>
      </dgm:t>
    </dgm:pt>
    <dgm:pt modelId="{7406ECD7-B24A-427A-8A23-988083E33842}" type="pres">
      <dgm:prSet presAssocID="{167A1DE0-702F-4881-8943-CC49A15CDD5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34E25A-C482-4E80-B0D1-53195C3AC958}" type="pres">
      <dgm:prSet presAssocID="{3816F684-1634-4C7F-BC4A-D1437F775986}" presName="Name9" presStyleLbl="parChTrans1D2" presStyleIdx="2" presStyleCnt="4"/>
      <dgm:spPr/>
      <dgm:t>
        <a:bodyPr/>
        <a:lstStyle/>
        <a:p>
          <a:endParaRPr lang="en-US"/>
        </a:p>
      </dgm:t>
    </dgm:pt>
    <dgm:pt modelId="{923C127B-7F8A-4734-99BA-F66AE7D7A958}" type="pres">
      <dgm:prSet presAssocID="{3816F684-1634-4C7F-BC4A-D1437F775986}" presName="connTx" presStyleLbl="parChTrans1D2" presStyleIdx="2" presStyleCnt="4"/>
      <dgm:spPr/>
      <dgm:t>
        <a:bodyPr/>
        <a:lstStyle/>
        <a:p>
          <a:endParaRPr lang="en-US"/>
        </a:p>
      </dgm:t>
    </dgm:pt>
    <dgm:pt modelId="{A4DAB1EE-768C-446B-B42A-AB2254121C2B}" type="pres">
      <dgm:prSet presAssocID="{C85BBFE2-74A8-46D9-A714-387D581D658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2A0AC-E08F-4650-A8F4-85C5A9E1B326}" type="pres">
      <dgm:prSet presAssocID="{7C18BE3C-8E3B-482C-9D70-935985A5D320}" presName="Name9" presStyleLbl="parChTrans1D2" presStyleIdx="3" presStyleCnt="4"/>
      <dgm:spPr/>
      <dgm:t>
        <a:bodyPr/>
        <a:lstStyle/>
        <a:p>
          <a:endParaRPr lang="en-US"/>
        </a:p>
      </dgm:t>
    </dgm:pt>
    <dgm:pt modelId="{FAF669C1-59A4-4016-A1FC-C0A734BE8A4E}" type="pres">
      <dgm:prSet presAssocID="{7C18BE3C-8E3B-482C-9D70-935985A5D320}" presName="connTx" presStyleLbl="parChTrans1D2" presStyleIdx="3" presStyleCnt="4"/>
      <dgm:spPr/>
      <dgm:t>
        <a:bodyPr/>
        <a:lstStyle/>
        <a:p>
          <a:endParaRPr lang="en-US"/>
        </a:p>
      </dgm:t>
    </dgm:pt>
    <dgm:pt modelId="{32390042-73EA-4631-9667-C985A23A973E}" type="pres">
      <dgm:prSet presAssocID="{BBFD9549-50A2-4102-B7EE-FEEE23280BE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2D4D51-94A4-4D23-9336-B275D250EC98}" type="presOf" srcId="{C85BBFE2-74A8-46D9-A714-387D581D6587}" destId="{A4DAB1EE-768C-446B-B42A-AB2254121C2B}" srcOrd="0" destOrd="0" presId="urn:microsoft.com/office/officeart/2005/8/layout/radial1"/>
    <dgm:cxn modelId="{BBEED9A5-4562-42DB-967D-40905DD78942}" type="presOf" srcId="{BBFD9549-50A2-4102-B7EE-FEEE23280BEF}" destId="{32390042-73EA-4631-9667-C985A23A973E}" srcOrd="0" destOrd="0" presId="urn:microsoft.com/office/officeart/2005/8/layout/radial1"/>
    <dgm:cxn modelId="{AAE76075-9CFF-4AAB-AD06-A85A038C2176}" type="presOf" srcId="{3816F684-1634-4C7F-BC4A-D1437F775986}" destId="{B334E25A-C482-4E80-B0D1-53195C3AC958}" srcOrd="0" destOrd="0" presId="urn:microsoft.com/office/officeart/2005/8/layout/radial1"/>
    <dgm:cxn modelId="{223B6273-5BC1-42B3-A740-121197BFA048}" srcId="{7D0A69B2-721D-49EE-8390-283AE570A8E1}" destId="{C85BBFE2-74A8-46D9-A714-387D581D6587}" srcOrd="2" destOrd="0" parTransId="{3816F684-1634-4C7F-BC4A-D1437F775986}" sibTransId="{0462D6E8-04A9-4BD7-9C40-6E590F552291}"/>
    <dgm:cxn modelId="{D25E0F8F-128B-4431-8F9E-283C7FA3BCFF}" srcId="{7D0A69B2-721D-49EE-8390-283AE570A8E1}" destId="{A201568C-05B9-48D0-8DA6-30901F356782}" srcOrd="0" destOrd="0" parTransId="{2A153ED2-3718-4176-AD6B-5BEBDC293911}" sibTransId="{1F2544E5-6A67-4696-ADF8-B97B45AD129C}"/>
    <dgm:cxn modelId="{7E556B23-855F-4A05-800B-4E8366274BB7}" type="presOf" srcId="{2A153ED2-3718-4176-AD6B-5BEBDC293911}" destId="{30ABF481-6097-4A22-BDEF-74A2B8E442F6}" srcOrd="0" destOrd="0" presId="urn:microsoft.com/office/officeart/2005/8/layout/radial1"/>
    <dgm:cxn modelId="{F7D66BE6-ECF3-4DF7-924E-82B2EDA3CDA2}" type="presOf" srcId="{7D0A69B2-721D-49EE-8390-283AE570A8E1}" destId="{9F84A573-3306-45BC-AF05-E7B3650F34EE}" srcOrd="0" destOrd="0" presId="urn:microsoft.com/office/officeart/2005/8/layout/radial1"/>
    <dgm:cxn modelId="{92BF65C0-77F5-4164-9B7D-BD521A43925E}" type="presOf" srcId="{EF280B50-B162-4B5E-B3D7-9C1AED3FF886}" destId="{8273CBA5-DF27-4A27-AC40-DD23381D543C}" srcOrd="1" destOrd="0" presId="urn:microsoft.com/office/officeart/2005/8/layout/radial1"/>
    <dgm:cxn modelId="{FDA49507-8201-43CC-9BB5-17B5B2B1C7FD}" type="presOf" srcId="{2A153ED2-3718-4176-AD6B-5BEBDC293911}" destId="{7145041A-32D5-40D0-B664-7AEB881575B2}" srcOrd="1" destOrd="0" presId="urn:microsoft.com/office/officeart/2005/8/layout/radial1"/>
    <dgm:cxn modelId="{8F3CF2F9-B456-458A-A90C-ADD705C44D6D}" type="presOf" srcId="{A201568C-05B9-48D0-8DA6-30901F356782}" destId="{A34BD22B-4FB6-4859-B8EF-31BB60767B14}" srcOrd="0" destOrd="0" presId="urn:microsoft.com/office/officeart/2005/8/layout/radial1"/>
    <dgm:cxn modelId="{16495BD9-B530-4BF9-BDA6-F9AD077D9F23}" type="presOf" srcId="{167A1DE0-702F-4881-8943-CC49A15CDD56}" destId="{7406ECD7-B24A-427A-8A23-988083E33842}" srcOrd="0" destOrd="0" presId="urn:microsoft.com/office/officeart/2005/8/layout/radial1"/>
    <dgm:cxn modelId="{EC9C95D1-F96A-4216-8119-E0A8846B66D6}" type="presOf" srcId="{CFD36EB0-DB88-4644-BEFF-0ABF3D6C9BC0}" destId="{ED156A6C-E5CD-447F-96D1-EC0BA4CA70BC}" srcOrd="0" destOrd="0" presId="urn:microsoft.com/office/officeart/2005/8/layout/radial1"/>
    <dgm:cxn modelId="{09C40EC8-F594-4CBA-A794-AC48FE08A394}" type="presOf" srcId="{3816F684-1634-4C7F-BC4A-D1437F775986}" destId="{923C127B-7F8A-4734-99BA-F66AE7D7A958}" srcOrd="1" destOrd="0" presId="urn:microsoft.com/office/officeart/2005/8/layout/radial1"/>
    <dgm:cxn modelId="{6C4E13B8-4FF5-43C1-944F-FBC78A937501}" srcId="{7D0A69B2-721D-49EE-8390-283AE570A8E1}" destId="{BBFD9549-50A2-4102-B7EE-FEEE23280BEF}" srcOrd="3" destOrd="0" parTransId="{7C18BE3C-8E3B-482C-9D70-935985A5D320}" sibTransId="{A4A4A0C9-9291-4424-9EA8-8F40E371DC50}"/>
    <dgm:cxn modelId="{25F0AE8D-2D6F-45EC-8B1B-A51BD6FA1DB9}" type="presOf" srcId="{7C18BE3C-8E3B-482C-9D70-935985A5D320}" destId="{3162A0AC-E08F-4650-A8F4-85C5A9E1B326}" srcOrd="0" destOrd="0" presId="urn:microsoft.com/office/officeart/2005/8/layout/radial1"/>
    <dgm:cxn modelId="{7364DF08-E29E-4A9A-AD8C-4C2CF7178A6F}" srcId="{CFD36EB0-DB88-4644-BEFF-0ABF3D6C9BC0}" destId="{7D0A69B2-721D-49EE-8390-283AE570A8E1}" srcOrd="0" destOrd="0" parTransId="{C9E9FBDE-5B11-45E3-90EE-D6257FEA7B61}" sibTransId="{F9F51BB8-F9B3-4A95-A35D-CAE2D1221F13}"/>
    <dgm:cxn modelId="{89FDE610-754C-4766-BF60-3622AE4042E6}" srcId="{7D0A69B2-721D-49EE-8390-283AE570A8E1}" destId="{167A1DE0-702F-4881-8943-CC49A15CDD56}" srcOrd="1" destOrd="0" parTransId="{EF280B50-B162-4B5E-B3D7-9C1AED3FF886}" sibTransId="{C31308DD-072F-4AE3-A56A-5541D0EA4E58}"/>
    <dgm:cxn modelId="{B401B6CB-4E6E-4CC9-818E-2EB7698A3BE4}" type="presOf" srcId="{EF280B50-B162-4B5E-B3D7-9C1AED3FF886}" destId="{FE283B5D-9FBE-4DBE-86A5-EB3CBF9AE720}" srcOrd="0" destOrd="0" presId="urn:microsoft.com/office/officeart/2005/8/layout/radial1"/>
    <dgm:cxn modelId="{127DE50D-70FC-4561-A5C1-5B697ECE2622}" type="presOf" srcId="{7C18BE3C-8E3B-482C-9D70-935985A5D320}" destId="{FAF669C1-59A4-4016-A1FC-C0A734BE8A4E}" srcOrd="1" destOrd="0" presId="urn:microsoft.com/office/officeart/2005/8/layout/radial1"/>
    <dgm:cxn modelId="{AB03285D-DEE7-4193-8809-7B1EAE9E1C14}" type="presParOf" srcId="{ED156A6C-E5CD-447F-96D1-EC0BA4CA70BC}" destId="{9F84A573-3306-45BC-AF05-E7B3650F34EE}" srcOrd="0" destOrd="0" presId="urn:microsoft.com/office/officeart/2005/8/layout/radial1"/>
    <dgm:cxn modelId="{BC0B85D5-DAB2-4BF0-BB38-7DF53E06FE84}" type="presParOf" srcId="{ED156A6C-E5CD-447F-96D1-EC0BA4CA70BC}" destId="{30ABF481-6097-4A22-BDEF-74A2B8E442F6}" srcOrd="1" destOrd="0" presId="urn:microsoft.com/office/officeart/2005/8/layout/radial1"/>
    <dgm:cxn modelId="{11FD2EBC-1D85-4D36-B31C-380B51DA9A03}" type="presParOf" srcId="{30ABF481-6097-4A22-BDEF-74A2B8E442F6}" destId="{7145041A-32D5-40D0-B664-7AEB881575B2}" srcOrd="0" destOrd="0" presId="urn:microsoft.com/office/officeart/2005/8/layout/radial1"/>
    <dgm:cxn modelId="{81EE7337-0637-4B36-A228-FC9AF24719D1}" type="presParOf" srcId="{ED156A6C-E5CD-447F-96D1-EC0BA4CA70BC}" destId="{A34BD22B-4FB6-4859-B8EF-31BB60767B14}" srcOrd="2" destOrd="0" presId="urn:microsoft.com/office/officeart/2005/8/layout/radial1"/>
    <dgm:cxn modelId="{B1560822-B0B8-4BA6-BC92-37AE5E4956ED}" type="presParOf" srcId="{ED156A6C-E5CD-447F-96D1-EC0BA4CA70BC}" destId="{FE283B5D-9FBE-4DBE-86A5-EB3CBF9AE720}" srcOrd="3" destOrd="0" presId="urn:microsoft.com/office/officeart/2005/8/layout/radial1"/>
    <dgm:cxn modelId="{2CC519FE-921D-4003-8A49-1868D15185DD}" type="presParOf" srcId="{FE283B5D-9FBE-4DBE-86A5-EB3CBF9AE720}" destId="{8273CBA5-DF27-4A27-AC40-DD23381D543C}" srcOrd="0" destOrd="0" presId="urn:microsoft.com/office/officeart/2005/8/layout/radial1"/>
    <dgm:cxn modelId="{BA24DFA7-7D00-4651-8DDD-FFC1E2515E2D}" type="presParOf" srcId="{ED156A6C-E5CD-447F-96D1-EC0BA4CA70BC}" destId="{7406ECD7-B24A-427A-8A23-988083E33842}" srcOrd="4" destOrd="0" presId="urn:microsoft.com/office/officeart/2005/8/layout/radial1"/>
    <dgm:cxn modelId="{E6902AC3-348D-45D7-A85B-69A409B45320}" type="presParOf" srcId="{ED156A6C-E5CD-447F-96D1-EC0BA4CA70BC}" destId="{B334E25A-C482-4E80-B0D1-53195C3AC958}" srcOrd="5" destOrd="0" presId="urn:microsoft.com/office/officeart/2005/8/layout/radial1"/>
    <dgm:cxn modelId="{15DBC4B7-59CF-4E06-87CF-6AD31782DD2E}" type="presParOf" srcId="{B334E25A-C482-4E80-B0D1-53195C3AC958}" destId="{923C127B-7F8A-4734-99BA-F66AE7D7A958}" srcOrd="0" destOrd="0" presId="urn:microsoft.com/office/officeart/2005/8/layout/radial1"/>
    <dgm:cxn modelId="{C5B7E533-599A-4265-B6B3-EA0A68670A5B}" type="presParOf" srcId="{ED156A6C-E5CD-447F-96D1-EC0BA4CA70BC}" destId="{A4DAB1EE-768C-446B-B42A-AB2254121C2B}" srcOrd="6" destOrd="0" presId="urn:microsoft.com/office/officeart/2005/8/layout/radial1"/>
    <dgm:cxn modelId="{E3FB7817-A575-43CD-AB12-955CF46563F7}" type="presParOf" srcId="{ED156A6C-E5CD-447F-96D1-EC0BA4CA70BC}" destId="{3162A0AC-E08F-4650-A8F4-85C5A9E1B326}" srcOrd="7" destOrd="0" presId="urn:microsoft.com/office/officeart/2005/8/layout/radial1"/>
    <dgm:cxn modelId="{B2A46239-4646-4D37-85D8-1E1745E3E1CF}" type="presParOf" srcId="{3162A0AC-E08F-4650-A8F4-85C5A9E1B326}" destId="{FAF669C1-59A4-4016-A1FC-C0A734BE8A4E}" srcOrd="0" destOrd="0" presId="urn:microsoft.com/office/officeart/2005/8/layout/radial1"/>
    <dgm:cxn modelId="{15322500-C2BC-4D57-B484-8D1E17CB00C4}" type="presParOf" srcId="{ED156A6C-E5CD-447F-96D1-EC0BA4CA70BC}" destId="{32390042-73EA-4631-9667-C985A23A973E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D1952-4C8C-594A-8D47-CC3EBD31CD69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2E9FD-FA40-FC48-8917-175ED0BC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048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82BA9-193E-D440-8A2C-9653656F2AE3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C63D-0C1A-0E4C-A0BD-8D65A9542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7056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COVID</a:t>
            </a:r>
            <a:r>
              <a:rPr lang="en-US" baseline="0" dirty="0"/>
              <a:t> has impacted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3C63D-0C1A-0E4C-A0BD-8D65A95424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85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708025"/>
            <a:ext cx="4572000" cy="3429000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itchFamily="34" charset="0"/>
                <a:ea typeface="ＭＳ Ｐゴシック" pitchFamily="34" charset="-128"/>
              </a:rPr>
              <a:t>Jonathan Ledermann presented results of maintenance olaparib therapy in women who had had at least a PR following platinum based chemotherapy for plat sensistive disease</a:t>
            </a: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427886-C8DD-4612-9DBC-17BDEFB9207F}" type="slidenum">
              <a:rPr lang="en-US" altLang="en-US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891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708025"/>
            <a:ext cx="4572000" cy="3429000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itchFamily="34" charset="0"/>
                <a:ea typeface="ＭＳ Ｐゴシック" pitchFamily="34" charset="-128"/>
              </a:rPr>
              <a:t>Jonathan Ledermann presented results of maintenance olaparib therapy in women who had had at least a PR following platinum based chemotherapy for plat sensistive disease</a:t>
            </a:r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427886-C8DD-4612-9DBC-17BDEFB9207F}" type="slidenum">
              <a:rPr lang="en-US" altLang="en-US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483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parator Pag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2056080"/>
            <a:ext cx="9144000" cy="27388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"/>
              </a:defRPr>
            </a:lvl1pPr>
          </a:lstStyle>
          <a:p>
            <a:r>
              <a:rPr lang="en-US" dirty="0"/>
              <a:t>Separator</a:t>
            </a:r>
          </a:p>
        </p:txBody>
      </p:sp>
    </p:spTree>
    <p:extLst>
      <p:ext uri="{BB962C8B-B14F-4D97-AF65-F5344CB8AC3E}">
        <p14:creationId xmlns:p14="http://schemas.microsoft.com/office/powerpoint/2010/main" val="61177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362BA78-8688-C546-A03A-2A39F84C0B58}" type="datetime1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7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EF5B9135-15EF-DE46-84CC-16626B0FAF7F}" type="datetime1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136197" y="-40608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29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77ADD-011F-3541-9724-9C7FC92455D5}" type="datetime1">
              <a:rPr lang="en-US" smtClean="0"/>
              <a:t>10/14/2020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21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295413"/>
            <a:ext cx="8382000" cy="1470025"/>
          </a:xfr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974989"/>
            <a:ext cx="8382000" cy="1292225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467601" y="6417773"/>
            <a:ext cx="819386" cy="365125"/>
          </a:xfrm>
        </p:spPr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352FC941-5FE0-1347-A754-B51BFE29A1DF}" type="datetime1">
              <a:rPr lang="en-US" smtClean="0">
                <a:solidFill>
                  <a:srgbClr val="8DC63F">
                    <a:lumMod val="40000"/>
                    <a:lumOff val="60000"/>
                  </a:srgbClr>
                </a:solidFill>
              </a:rPr>
              <a:pPr>
                <a:defRPr/>
              </a:pPr>
              <a:t>10/14/2020</a:t>
            </a:fld>
            <a:endParaRPr lang="en-US" dirty="0">
              <a:solidFill>
                <a:srgbClr val="8DC63F">
                  <a:lumMod val="40000"/>
                  <a:lumOff val="6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95809" y="6413349"/>
            <a:ext cx="2895599" cy="365125"/>
          </a:xfrm>
        </p:spPr>
        <p:txBody>
          <a:bodyPr/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8DC63F">
                    <a:lumMod val="40000"/>
                    <a:lumOff val="60000"/>
                  </a:srgbClr>
                </a:solidFill>
              </a:rPr>
              <a:t>Presented by:</a:t>
            </a:r>
            <a:endParaRPr lang="en-US" dirty="0">
              <a:solidFill>
                <a:srgbClr val="8DC63F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417773"/>
            <a:ext cx="381000" cy="365125"/>
          </a:xfrm>
        </p:spPr>
        <p:txBody>
          <a:bodyPr/>
          <a:lstStyle>
            <a:lvl1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pPr>
              <a:defRPr/>
            </a:pPr>
            <a:fld id="{DC139483-DDFA-6D4E-B2C9-05E02104EC66}" type="slidenum">
              <a:rPr lang="en-US" smtClean="0">
                <a:solidFill>
                  <a:srgbClr val="8DC63F">
                    <a:lumMod val="40000"/>
                    <a:lumOff val="6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8DC63F">
                  <a:lumMod val="40000"/>
                  <a:lumOff val="60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476752"/>
            <a:ext cx="7467600" cy="12192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Click to edit Master Presenter style</a:t>
            </a:r>
          </a:p>
        </p:txBody>
      </p:sp>
    </p:spTree>
    <p:extLst>
      <p:ext uri="{BB962C8B-B14F-4D97-AF65-F5344CB8AC3E}">
        <p14:creationId xmlns:p14="http://schemas.microsoft.com/office/powerpoint/2010/main" val="4222312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D3421027-4EC0-9C48-8CFB-B8A3104CB056}" type="datetime1">
              <a:rPr lang="en-US" smtClean="0"/>
              <a:pPr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00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FA5DAB8B-8178-D047-869E-5A62AF236443}" type="datetime1">
              <a:rPr lang="en-US" smtClean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0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B9AB8213-A564-3C44-8CA0-968996562138}" type="datetime1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566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0A83DA12-03A5-114A-ABAE-78CD6BB6AC19}" type="datetime1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3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FFF386F-14E4-954A-9EC2-E277FFD66D49}" type="datetime1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2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D8FFCF06-3344-8345-BEA6-DDAEFCC6ECCE}" type="datetime1">
              <a:rPr lang="en-US" smtClean="0"/>
              <a:pPr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770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84C6D879-35D4-554E-9D6D-93E8130AA922}" type="datetime1">
              <a:rPr lang="en-US" smtClean="0"/>
              <a:pPr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/>
              </a:defRPr>
            </a:lvl1pPr>
            <a:lvl2pPr>
              <a:defRPr sz="2800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000">
                <a:latin typeface="Arial"/>
              </a:defRPr>
            </a:lvl4pPr>
            <a:lvl5pPr>
              <a:defRPr sz="2000"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AB182AE3-760A-8E44-AB65-03A533386DFC}" type="datetime1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46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C176C-065F-124D-AAA4-94F2B7A2EC7C}" type="datetime1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106E12CD-FCB1-464E-A775-0B83FDDACE0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96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5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54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163" y="1935818"/>
            <a:ext cx="6949674" cy="106118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Ovarian Cancer Care and COVID-19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927567"/>
            <a:ext cx="8229599" cy="126517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Daniela Matei, MD</a:t>
            </a:r>
          </a:p>
          <a:p>
            <a:r>
              <a:rPr lang="en-US" sz="2800" dirty="0">
                <a:solidFill>
                  <a:srgbClr val="FFFFFF"/>
                </a:solidFill>
              </a:rPr>
              <a:t>Edward Tanner, MD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513" y="5283836"/>
            <a:ext cx="4441372" cy="1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33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u="sng" dirty="0"/>
              <a:t>Surgery – Lessons Learned</a:t>
            </a:r>
          </a:p>
          <a:p>
            <a:r>
              <a:rPr lang="en-US" sz="2400" dirty="0"/>
              <a:t>All patients now undergo COVID testing 48-72 hours prior to surgery</a:t>
            </a:r>
          </a:p>
          <a:p>
            <a:endParaRPr lang="en-US" sz="2400" dirty="0"/>
          </a:p>
          <a:p>
            <a:r>
              <a:rPr lang="en-US" sz="2400" dirty="0"/>
              <a:t>Universal masking in hospital</a:t>
            </a:r>
          </a:p>
          <a:p>
            <a:endParaRPr lang="en-US" sz="2400" dirty="0"/>
          </a:p>
          <a:p>
            <a:r>
              <a:rPr lang="en-US" sz="2400" dirty="0"/>
              <a:t>N95/eye wear during high risk procedures or patients who are COVID+/COVID unknown </a:t>
            </a:r>
            <a:r>
              <a:rPr lang="en-US" sz="2400" dirty="0">
                <a:sym typeface="Wingdings" panose="05000000000000000000" pitchFamily="2" charset="2"/>
              </a:rPr>
              <a:t> reduce staff exposure/infecting other patients while asymptomatic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Risk of mortality from COVID during surgical recovery is likely increased but preoperative testing will hopefully identify patients during early/asymptomatic phase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21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63516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/>
              <a:t>Systemic Treatment</a:t>
            </a:r>
          </a:p>
          <a:p>
            <a:r>
              <a:rPr lang="en-US" sz="2400" dirty="0"/>
              <a:t>Concern for increased risk of severe illness if COVID infection occurs during treatment</a:t>
            </a:r>
          </a:p>
          <a:p>
            <a:endParaRPr lang="en-US" sz="2400" dirty="0"/>
          </a:p>
          <a:p>
            <a:r>
              <a:rPr lang="en-US" sz="2400" dirty="0"/>
              <a:t>Initial data from China during early phase of pandemic:</a:t>
            </a:r>
          </a:p>
          <a:p>
            <a:pPr lvl="1"/>
            <a:r>
              <a:rPr lang="en-US" sz="2000" dirty="0"/>
              <a:t>205 patients from January to early March admitted with COVID-19</a:t>
            </a:r>
          </a:p>
          <a:p>
            <a:pPr lvl="2"/>
            <a:r>
              <a:rPr lang="en-US" sz="1600" dirty="0"/>
              <a:t>20% mortality</a:t>
            </a:r>
          </a:p>
          <a:p>
            <a:pPr lvl="2"/>
            <a:r>
              <a:rPr lang="en-US" sz="1600" dirty="0"/>
              <a:t>Higher risk with:</a:t>
            </a:r>
          </a:p>
          <a:p>
            <a:pPr lvl="3"/>
            <a:r>
              <a:rPr lang="en-US" sz="1200" dirty="0"/>
              <a:t>Chemotherapy within 30 days</a:t>
            </a:r>
          </a:p>
          <a:p>
            <a:pPr lvl="3"/>
            <a:r>
              <a:rPr lang="en-US" sz="1200" dirty="0"/>
              <a:t>Hematologic malignancies</a:t>
            </a:r>
          </a:p>
          <a:p>
            <a:pPr lvl="2"/>
            <a:r>
              <a:rPr lang="en-US" sz="1600" dirty="0"/>
              <a:t>Very few patients with ovarian cancer </a:t>
            </a:r>
            <a:r>
              <a:rPr lang="en-US" sz="1600" dirty="0">
                <a:sym typeface="Wingdings" panose="05000000000000000000" pitchFamily="2" charset="2"/>
              </a:rPr>
              <a:t> no deaths</a:t>
            </a: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Study likely overstates risks due to only looking at patients admitted to hospital and lower testing rates at this time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242994B-B740-451A-BEF7-2FA50675C4F9}"/>
              </a:ext>
            </a:extLst>
          </p:cNvPr>
          <p:cNvSpPr txBox="1"/>
          <p:nvPr/>
        </p:nvSpPr>
        <p:spPr>
          <a:xfrm>
            <a:off x="3149658" y="6439418"/>
            <a:ext cx="3078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Yang K. Lancet Oncology, 2020.</a:t>
            </a:r>
          </a:p>
        </p:txBody>
      </p:sp>
    </p:spTree>
    <p:extLst>
      <p:ext uri="{BB962C8B-B14F-4D97-AF65-F5344CB8AC3E}">
        <p14:creationId xmlns:p14="http://schemas.microsoft.com/office/powerpoint/2010/main" val="385041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/>
              <a:t>Systemic Treatment</a:t>
            </a:r>
          </a:p>
          <a:p>
            <a:r>
              <a:rPr lang="en-US" sz="2400" dirty="0"/>
              <a:t>Concern for increased risk of severe illness if COVID infection occurs during treatment</a:t>
            </a:r>
          </a:p>
          <a:p>
            <a:endParaRPr lang="en-US" sz="2400" dirty="0"/>
          </a:p>
          <a:p>
            <a:r>
              <a:rPr lang="en-US" sz="2400" dirty="0"/>
              <a:t>Risks may be </a:t>
            </a:r>
            <a:r>
              <a:rPr lang="en-US" sz="2400" u="sng" dirty="0"/>
              <a:t>different</a:t>
            </a:r>
            <a:r>
              <a:rPr lang="en-US" sz="2400" dirty="0"/>
              <a:t> depending on the type of treatment patients are receiving</a:t>
            </a:r>
          </a:p>
          <a:p>
            <a:endParaRPr lang="en-US" sz="2400" dirty="0"/>
          </a:p>
          <a:p>
            <a:r>
              <a:rPr lang="en-US" sz="2400" dirty="0"/>
              <a:t>Despite COVID-19 pandemic, a lot of good news to share about ovarian cancer treatments!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87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/>
              <a:t>Systemic Treatment – Lessons Learned</a:t>
            </a:r>
          </a:p>
          <a:p>
            <a:r>
              <a:rPr lang="en-US" sz="2400" dirty="0"/>
              <a:t>Risks of ovarian cancer treatments may be different:</a:t>
            </a:r>
          </a:p>
          <a:p>
            <a:pPr lvl="1"/>
            <a:r>
              <a:rPr lang="en-US" sz="2000" dirty="0"/>
              <a:t>Standard chemotherapy (carboplatin, paclitaxel, </a:t>
            </a:r>
            <a:r>
              <a:rPr lang="en-US" sz="2000" dirty="0" err="1"/>
              <a:t>etc</a:t>
            </a:r>
            <a:r>
              <a:rPr lang="en-US" sz="2000" dirty="0"/>
              <a:t>)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VEGF inhibitors (bevacizumab)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Immunotherapy (pembrolizumab)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PARP inhibitors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16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/>
              <a:t>Systemic Treatment – Lessons Learned</a:t>
            </a:r>
          </a:p>
          <a:p>
            <a:r>
              <a:rPr lang="en-US" sz="2400" dirty="0"/>
              <a:t>Risks of standard ovarian cancer chemotherapy drugs:</a:t>
            </a:r>
          </a:p>
          <a:p>
            <a:pPr lvl="1"/>
            <a:r>
              <a:rPr lang="en-US" sz="2000" dirty="0"/>
              <a:t>Decrease white blood cell number/function</a:t>
            </a:r>
          </a:p>
          <a:p>
            <a:pPr lvl="2"/>
            <a:r>
              <a:rPr lang="en-US" sz="1600" dirty="0"/>
              <a:t>Increased risk of infection</a:t>
            </a:r>
          </a:p>
          <a:p>
            <a:pPr lvl="2"/>
            <a:r>
              <a:rPr lang="en-US" sz="1600" dirty="0"/>
              <a:t>COVID-19: decreased ability to fight secondary infections, especially pneumonia</a:t>
            </a:r>
          </a:p>
          <a:p>
            <a:pPr lvl="1"/>
            <a:r>
              <a:rPr lang="en-US" sz="2000" dirty="0"/>
              <a:t>Decreased platelets</a:t>
            </a:r>
          </a:p>
          <a:p>
            <a:pPr lvl="2"/>
            <a:r>
              <a:rPr lang="en-US" sz="1600" dirty="0"/>
              <a:t>Increased risk of bleeding and blood clots</a:t>
            </a:r>
          </a:p>
          <a:p>
            <a:pPr lvl="2"/>
            <a:r>
              <a:rPr lang="en-US" sz="1600" dirty="0"/>
              <a:t>COVID-19: increased risk of blood clots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COVID testing of </a:t>
            </a:r>
            <a:r>
              <a:rPr lang="en-US" sz="2000" u="sng" dirty="0"/>
              <a:t>all patients</a:t>
            </a:r>
            <a:r>
              <a:rPr lang="en-US" sz="2000" dirty="0"/>
              <a:t> prior to</a:t>
            </a:r>
          </a:p>
          <a:p>
            <a:pPr marL="457200" lvl="1" indent="0">
              <a:buNone/>
            </a:pPr>
            <a:r>
              <a:rPr lang="en-US" sz="2000" dirty="0"/>
              <a:t>    starting chemotherapy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A11E28-E6E9-4DEF-9D33-6D492BFC84A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b="9136"/>
          <a:stretch/>
        </p:blipFill>
        <p:spPr>
          <a:xfrm>
            <a:off x="6381750" y="3702825"/>
            <a:ext cx="246888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538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/>
              <a:t>Systemic Treatment – Lessons Learned</a:t>
            </a:r>
          </a:p>
          <a:p>
            <a:r>
              <a:rPr lang="en-US" sz="2400" dirty="0"/>
              <a:t>Early results of COVID-19 survival in women with gynecologic cancers from NYC are more reassuring:</a:t>
            </a:r>
          </a:p>
          <a:p>
            <a:pPr lvl="1"/>
            <a:r>
              <a:rPr lang="en-US" sz="1600" dirty="0"/>
              <a:t>121 COVID+ women, 46 with ovarian cancer</a:t>
            </a:r>
          </a:p>
          <a:p>
            <a:pPr lvl="1"/>
            <a:r>
              <a:rPr lang="en-US" sz="1600" dirty="0"/>
              <a:t>14% risk of hospitalization</a:t>
            </a:r>
          </a:p>
          <a:p>
            <a:pPr lvl="1"/>
            <a:r>
              <a:rPr lang="en-US" sz="1600" dirty="0"/>
              <a:t>10 developed severe COVID-19</a:t>
            </a:r>
          </a:p>
          <a:p>
            <a:pPr lvl="1"/>
            <a:r>
              <a:rPr lang="en-US" sz="1600" dirty="0"/>
              <a:t>Surgery and standard chemotherapy not associated</a:t>
            </a:r>
          </a:p>
          <a:p>
            <a:pPr marL="457200" lvl="1" indent="0">
              <a:buNone/>
            </a:pPr>
            <a:r>
              <a:rPr lang="en-US" sz="1600" dirty="0"/>
              <a:t>     with increased risk of hospitalization/death</a:t>
            </a:r>
          </a:p>
          <a:p>
            <a:pPr lvl="0"/>
            <a:r>
              <a:rPr lang="en-US" sz="2400" dirty="0">
                <a:solidFill>
                  <a:prstClr val="black"/>
                </a:solidFill>
              </a:rPr>
              <a:t>Some caveats:</a:t>
            </a:r>
          </a:p>
          <a:p>
            <a:pPr lvl="1"/>
            <a:r>
              <a:rPr lang="en-US" sz="2000" dirty="0">
                <a:solidFill>
                  <a:prstClr val="black"/>
                </a:solidFill>
              </a:rPr>
              <a:t>Early phase of pandemic 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 less testing</a:t>
            </a:r>
          </a:p>
          <a:p>
            <a:pPr lvl="1"/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Study only shows </a:t>
            </a:r>
            <a:r>
              <a:rPr lang="en-US" sz="2000" i="1" dirty="0">
                <a:solidFill>
                  <a:prstClr val="black"/>
                </a:solidFill>
                <a:sym typeface="Wingdings" panose="05000000000000000000" pitchFamily="2" charset="2"/>
              </a:rPr>
              <a:t>treatment </a:t>
            </a: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not associated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    with increased risk, not the cancer itself (but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prstClr val="black"/>
                </a:solidFill>
                <a:sym typeface="Wingdings" panose="05000000000000000000" pitchFamily="2" charset="2"/>
              </a:rPr>
              <a:t>    hopefully not)</a:t>
            </a:r>
            <a:endParaRPr lang="en-US" sz="2000" dirty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98ECE5-D96A-445F-9446-9F94D60C8459}"/>
              </a:ext>
            </a:extLst>
          </p:cNvPr>
          <p:cNvSpPr txBox="1"/>
          <p:nvPr/>
        </p:nvSpPr>
        <p:spPr>
          <a:xfrm>
            <a:off x="3539991" y="6439418"/>
            <a:ext cx="2297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Lara OD. Cancer, 2020.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B051F8-8C3C-486E-9C51-EE48271258E5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3908" r="12455"/>
          <a:stretch/>
        </p:blipFill>
        <p:spPr>
          <a:xfrm>
            <a:off x="6465249" y="3657283"/>
            <a:ext cx="246888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53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0090473-E7DD-4244-A329-DBA0D1A49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134" y="2951013"/>
            <a:ext cx="2499732" cy="228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102680C-A8C5-47AF-91B8-98FC091CF7A8}"/>
              </a:ext>
            </a:extLst>
          </p:cNvPr>
          <p:cNvSpPr/>
          <p:nvPr/>
        </p:nvSpPr>
        <p:spPr>
          <a:xfrm>
            <a:off x="1767066" y="1600199"/>
            <a:ext cx="5609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Systemic Treatment – 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6096001" cy="4832498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Risks of VEGF inhibitors (bevacizumab):</a:t>
            </a:r>
          </a:p>
          <a:p>
            <a:pPr lvl="1"/>
            <a:r>
              <a:rPr lang="en-US" sz="2000" dirty="0"/>
              <a:t>Block blood vessel growth</a:t>
            </a:r>
          </a:p>
          <a:p>
            <a:pPr lvl="1"/>
            <a:r>
              <a:rPr lang="en-US" sz="2000" dirty="0"/>
              <a:t>No significant impact on standard immune cell function (white blood cells, etc.)</a:t>
            </a:r>
          </a:p>
          <a:p>
            <a:pPr lvl="1"/>
            <a:r>
              <a:rPr lang="en-US" sz="2000" dirty="0"/>
              <a:t>Increased risk of bleeding and clots</a:t>
            </a:r>
          </a:p>
          <a:p>
            <a:r>
              <a:rPr lang="en-US" sz="2400" dirty="0"/>
              <a:t>COVID-19 associated with higher levels of circulating VEGF</a:t>
            </a:r>
          </a:p>
          <a:p>
            <a:pPr lvl="1"/>
            <a:r>
              <a:rPr lang="en-US" sz="2000" dirty="0"/>
              <a:t>High VEGF levels are linked to pulmonary edema and respiratory distress</a:t>
            </a:r>
          </a:p>
          <a:p>
            <a:pPr lvl="1"/>
            <a:r>
              <a:rPr lang="en-US" sz="2000" dirty="0"/>
              <a:t>Hypothesis: reducing VEGF could decrease severity of COVID infection </a:t>
            </a:r>
            <a:r>
              <a:rPr lang="en-US" sz="2000" dirty="0">
                <a:sym typeface="Wingdings" panose="05000000000000000000" pitchFamily="2" charset="2"/>
              </a:rPr>
              <a:t> trial ongoing in China as therapy for severe COVID</a:t>
            </a: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9567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/>
              <a:t>New Treatments</a:t>
            </a:r>
          </a:p>
          <a:p>
            <a:r>
              <a:rPr lang="en-US" sz="2400" dirty="0"/>
              <a:t>PARP inhibitors</a:t>
            </a:r>
          </a:p>
          <a:p>
            <a:endParaRPr lang="en-US" sz="2400" dirty="0"/>
          </a:p>
          <a:p>
            <a:r>
              <a:rPr lang="en-US" sz="2400" dirty="0"/>
              <a:t>Immunotherapy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4E6534-E62A-41CD-A770-682DFC652B34}"/>
              </a:ext>
            </a:extLst>
          </p:cNvPr>
          <p:cNvSpPr/>
          <p:nvPr/>
        </p:nvSpPr>
        <p:spPr>
          <a:xfrm>
            <a:off x="1589132" y="5455907"/>
            <a:ext cx="5965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Review some treatment updates and potential COVID-19 risks</a:t>
            </a:r>
          </a:p>
        </p:txBody>
      </p:sp>
    </p:spTree>
    <p:extLst>
      <p:ext uri="{BB962C8B-B14F-4D97-AF65-F5344CB8AC3E}">
        <p14:creationId xmlns:p14="http://schemas.microsoft.com/office/powerpoint/2010/main" val="2294493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DNA</a:t>
            </a:r>
            <a:r>
              <a:rPr lang="en-US" dirty="0"/>
              <a:t> Repair—What is PARP?</a:t>
            </a:r>
          </a:p>
        </p:txBody>
      </p:sp>
      <p:pic>
        <p:nvPicPr>
          <p:cNvPr id="4" name="Content Placeholder 3" descr="The_PARP_ART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 b="1959"/>
          <a:stretch>
            <a:fillRect/>
          </a:stretch>
        </p:blipFill>
        <p:spPr>
          <a:xfrm>
            <a:off x="914400" y="1958089"/>
            <a:ext cx="7379608" cy="398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7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32" y="142581"/>
            <a:ext cx="8042276" cy="1336956"/>
          </a:xfrm>
        </p:spPr>
        <p:txBody>
          <a:bodyPr>
            <a:normAutofit fontScale="90000"/>
          </a:bodyPr>
          <a:lstStyle/>
          <a:p>
            <a:r>
              <a:rPr lang="en-US" dirty="0"/>
              <a:t>PARP enzyme repairs single strand DNA breaks</a:t>
            </a:r>
          </a:p>
        </p:txBody>
      </p:sp>
      <p:pic>
        <p:nvPicPr>
          <p:cNvPr id="5" name="Content Placeholder 4" descr="PARPi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" b="1779"/>
          <a:stretch>
            <a:fillRect/>
          </a:stretch>
        </p:blipFill>
        <p:spPr>
          <a:xfrm>
            <a:off x="2288431" y="1669142"/>
            <a:ext cx="4567138" cy="2466579"/>
          </a:xfrm>
        </p:spPr>
      </p:pic>
      <p:cxnSp>
        <p:nvCxnSpPr>
          <p:cNvPr id="8" name="Straight Connector 7"/>
          <p:cNvCxnSpPr/>
          <p:nvPr/>
        </p:nvCxnSpPr>
        <p:spPr>
          <a:xfrm>
            <a:off x="3766457" y="3432629"/>
            <a:ext cx="863600" cy="616857"/>
          </a:xfrm>
          <a:prstGeom prst="line">
            <a:avLst/>
          </a:prstGeom>
          <a:ln w="57150" cmpd="sng">
            <a:solidFill>
              <a:srgbClr val="2C7C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817257" y="3454400"/>
            <a:ext cx="762000" cy="595086"/>
          </a:xfrm>
          <a:prstGeom prst="line">
            <a:avLst/>
          </a:prstGeom>
          <a:ln w="57150" cmpd="sng">
            <a:solidFill>
              <a:srgbClr val="2C7C9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617749" y="4497062"/>
            <a:ext cx="5908503" cy="2002973"/>
            <a:chOff x="1239783" y="4550227"/>
            <a:chExt cx="5908503" cy="200297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45476" t="66248"/>
            <a:stretch/>
          </p:blipFill>
          <p:spPr>
            <a:xfrm>
              <a:off x="1239783" y="4550227"/>
              <a:ext cx="5908503" cy="200297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031888" y="4561504"/>
              <a:ext cx="1098440" cy="246221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</a:rPr>
                <a:t>PARP inhibitor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947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disclosures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1671-69F8-3949-B565-B2D9B54466D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98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275" y="366252"/>
            <a:ext cx="8042276" cy="650782"/>
          </a:xfrm>
          <a:noFill/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00" dirty="0"/>
              <a:t>PARP inhibition in BRCA deficient cells</a:t>
            </a:r>
          </a:p>
        </p:txBody>
      </p:sp>
      <p:sp>
        <p:nvSpPr>
          <p:cNvPr id="28677" name="TextBox 4"/>
          <p:cNvSpPr txBox="1">
            <a:spLocks noChangeArrowheads="1"/>
          </p:cNvSpPr>
          <p:nvPr/>
        </p:nvSpPr>
        <p:spPr bwMode="auto">
          <a:xfrm>
            <a:off x="3757613" y="6400800"/>
            <a:ext cx="46611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600" dirty="0">
                <a:solidFill>
                  <a:schemeClr val="tx2"/>
                </a:solidFill>
              </a:rPr>
              <a:t>Banerjee, Nature Reviews Clinical Oncology, 2010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C2A6F59-2302-4EC8-8CB3-F17C0A2B6268}"/>
              </a:ext>
            </a:extLst>
          </p:cNvPr>
          <p:cNvGrpSpPr/>
          <p:nvPr/>
        </p:nvGrpSpPr>
        <p:grpSpPr>
          <a:xfrm>
            <a:off x="1322888" y="1516618"/>
            <a:ext cx="7285038" cy="4158913"/>
            <a:chOff x="1066800" y="1516618"/>
            <a:chExt cx="7285038" cy="4158913"/>
          </a:xfrm>
        </p:grpSpPr>
        <p:pic>
          <p:nvPicPr>
            <p:cNvPr id="28675" name="Picture 38" descr="nrclinon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905000"/>
              <a:ext cx="5792788" cy="310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6" name="TextBox 3"/>
            <p:cNvSpPr txBox="1">
              <a:spLocks noChangeArrowheads="1"/>
            </p:cNvSpPr>
            <p:nvPr/>
          </p:nvSpPr>
          <p:spPr bwMode="auto">
            <a:xfrm>
              <a:off x="1066800" y="5029200"/>
              <a:ext cx="728503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en-US" i="1" dirty="0">
                  <a:solidFill>
                    <a:srgbClr val="4930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BRCA2</a:t>
              </a:r>
              <a:r>
                <a:rPr lang="en-US" dirty="0">
                  <a:solidFill>
                    <a:srgbClr val="49305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-mutant cells treated with a PARP inhibitor undergo massive chromosomal crisis due to the defect </a:t>
              </a:r>
              <a:r>
                <a:rPr lang="en-US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DNA repair mechanisms.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455270" y="1526143"/>
              <a:ext cx="1302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BRCA intact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214013" y="1516618"/>
              <a:ext cx="15736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BRCA mutated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3004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/>
          <p:cNvSpPr>
            <a:spLocks noGrp="1"/>
          </p:cNvSpPr>
          <p:nvPr>
            <p:ph idx="1"/>
          </p:nvPr>
        </p:nvSpPr>
        <p:spPr>
          <a:xfrm>
            <a:off x="86067" y="5410794"/>
            <a:ext cx="7937880" cy="765175"/>
          </a:xfrm>
        </p:spPr>
        <p:txBody>
          <a:bodyPr>
            <a:noAutofit/>
          </a:bodyPr>
          <a:lstStyle/>
          <a:p>
            <a:pPr>
              <a:lnSpc>
                <a:spcPts val="1200"/>
              </a:lnSpc>
            </a:pPr>
            <a:r>
              <a:rPr lang="en-US" altLang="en-US" sz="1800" dirty="0" err="1">
                <a:ea typeface="ＭＳ Ｐゴシック" pitchFamily="34" charset="-128"/>
              </a:rPr>
              <a:t>Olaparib</a:t>
            </a:r>
            <a:r>
              <a:rPr lang="en-US" altLang="en-US" sz="1800" dirty="0">
                <a:ea typeface="ＭＳ Ｐゴシック" pitchFamily="34" charset="-128"/>
              </a:rPr>
              <a:t> was the first approved PARP inhibitor</a:t>
            </a:r>
          </a:p>
          <a:p>
            <a:pPr>
              <a:lnSpc>
                <a:spcPts val="1200"/>
              </a:lnSpc>
            </a:pPr>
            <a:r>
              <a:rPr lang="en-US" altLang="en-US" sz="1800" dirty="0">
                <a:ea typeface="ＭＳ Ｐゴシック" pitchFamily="34" charset="-128"/>
              </a:rPr>
              <a:t>Side effects include: fatigue, anemia, nausea</a:t>
            </a:r>
          </a:p>
          <a:p>
            <a:pPr>
              <a:lnSpc>
                <a:spcPts val="1200"/>
              </a:lnSpc>
            </a:pPr>
            <a:r>
              <a:rPr lang="en-US" altLang="en-US" sz="1800" dirty="0">
                <a:ea typeface="ＭＳ Ｐゴシック" pitchFamily="34" charset="-128"/>
              </a:rPr>
              <a:t>Recent conversion from capsules to tablets: easier to tolerate</a:t>
            </a:r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36344" y="6603549"/>
            <a:ext cx="6858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a-DK" altLang="ja-JP" sz="1100" b="1" dirty="0" err="1">
                <a:ea typeface="ＭＳ Ｐゴシック" pitchFamily="34" charset="-128"/>
                <a:cs typeface="Arial" pitchFamily="34" charset="0"/>
              </a:rPr>
              <a:t>Ledermann</a:t>
            </a:r>
            <a:r>
              <a:rPr lang="da-DK" altLang="ja-JP" sz="1100" b="1" dirty="0">
                <a:ea typeface="ＭＳ Ｐゴシック" pitchFamily="34" charset="-128"/>
                <a:cs typeface="Arial" pitchFamily="34" charset="0"/>
              </a:rPr>
              <a:t> J </a:t>
            </a:r>
            <a:r>
              <a:rPr lang="da-DK" altLang="ja-JP" sz="1100" b="1" i="1" dirty="0">
                <a:ea typeface="ＭＳ Ｐゴシック" pitchFamily="34" charset="-128"/>
                <a:cs typeface="Arial" pitchFamily="34" charset="0"/>
              </a:rPr>
              <a:t>et al</a:t>
            </a:r>
            <a:r>
              <a:rPr lang="da-DK" altLang="ja-JP" sz="1100" b="1" dirty="0">
                <a:ea typeface="ＭＳ Ｐゴシック" pitchFamily="34" charset="-128"/>
                <a:cs typeface="Arial" pitchFamily="34" charset="0"/>
              </a:rPr>
              <a:t>. </a:t>
            </a:r>
            <a:r>
              <a:rPr lang="en-US" altLang="ja-JP" sz="1100" b="1" i="1" dirty="0">
                <a:ea typeface="ＭＳ Ｐゴシック" pitchFamily="34" charset="-128"/>
                <a:cs typeface="Arial" pitchFamily="34" charset="0"/>
              </a:rPr>
              <a:t>N </a:t>
            </a:r>
            <a:r>
              <a:rPr lang="en-US" altLang="ja-JP" sz="1100" b="1" i="1" dirty="0" err="1">
                <a:ea typeface="ＭＳ Ｐゴシック" pitchFamily="34" charset="-128"/>
                <a:cs typeface="Arial" pitchFamily="34" charset="0"/>
              </a:rPr>
              <a:t>Engl</a:t>
            </a:r>
            <a:r>
              <a:rPr lang="en-US" altLang="ja-JP" sz="1100" b="1" i="1" dirty="0">
                <a:ea typeface="ＭＳ Ｐゴシック" pitchFamily="34" charset="-128"/>
                <a:cs typeface="Arial" pitchFamily="34" charset="0"/>
              </a:rPr>
              <a:t> J Med </a:t>
            </a:r>
            <a:r>
              <a:rPr lang="en-US" altLang="ja-JP" sz="1100" b="1" dirty="0">
                <a:ea typeface="ＭＳ Ｐゴシック" pitchFamily="34" charset="-128"/>
                <a:cs typeface="Arial" pitchFamily="34" charset="0"/>
              </a:rPr>
              <a:t>2012;366:1382–1392</a:t>
            </a:r>
            <a:endParaRPr lang="en-GB" altLang="en-US" sz="1100" b="1" dirty="0"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686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0" t="32687" r="8606" b="43924"/>
          <a:stretch>
            <a:fillRect/>
          </a:stretch>
        </p:blipFill>
        <p:spPr bwMode="auto">
          <a:xfrm>
            <a:off x="2215754" y="334963"/>
            <a:ext cx="45529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4" b="6129"/>
          <a:stretch>
            <a:fillRect/>
          </a:stretch>
        </p:blipFill>
        <p:spPr bwMode="auto">
          <a:xfrm>
            <a:off x="1368029" y="919163"/>
            <a:ext cx="6475809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0" b="83762"/>
          <a:stretch>
            <a:fillRect/>
          </a:stretch>
        </p:blipFill>
        <p:spPr bwMode="auto">
          <a:xfrm>
            <a:off x="1584724" y="30165"/>
            <a:ext cx="600194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AutoShape 9"/>
          <p:cNvSpPr>
            <a:spLocks noChangeAspect="1" noChangeArrowheads="1"/>
          </p:cNvSpPr>
          <p:nvPr/>
        </p:nvSpPr>
        <p:spPr bwMode="auto">
          <a:xfrm>
            <a:off x="1925242" y="2166721"/>
            <a:ext cx="5293519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40968" name="Group 60"/>
          <p:cNvGrpSpPr>
            <a:grpSpLocks/>
          </p:cNvGrpSpPr>
          <p:nvPr/>
        </p:nvGrpSpPr>
        <p:grpSpPr bwMode="auto">
          <a:xfrm>
            <a:off x="4383314" y="1975463"/>
            <a:ext cx="4508165" cy="3488494"/>
            <a:chOff x="726819" y="1938338"/>
            <a:chExt cx="7053519" cy="3769873"/>
          </a:xfrm>
          <a:solidFill>
            <a:schemeClr val="bg2"/>
          </a:solidFill>
        </p:grpSpPr>
        <p:sp>
          <p:nvSpPr>
            <p:cNvPr id="40969" name="AutoShape 2"/>
            <p:cNvSpPr>
              <a:spLocks noChangeAspect="1" noChangeArrowheads="1"/>
            </p:cNvSpPr>
            <p:nvPr/>
          </p:nvSpPr>
          <p:spPr bwMode="auto">
            <a:xfrm>
              <a:off x="1084263" y="1938338"/>
              <a:ext cx="6696075" cy="345916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40970" name="Group 9"/>
            <p:cNvGrpSpPr>
              <a:grpSpLocks noChangeAspect="1"/>
            </p:cNvGrpSpPr>
            <p:nvPr/>
          </p:nvGrpSpPr>
          <p:grpSpPr bwMode="auto">
            <a:xfrm>
              <a:off x="1560514" y="2005014"/>
              <a:ext cx="5920897" cy="3134122"/>
              <a:chOff x="1655763" y="1062038"/>
              <a:chExt cx="6232525" cy="3299076"/>
            </a:xfrm>
            <a:grpFill/>
          </p:grpSpPr>
          <p:sp>
            <p:nvSpPr>
              <p:cNvPr id="40977" name="Text Box 11"/>
              <p:cNvSpPr txBox="1">
                <a:spLocks noChangeArrowheads="1"/>
              </p:cNvSpPr>
              <p:nvPr/>
            </p:nvSpPr>
            <p:spPr bwMode="auto">
              <a:xfrm>
                <a:off x="1905001" y="4122738"/>
                <a:ext cx="365126" cy="2240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0978" name="Text Box 21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2195513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0.6</a:t>
                </a:r>
              </a:p>
            </p:txBody>
          </p:sp>
          <p:sp>
            <p:nvSpPr>
              <p:cNvPr id="40979" name="Text Box 32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1624013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0.8</a:t>
                </a:r>
              </a:p>
            </p:txBody>
          </p:sp>
          <p:sp>
            <p:nvSpPr>
              <p:cNvPr id="40980" name="Text Box 34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1333500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 dirty="0">
                    <a:latin typeface="Arial" pitchFamily="34" charset="0"/>
                    <a:cs typeface="Arial" pitchFamily="34" charset="0"/>
                  </a:rPr>
                  <a:t>0.9</a:t>
                </a:r>
              </a:p>
            </p:txBody>
          </p:sp>
          <p:sp>
            <p:nvSpPr>
              <p:cNvPr id="40981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3924299"/>
                <a:ext cx="284164" cy="2240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0982" name="Text Box 16"/>
              <p:cNvSpPr txBox="1">
                <a:spLocks noChangeAspect="1" noChangeArrowheads="1"/>
              </p:cNvSpPr>
              <p:nvPr/>
            </p:nvSpPr>
            <p:spPr bwMode="auto">
              <a:xfrm>
                <a:off x="1657351" y="3632200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0.1</a:t>
                </a:r>
              </a:p>
            </p:txBody>
          </p:sp>
          <p:sp>
            <p:nvSpPr>
              <p:cNvPr id="40983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1655763" y="3343275"/>
                <a:ext cx="284163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0.2</a:t>
                </a:r>
              </a:p>
            </p:txBody>
          </p:sp>
          <p:sp>
            <p:nvSpPr>
              <p:cNvPr id="40984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3054350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0.3</a:t>
                </a:r>
              </a:p>
            </p:txBody>
          </p:sp>
          <p:sp>
            <p:nvSpPr>
              <p:cNvPr id="40985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2774950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0.4</a:t>
                </a:r>
              </a:p>
            </p:txBody>
          </p:sp>
          <p:sp>
            <p:nvSpPr>
              <p:cNvPr id="40986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2481263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0.5</a:t>
                </a:r>
              </a:p>
            </p:txBody>
          </p:sp>
          <p:sp>
            <p:nvSpPr>
              <p:cNvPr id="40987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1908175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0.7</a:t>
                </a:r>
              </a:p>
            </p:txBody>
          </p:sp>
          <p:sp>
            <p:nvSpPr>
              <p:cNvPr id="40988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1660526" y="1062038"/>
                <a:ext cx="284164" cy="44817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1000" algn="l"/>
                  </a:tabLs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1.0</a:t>
                </a:r>
              </a:p>
            </p:txBody>
          </p:sp>
          <p:sp>
            <p:nvSpPr>
              <p:cNvPr id="40989" name="Text Box 26"/>
              <p:cNvSpPr txBox="1">
                <a:spLocks noChangeArrowheads="1"/>
              </p:cNvSpPr>
              <p:nvPr/>
            </p:nvSpPr>
            <p:spPr bwMode="auto">
              <a:xfrm>
                <a:off x="2833689" y="4137025"/>
                <a:ext cx="366712" cy="2240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40990" name="Text Box 28"/>
              <p:cNvSpPr txBox="1">
                <a:spLocks noChangeArrowheads="1"/>
              </p:cNvSpPr>
              <p:nvPr/>
            </p:nvSpPr>
            <p:spPr bwMode="auto">
              <a:xfrm>
                <a:off x="3775076" y="4137025"/>
                <a:ext cx="365126" cy="2240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6</a:t>
                </a:r>
              </a:p>
            </p:txBody>
          </p:sp>
          <p:sp>
            <p:nvSpPr>
              <p:cNvPr id="40991" name="Text Box 30"/>
              <p:cNvSpPr txBox="1">
                <a:spLocks noChangeArrowheads="1"/>
              </p:cNvSpPr>
              <p:nvPr/>
            </p:nvSpPr>
            <p:spPr bwMode="auto">
              <a:xfrm>
                <a:off x="4714875" y="4137025"/>
                <a:ext cx="365126" cy="2240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9</a:t>
                </a:r>
              </a:p>
            </p:txBody>
          </p:sp>
          <p:sp>
            <p:nvSpPr>
              <p:cNvPr id="40992" name="Text Box 32"/>
              <p:cNvSpPr txBox="1">
                <a:spLocks noChangeArrowheads="1"/>
              </p:cNvSpPr>
              <p:nvPr/>
            </p:nvSpPr>
            <p:spPr bwMode="auto">
              <a:xfrm>
                <a:off x="5654675" y="4137025"/>
                <a:ext cx="366713" cy="2240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12</a:t>
                </a:r>
              </a:p>
            </p:txBody>
          </p:sp>
          <p:sp>
            <p:nvSpPr>
              <p:cNvPr id="40993" name="Text Box 34"/>
              <p:cNvSpPr txBox="1">
                <a:spLocks noChangeArrowheads="1"/>
              </p:cNvSpPr>
              <p:nvPr/>
            </p:nvSpPr>
            <p:spPr bwMode="auto">
              <a:xfrm>
                <a:off x="6596063" y="4137025"/>
                <a:ext cx="365126" cy="2240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15</a:t>
                </a:r>
              </a:p>
            </p:txBody>
          </p:sp>
          <p:sp>
            <p:nvSpPr>
              <p:cNvPr id="40994" name="Text Box 38"/>
              <p:cNvSpPr txBox="1">
                <a:spLocks noChangeArrowheads="1"/>
              </p:cNvSpPr>
              <p:nvPr/>
            </p:nvSpPr>
            <p:spPr bwMode="auto">
              <a:xfrm>
                <a:off x="7523162" y="4137025"/>
                <a:ext cx="365126" cy="2240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algn="ctr">
                  <a:defRPr/>
                </a:pPr>
                <a:r>
                  <a:rPr lang="en-US" sz="1300" b="1">
                    <a:latin typeface="Arial" pitchFamily="34" charset="0"/>
                    <a:cs typeface="Arial" pitchFamily="34" charset="0"/>
                  </a:rPr>
                  <a:t>18</a:t>
                </a:r>
              </a:p>
            </p:txBody>
          </p:sp>
          <p:grpSp>
            <p:nvGrpSpPr>
              <p:cNvPr id="40995" name="Group 49"/>
              <p:cNvGrpSpPr>
                <a:grpSpLocks/>
              </p:cNvGrpSpPr>
              <p:nvPr/>
            </p:nvGrpSpPr>
            <p:grpSpPr bwMode="auto">
              <a:xfrm>
                <a:off x="2005013" y="4002088"/>
                <a:ext cx="5695950" cy="85725"/>
                <a:chOff x="1020" y="3064"/>
                <a:chExt cx="4173" cy="62"/>
              </a:xfrm>
              <a:grpFill/>
            </p:grpSpPr>
            <p:sp>
              <p:nvSpPr>
                <p:cNvPr id="41013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1020" y="3067"/>
                  <a:ext cx="4173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4" name="Line 27"/>
                <p:cNvSpPr>
                  <a:spLocks noChangeShapeType="1"/>
                </p:cNvSpPr>
                <p:nvPr/>
              </p:nvSpPr>
              <p:spPr bwMode="auto">
                <a:xfrm>
                  <a:off x="1760" y="3069"/>
                  <a:ext cx="0" cy="57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5" name="Line 29"/>
                <p:cNvSpPr>
                  <a:spLocks noChangeShapeType="1"/>
                </p:cNvSpPr>
                <p:nvPr/>
              </p:nvSpPr>
              <p:spPr bwMode="auto">
                <a:xfrm>
                  <a:off x="2449" y="3069"/>
                  <a:ext cx="0" cy="57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6" name="Line 31"/>
                <p:cNvSpPr>
                  <a:spLocks noChangeShapeType="1"/>
                </p:cNvSpPr>
                <p:nvPr/>
              </p:nvSpPr>
              <p:spPr bwMode="auto">
                <a:xfrm>
                  <a:off x="3137" y="3069"/>
                  <a:ext cx="0" cy="57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7" name="Line 33"/>
                <p:cNvSpPr>
                  <a:spLocks noChangeShapeType="1"/>
                </p:cNvSpPr>
                <p:nvPr/>
              </p:nvSpPr>
              <p:spPr bwMode="auto">
                <a:xfrm>
                  <a:off x="3826" y="3069"/>
                  <a:ext cx="0" cy="57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8" name="Line 35"/>
                <p:cNvSpPr>
                  <a:spLocks noChangeShapeType="1"/>
                </p:cNvSpPr>
                <p:nvPr/>
              </p:nvSpPr>
              <p:spPr bwMode="auto">
                <a:xfrm>
                  <a:off x="4514" y="3069"/>
                  <a:ext cx="0" cy="57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9" name="Line 39"/>
                <p:cNvSpPr>
                  <a:spLocks noChangeShapeType="1"/>
                </p:cNvSpPr>
                <p:nvPr/>
              </p:nvSpPr>
              <p:spPr bwMode="auto">
                <a:xfrm>
                  <a:off x="5190" y="3064"/>
                  <a:ext cx="0" cy="57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  <p:grpSp>
            <p:nvGrpSpPr>
              <p:cNvPr id="40996" name="Group 57"/>
              <p:cNvGrpSpPr>
                <a:grpSpLocks/>
              </p:cNvGrpSpPr>
              <p:nvPr/>
            </p:nvGrpSpPr>
            <p:grpSpPr bwMode="auto">
              <a:xfrm>
                <a:off x="1998663" y="1157288"/>
                <a:ext cx="82550" cy="2940050"/>
                <a:chOff x="1015" y="979"/>
                <a:chExt cx="61" cy="2154"/>
              </a:xfrm>
              <a:grpFill/>
            </p:grpSpPr>
            <p:sp>
              <p:nvSpPr>
                <p:cNvPr id="41001" name="Line 8"/>
                <p:cNvSpPr>
                  <a:spLocks noChangeAspect="1" noChangeShapeType="1"/>
                </p:cNvSpPr>
                <p:nvPr/>
              </p:nvSpPr>
              <p:spPr bwMode="auto">
                <a:xfrm>
                  <a:off x="1072" y="981"/>
                  <a:ext cx="0" cy="2096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02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1015" y="1186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03" name="Line 9"/>
                <p:cNvSpPr>
                  <a:spLocks noChangeShapeType="1"/>
                </p:cNvSpPr>
                <p:nvPr/>
              </p:nvSpPr>
              <p:spPr bwMode="auto">
                <a:xfrm flipH="1">
                  <a:off x="1019" y="979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04" name="Line 15"/>
                <p:cNvSpPr>
                  <a:spLocks noChangeShapeType="1"/>
                </p:cNvSpPr>
                <p:nvPr/>
              </p:nvSpPr>
              <p:spPr bwMode="auto">
                <a:xfrm>
                  <a:off x="1072" y="3076"/>
                  <a:ext cx="0" cy="57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05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1019" y="2863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06" name="Line 67"/>
                <p:cNvSpPr>
                  <a:spLocks noChangeShapeType="1"/>
                </p:cNvSpPr>
                <p:nvPr/>
              </p:nvSpPr>
              <p:spPr bwMode="auto">
                <a:xfrm flipH="1">
                  <a:off x="1019" y="2654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07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1019" y="2444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08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1019" y="2235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09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1019" y="2026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0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1019" y="1816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1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1019" y="1607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41012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1019" y="1397"/>
                  <a:ext cx="57" cy="0"/>
                </a:xfrm>
                <a:prstGeom prst="line">
                  <a:avLst/>
                </a:prstGeom>
                <a:grp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 wrap="none" anchor="ctr">
                  <a:spAutoFit/>
                </a:bodyPr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  <p:sp>
            <p:nvSpPr>
              <p:cNvPr id="40997" name="Freeform 133"/>
              <p:cNvSpPr>
                <a:spLocks/>
              </p:cNvSpPr>
              <p:nvPr/>
            </p:nvSpPr>
            <p:spPr bwMode="auto">
              <a:xfrm>
                <a:off x="2085975" y="1157288"/>
                <a:ext cx="4092575" cy="2835275"/>
              </a:xfrm>
              <a:custGeom>
                <a:avLst/>
                <a:gdLst>
                  <a:gd name="T0" fmla="*/ 2147483647 w 1663"/>
                  <a:gd name="T1" fmla="*/ 0 h 1030"/>
                  <a:gd name="T2" fmla="*/ 2147483647 w 1663"/>
                  <a:gd name="T3" fmla="*/ 2147483647 h 1030"/>
                  <a:gd name="T4" fmla="*/ 2147483647 w 1663"/>
                  <a:gd name="T5" fmla="*/ 2147483647 h 1030"/>
                  <a:gd name="T6" fmla="*/ 2147483647 w 1663"/>
                  <a:gd name="T7" fmla="*/ 2147483647 h 1030"/>
                  <a:gd name="T8" fmla="*/ 2147483647 w 1663"/>
                  <a:gd name="T9" fmla="*/ 2147483647 h 1030"/>
                  <a:gd name="T10" fmla="*/ 2147483647 w 1663"/>
                  <a:gd name="T11" fmla="*/ 2147483647 h 1030"/>
                  <a:gd name="T12" fmla="*/ 2147483647 w 1663"/>
                  <a:gd name="T13" fmla="*/ 2147483647 h 1030"/>
                  <a:gd name="T14" fmla="*/ 2147483647 w 1663"/>
                  <a:gd name="T15" fmla="*/ 2147483647 h 1030"/>
                  <a:gd name="T16" fmla="*/ 2147483647 w 1663"/>
                  <a:gd name="T17" fmla="*/ 2147483647 h 1030"/>
                  <a:gd name="T18" fmla="*/ 2147483647 w 1663"/>
                  <a:gd name="T19" fmla="*/ 2147483647 h 1030"/>
                  <a:gd name="T20" fmla="*/ 2147483647 w 1663"/>
                  <a:gd name="T21" fmla="*/ 2147483647 h 1030"/>
                  <a:gd name="T22" fmla="*/ 2147483647 w 1663"/>
                  <a:gd name="T23" fmla="*/ 2147483647 h 1030"/>
                  <a:gd name="T24" fmla="*/ 2147483647 w 1663"/>
                  <a:gd name="T25" fmla="*/ 2147483647 h 1030"/>
                  <a:gd name="T26" fmla="*/ 2147483647 w 1663"/>
                  <a:gd name="T27" fmla="*/ 2147483647 h 1030"/>
                  <a:gd name="T28" fmla="*/ 2147483647 w 1663"/>
                  <a:gd name="T29" fmla="*/ 2147483647 h 1030"/>
                  <a:gd name="T30" fmla="*/ 2147483647 w 1663"/>
                  <a:gd name="T31" fmla="*/ 2147483647 h 1030"/>
                  <a:gd name="T32" fmla="*/ 2147483647 w 1663"/>
                  <a:gd name="T33" fmla="*/ 2147483647 h 1030"/>
                  <a:gd name="T34" fmla="*/ 2147483647 w 1663"/>
                  <a:gd name="T35" fmla="*/ 2147483647 h 1030"/>
                  <a:gd name="T36" fmla="*/ 2147483647 w 1663"/>
                  <a:gd name="T37" fmla="*/ 2147483647 h 1030"/>
                  <a:gd name="T38" fmla="*/ 2147483647 w 1663"/>
                  <a:gd name="T39" fmla="*/ 2147483647 h 1030"/>
                  <a:gd name="T40" fmla="*/ 2147483647 w 1663"/>
                  <a:gd name="T41" fmla="*/ 2147483647 h 1030"/>
                  <a:gd name="T42" fmla="*/ 2147483647 w 1663"/>
                  <a:gd name="T43" fmla="*/ 2147483647 h 1030"/>
                  <a:gd name="T44" fmla="*/ 2147483647 w 1663"/>
                  <a:gd name="T45" fmla="*/ 2147483647 h 1030"/>
                  <a:gd name="T46" fmla="*/ 2147483647 w 1663"/>
                  <a:gd name="T47" fmla="*/ 2147483647 h 1030"/>
                  <a:gd name="T48" fmla="*/ 2147483647 w 1663"/>
                  <a:gd name="T49" fmla="*/ 2147483647 h 1030"/>
                  <a:gd name="T50" fmla="*/ 2147483647 w 1663"/>
                  <a:gd name="T51" fmla="*/ 2147483647 h 1030"/>
                  <a:gd name="T52" fmla="*/ 2147483647 w 1663"/>
                  <a:gd name="T53" fmla="*/ 2147483647 h 1030"/>
                  <a:gd name="T54" fmla="*/ 2147483647 w 1663"/>
                  <a:gd name="T55" fmla="*/ 2147483647 h 1030"/>
                  <a:gd name="T56" fmla="*/ 2147483647 w 1663"/>
                  <a:gd name="T57" fmla="*/ 2147483647 h 1030"/>
                  <a:gd name="T58" fmla="*/ 2147483647 w 1663"/>
                  <a:gd name="T59" fmla="*/ 2147483647 h 1030"/>
                  <a:gd name="T60" fmla="*/ 2147483647 w 1663"/>
                  <a:gd name="T61" fmla="*/ 2147483647 h 1030"/>
                  <a:gd name="T62" fmla="*/ 2147483647 w 1663"/>
                  <a:gd name="T63" fmla="*/ 2147483647 h 1030"/>
                  <a:gd name="T64" fmla="*/ 2147483647 w 1663"/>
                  <a:gd name="T65" fmla="*/ 2147483647 h 1030"/>
                  <a:gd name="T66" fmla="*/ 2147483647 w 1663"/>
                  <a:gd name="T67" fmla="*/ 2147483647 h 1030"/>
                  <a:gd name="T68" fmla="*/ 2147483647 w 1663"/>
                  <a:gd name="T69" fmla="*/ 2147483647 h 1030"/>
                  <a:gd name="T70" fmla="*/ 2147483647 w 1663"/>
                  <a:gd name="T71" fmla="*/ 2147483647 h 1030"/>
                  <a:gd name="T72" fmla="*/ 2147483647 w 1663"/>
                  <a:gd name="T73" fmla="*/ 2147483647 h 1030"/>
                  <a:gd name="T74" fmla="*/ 2147483647 w 1663"/>
                  <a:gd name="T75" fmla="*/ 2147483647 h 1030"/>
                  <a:gd name="T76" fmla="*/ 2147483647 w 1663"/>
                  <a:gd name="T77" fmla="*/ 2147483647 h 1030"/>
                  <a:gd name="T78" fmla="*/ 2147483647 w 1663"/>
                  <a:gd name="T79" fmla="*/ 2147483647 h 1030"/>
                  <a:gd name="T80" fmla="*/ 2147483647 w 1663"/>
                  <a:gd name="T81" fmla="*/ 2147483647 h 1030"/>
                  <a:gd name="T82" fmla="*/ 2147483647 w 1663"/>
                  <a:gd name="T83" fmla="*/ 2147483647 h 1030"/>
                  <a:gd name="T84" fmla="*/ 2147483647 w 1663"/>
                  <a:gd name="T85" fmla="*/ 2147483647 h 1030"/>
                  <a:gd name="T86" fmla="*/ 2147483647 w 1663"/>
                  <a:gd name="T87" fmla="*/ 2147483647 h 1030"/>
                  <a:gd name="T88" fmla="*/ 2147483647 w 1663"/>
                  <a:gd name="T89" fmla="*/ 2147483647 h 1030"/>
                  <a:gd name="T90" fmla="*/ 2147483647 w 1663"/>
                  <a:gd name="T91" fmla="*/ 2147483647 h 1030"/>
                  <a:gd name="T92" fmla="*/ 2147483647 w 1663"/>
                  <a:gd name="T93" fmla="*/ 2147483647 h 1030"/>
                  <a:gd name="T94" fmla="*/ 2147483647 w 1663"/>
                  <a:gd name="T95" fmla="*/ 2147483647 h 1030"/>
                  <a:gd name="T96" fmla="*/ 2147483647 w 1663"/>
                  <a:gd name="T97" fmla="*/ 2147483647 h 1030"/>
                  <a:gd name="T98" fmla="*/ 2147483647 w 1663"/>
                  <a:gd name="T99" fmla="*/ 2147483647 h 1030"/>
                  <a:gd name="T100" fmla="*/ 2147483647 w 1663"/>
                  <a:gd name="T101" fmla="*/ 2147483647 h 1030"/>
                  <a:gd name="T102" fmla="*/ 2147483647 w 1663"/>
                  <a:gd name="T103" fmla="*/ 2147483647 h 1030"/>
                  <a:gd name="T104" fmla="*/ 2147483647 w 1663"/>
                  <a:gd name="T105" fmla="*/ 2147483647 h 1030"/>
                  <a:gd name="T106" fmla="*/ 2147483647 w 1663"/>
                  <a:gd name="T107" fmla="*/ 2147483647 h 1030"/>
                  <a:gd name="T108" fmla="*/ 2147483647 w 1663"/>
                  <a:gd name="T109" fmla="*/ 2147483647 h 1030"/>
                  <a:gd name="T110" fmla="*/ 2147483647 w 1663"/>
                  <a:gd name="T111" fmla="*/ 2147483647 h 1030"/>
                  <a:gd name="T112" fmla="*/ 2147483647 w 1663"/>
                  <a:gd name="T113" fmla="*/ 2147483647 h 1030"/>
                  <a:gd name="T114" fmla="*/ 2147483647 w 1663"/>
                  <a:gd name="T115" fmla="*/ 2147483647 h 1030"/>
                  <a:gd name="T116" fmla="*/ 2147483647 w 1663"/>
                  <a:gd name="T117" fmla="*/ 2147483647 h 1030"/>
                  <a:gd name="T118" fmla="*/ 2147483647 w 1663"/>
                  <a:gd name="T119" fmla="*/ 2147483647 h 1030"/>
                  <a:gd name="T120" fmla="*/ 2147483647 w 1663"/>
                  <a:gd name="T121" fmla="*/ 2147483647 h 103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663"/>
                  <a:gd name="T184" fmla="*/ 0 h 1030"/>
                  <a:gd name="T185" fmla="*/ 1663 w 1663"/>
                  <a:gd name="T186" fmla="*/ 1030 h 103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663" h="1030">
                    <a:moveTo>
                      <a:pt x="0" y="0"/>
                    </a:moveTo>
                    <a:lnTo>
                      <a:pt x="142" y="0"/>
                    </a:lnTo>
                    <a:lnTo>
                      <a:pt x="142" y="10"/>
                    </a:lnTo>
                    <a:lnTo>
                      <a:pt x="148" y="10"/>
                    </a:lnTo>
                    <a:lnTo>
                      <a:pt x="148" y="20"/>
                    </a:lnTo>
                    <a:lnTo>
                      <a:pt x="152" y="20"/>
                    </a:lnTo>
                    <a:lnTo>
                      <a:pt x="152" y="28"/>
                    </a:lnTo>
                    <a:lnTo>
                      <a:pt x="158" y="28"/>
                    </a:lnTo>
                    <a:lnTo>
                      <a:pt x="158" y="40"/>
                    </a:lnTo>
                    <a:lnTo>
                      <a:pt x="158" y="54"/>
                    </a:lnTo>
                    <a:lnTo>
                      <a:pt x="178" y="54"/>
                    </a:lnTo>
                    <a:lnTo>
                      <a:pt x="178" y="58"/>
                    </a:lnTo>
                    <a:lnTo>
                      <a:pt x="206" y="58"/>
                    </a:lnTo>
                    <a:lnTo>
                      <a:pt x="206" y="66"/>
                    </a:lnTo>
                    <a:lnTo>
                      <a:pt x="212" y="66"/>
                    </a:lnTo>
                    <a:lnTo>
                      <a:pt x="212" y="76"/>
                    </a:lnTo>
                    <a:lnTo>
                      <a:pt x="212" y="80"/>
                    </a:lnTo>
                    <a:lnTo>
                      <a:pt x="218" y="80"/>
                    </a:lnTo>
                    <a:lnTo>
                      <a:pt x="218" y="84"/>
                    </a:lnTo>
                    <a:lnTo>
                      <a:pt x="222" y="84"/>
                    </a:lnTo>
                    <a:lnTo>
                      <a:pt x="222" y="90"/>
                    </a:lnTo>
                    <a:lnTo>
                      <a:pt x="264" y="90"/>
                    </a:lnTo>
                    <a:lnTo>
                      <a:pt x="264" y="98"/>
                    </a:lnTo>
                    <a:lnTo>
                      <a:pt x="272" y="98"/>
                    </a:lnTo>
                    <a:lnTo>
                      <a:pt x="272" y="106"/>
                    </a:lnTo>
                    <a:lnTo>
                      <a:pt x="278" y="106"/>
                    </a:lnTo>
                    <a:lnTo>
                      <a:pt x="278" y="110"/>
                    </a:lnTo>
                    <a:lnTo>
                      <a:pt x="282" y="110"/>
                    </a:lnTo>
                    <a:lnTo>
                      <a:pt x="282" y="114"/>
                    </a:lnTo>
                    <a:lnTo>
                      <a:pt x="292" y="114"/>
                    </a:lnTo>
                    <a:lnTo>
                      <a:pt x="292" y="122"/>
                    </a:lnTo>
                    <a:lnTo>
                      <a:pt x="298" y="122"/>
                    </a:lnTo>
                    <a:lnTo>
                      <a:pt x="314" y="122"/>
                    </a:lnTo>
                    <a:lnTo>
                      <a:pt x="314" y="148"/>
                    </a:lnTo>
                    <a:lnTo>
                      <a:pt x="324" y="148"/>
                    </a:lnTo>
                    <a:lnTo>
                      <a:pt x="324" y="178"/>
                    </a:lnTo>
                    <a:lnTo>
                      <a:pt x="330" y="178"/>
                    </a:lnTo>
                    <a:lnTo>
                      <a:pt x="330" y="222"/>
                    </a:lnTo>
                    <a:lnTo>
                      <a:pt x="330" y="236"/>
                    </a:lnTo>
                    <a:lnTo>
                      <a:pt x="340" y="236"/>
                    </a:lnTo>
                    <a:lnTo>
                      <a:pt x="340" y="252"/>
                    </a:lnTo>
                    <a:lnTo>
                      <a:pt x="346" y="252"/>
                    </a:lnTo>
                    <a:lnTo>
                      <a:pt x="346" y="283"/>
                    </a:lnTo>
                    <a:lnTo>
                      <a:pt x="354" y="283"/>
                    </a:lnTo>
                    <a:lnTo>
                      <a:pt x="354" y="333"/>
                    </a:lnTo>
                    <a:lnTo>
                      <a:pt x="354" y="355"/>
                    </a:lnTo>
                    <a:lnTo>
                      <a:pt x="364" y="355"/>
                    </a:lnTo>
                    <a:lnTo>
                      <a:pt x="364" y="369"/>
                    </a:lnTo>
                    <a:lnTo>
                      <a:pt x="378" y="369"/>
                    </a:lnTo>
                    <a:lnTo>
                      <a:pt x="378" y="383"/>
                    </a:lnTo>
                    <a:lnTo>
                      <a:pt x="390" y="383"/>
                    </a:lnTo>
                    <a:lnTo>
                      <a:pt x="390" y="395"/>
                    </a:lnTo>
                    <a:lnTo>
                      <a:pt x="464" y="395"/>
                    </a:lnTo>
                    <a:lnTo>
                      <a:pt x="464" y="405"/>
                    </a:lnTo>
                    <a:lnTo>
                      <a:pt x="474" y="405"/>
                    </a:lnTo>
                    <a:lnTo>
                      <a:pt x="474" y="411"/>
                    </a:lnTo>
                    <a:lnTo>
                      <a:pt x="480" y="411"/>
                    </a:lnTo>
                    <a:lnTo>
                      <a:pt x="498" y="411"/>
                    </a:lnTo>
                    <a:lnTo>
                      <a:pt x="498" y="421"/>
                    </a:lnTo>
                    <a:lnTo>
                      <a:pt x="512" y="421"/>
                    </a:lnTo>
                    <a:lnTo>
                      <a:pt x="512" y="429"/>
                    </a:lnTo>
                    <a:lnTo>
                      <a:pt x="524" y="429"/>
                    </a:lnTo>
                    <a:lnTo>
                      <a:pt x="524" y="437"/>
                    </a:lnTo>
                    <a:lnTo>
                      <a:pt x="530" y="437"/>
                    </a:lnTo>
                    <a:lnTo>
                      <a:pt x="530" y="445"/>
                    </a:lnTo>
                    <a:lnTo>
                      <a:pt x="530" y="457"/>
                    </a:lnTo>
                    <a:lnTo>
                      <a:pt x="540" y="457"/>
                    </a:lnTo>
                    <a:lnTo>
                      <a:pt x="540" y="465"/>
                    </a:lnTo>
                    <a:lnTo>
                      <a:pt x="552" y="465"/>
                    </a:lnTo>
                    <a:lnTo>
                      <a:pt x="552" y="477"/>
                    </a:lnTo>
                    <a:lnTo>
                      <a:pt x="552" y="483"/>
                    </a:lnTo>
                    <a:lnTo>
                      <a:pt x="558" y="483"/>
                    </a:lnTo>
                    <a:lnTo>
                      <a:pt x="558" y="491"/>
                    </a:lnTo>
                    <a:lnTo>
                      <a:pt x="577" y="491"/>
                    </a:lnTo>
                    <a:lnTo>
                      <a:pt x="577" y="513"/>
                    </a:lnTo>
                    <a:lnTo>
                      <a:pt x="613" y="513"/>
                    </a:lnTo>
                    <a:lnTo>
                      <a:pt x="613" y="521"/>
                    </a:lnTo>
                    <a:lnTo>
                      <a:pt x="619" y="521"/>
                    </a:lnTo>
                    <a:lnTo>
                      <a:pt x="619" y="533"/>
                    </a:lnTo>
                    <a:lnTo>
                      <a:pt x="635" y="533"/>
                    </a:lnTo>
                    <a:lnTo>
                      <a:pt x="635" y="541"/>
                    </a:lnTo>
                    <a:lnTo>
                      <a:pt x="643" y="541"/>
                    </a:lnTo>
                    <a:lnTo>
                      <a:pt x="643" y="553"/>
                    </a:lnTo>
                    <a:lnTo>
                      <a:pt x="647" y="553"/>
                    </a:lnTo>
                    <a:lnTo>
                      <a:pt x="647" y="559"/>
                    </a:lnTo>
                    <a:lnTo>
                      <a:pt x="673" y="559"/>
                    </a:lnTo>
                    <a:lnTo>
                      <a:pt x="673" y="575"/>
                    </a:lnTo>
                    <a:lnTo>
                      <a:pt x="681" y="575"/>
                    </a:lnTo>
                    <a:lnTo>
                      <a:pt x="681" y="581"/>
                    </a:lnTo>
                    <a:lnTo>
                      <a:pt x="693" y="581"/>
                    </a:lnTo>
                    <a:lnTo>
                      <a:pt x="693" y="619"/>
                    </a:lnTo>
                    <a:lnTo>
                      <a:pt x="701" y="619"/>
                    </a:lnTo>
                    <a:lnTo>
                      <a:pt x="701" y="671"/>
                    </a:lnTo>
                    <a:lnTo>
                      <a:pt x="709" y="671"/>
                    </a:lnTo>
                    <a:lnTo>
                      <a:pt x="709" y="681"/>
                    </a:lnTo>
                    <a:lnTo>
                      <a:pt x="715" y="681"/>
                    </a:lnTo>
                    <a:lnTo>
                      <a:pt x="715" y="689"/>
                    </a:lnTo>
                    <a:lnTo>
                      <a:pt x="721" y="689"/>
                    </a:lnTo>
                    <a:lnTo>
                      <a:pt x="721" y="703"/>
                    </a:lnTo>
                    <a:lnTo>
                      <a:pt x="745" y="703"/>
                    </a:lnTo>
                    <a:lnTo>
                      <a:pt x="745" y="713"/>
                    </a:lnTo>
                    <a:lnTo>
                      <a:pt x="753" y="713"/>
                    </a:lnTo>
                    <a:lnTo>
                      <a:pt x="753" y="729"/>
                    </a:lnTo>
                    <a:lnTo>
                      <a:pt x="787" y="729"/>
                    </a:lnTo>
                    <a:lnTo>
                      <a:pt x="787" y="745"/>
                    </a:lnTo>
                    <a:lnTo>
                      <a:pt x="809" y="745"/>
                    </a:lnTo>
                    <a:lnTo>
                      <a:pt x="809" y="753"/>
                    </a:lnTo>
                    <a:lnTo>
                      <a:pt x="917" y="753"/>
                    </a:lnTo>
                    <a:lnTo>
                      <a:pt x="917" y="771"/>
                    </a:lnTo>
                    <a:lnTo>
                      <a:pt x="971" y="771"/>
                    </a:lnTo>
                    <a:lnTo>
                      <a:pt x="971" y="782"/>
                    </a:lnTo>
                    <a:lnTo>
                      <a:pt x="1021" y="782"/>
                    </a:lnTo>
                    <a:lnTo>
                      <a:pt x="1021" y="806"/>
                    </a:lnTo>
                    <a:lnTo>
                      <a:pt x="1047" y="806"/>
                    </a:lnTo>
                    <a:lnTo>
                      <a:pt x="1047" y="834"/>
                    </a:lnTo>
                    <a:lnTo>
                      <a:pt x="1053" y="834"/>
                    </a:lnTo>
                    <a:lnTo>
                      <a:pt x="1053" y="854"/>
                    </a:lnTo>
                    <a:lnTo>
                      <a:pt x="1057" y="854"/>
                    </a:lnTo>
                    <a:lnTo>
                      <a:pt x="1057" y="880"/>
                    </a:lnTo>
                    <a:lnTo>
                      <a:pt x="1099" y="880"/>
                    </a:lnTo>
                    <a:lnTo>
                      <a:pt x="1099" y="896"/>
                    </a:lnTo>
                    <a:lnTo>
                      <a:pt x="1663" y="896"/>
                    </a:lnTo>
                    <a:lnTo>
                      <a:pt x="1663" y="1030"/>
                    </a:lnTo>
                  </a:path>
                </a:pathLst>
              </a:custGeom>
              <a:grpFill/>
              <a:ln w="25400">
                <a:solidFill>
                  <a:srgbClr val="00B0F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0998" name="Freeform 134"/>
              <p:cNvSpPr>
                <a:spLocks/>
              </p:cNvSpPr>
              <p:nvPr/>
            </p:nvSpPr>
            <p:spPr bwMode="auto">
              <a:xfrm>
                <a:off x="2085975" y="1157288"/>
                <a:ext cx="4337050" cy="2044700"/>
              </a:xfrm>
              <a:custGeom>
                <a:avLst/>
                <a:gdLst>
                  <a:gd name="T0" fmla="*/ 2147483647 w 1762"/>
                  <a:gd name="T1" fmla="*/ 0 h 743"/>
                  <a:gd name="T2" fmla="*/ 2147483647 w 1762"/>
                  <a:gd name="T3" fmla="*/ 2147483647 h 743"/>
                  <a:gd name="T4" fmla="*/ 2147483647 w 1762"/>
                  <a:gd name="T5" fmla="*/ 2147483647 h 743"/>
                  <a:gd name="T6" fmla="*/ 2147483647 w 1762"/>
                  <a:gd name="T7" fmla="*/ 2147483647 h 743"/>
                  <a:gd name="T8" fmla="*/ 2147483647 w 1762"/>
                  <a:gd name="T9" fmla="*/ 2147483647 h 743"/>
                  <a:gd name="T10" fmla="*/ 2147483647 w 1762"/>
                  <a:gd name="T11" fmla="*/ 2147483647 h 743"/>
                  <a:gd name="T12" fmla="*/ 2147483647 w 1762"/>
                  <a:gd name="T13" fmla="*/ 2147483647 h 743"/>
                  <a:gd name="T14" fmla="*/ 2147483647 w 1762"/>
                  <a:gd name="T15" fmla="*/ 2147483647 h 743"/>
                  <a:gd name="T16" fmla="*/ 2147483647 w 1762"/>
                  <a:gd name="T17" fmla="*/ 2147483647 h 743"/>
                  <a:gd name="T18" fmla="*/ 2147483647 w 1762"/>
                  <a:gd name="T19" fmla="*/ 2147483647 h 743"/>
                  <a:gd name="T20" fmla="*/ 2147483647 w 1762"/>
                  <a:gd name="T21" fmla="*/ 2147483647 h 743"/>
                  <a:gd name="T22" fmla="*/ 2147483647 w 1762"/>
                  <a:gd name="T23" fmla="*/ 2147483647 h 743"/>
                  <a:gd name="T24" fmla="*/ 2147483647 w 1762"/>
                  <a:gd name="T25" fmla="*/ 2147483647 h 743"/>
                  <a:gd name="T26" fmla="*/ 2147483647 w 1762"/>
                  <a:gd name="T27" fmla="*/ 2147483647 h 743"/>
                  <a:gd name="T28" fmla="*/ 2147483647 w 1762"/>
                  <a:gd name="T29" fmla="*/ 2147483647 h 743"/>
                  <a:gd name="T30" fmla="*/ 2147483647 w 1762"/>
                  <a:gd name="T31" fmla="*/ 2147483647 h 743"/>
                  <a:gd name="T32" fmla="*/ 2147483647 w 1762"/>
                  <a:gd name="T33" fmla="*/ 2147483647 h 743"/>
                  <a:gd name="T34" fmla="*/ 2147483647 w 1762"/>
                  <a:gd name="T35" fmla="*/ 2147483647 h 743"/>
                  <a:gd name="T36" fmla="*/ 2147483647 w 1762"/>
                  <a:gd name="T37" fmla="*/ 2147483647 h 743"/>
                  <a:gd name="T38" fmla="*/ 2147483647 w 1762"/>
                  <a:gd name="T39" fmla="*/ 2147483647 h 743"/>
                  <a:gd name="T40" fmla="*/ 2147483647 w 1762"/>
                  <a:gd name="T41" fmla="*/ 2147483647 h 743"/>
                  <a:gd name="T42" fmla="*/ 2147483647 w 1762"/>
                  <a:gd name="T43" fmla="*/ 2147483647 h 743"/>
                  <a:gd name="T44" fmla="*/ 2147483647 w 1762"/>
                  <a:gd name="T45" fmla="*/ 2147483647 h 743"/>
                  <a:gd name="T46" fmla="*/ 2147483647 w 1762"/>
                  <a:gd name="T47" fmla="*/ 2147483647 h 743"/>
                  <a:gd name="T48" fmla="*/ 2147483647 w 1762"/>
                  <a:gd name="T49" fmla="*/ 2147483647 h 743"/>
                  <a:gd name="T50" fmla="*/ 2147483647 w 1762"/>
                  <a:gd name="T51" fmla="*/ 2147483647 h 743"/>
                  <a:gd name="T52" fmla="*/ 2147483647 w 1762"/>
                  <a:gd name="T53" fmla="*/ 2147483647 h 743"/>
                  <a:gd name="T54" fmla="*/ 2147483647 w 1762"/>
                  <a:gd name="T55" fmla="*/ 2147483647 h 743"/>
                  <a:gd name="T56" fmla="*/ 2147483647 w 1762"/>
                  <a:gd name="T57" fmla="*/ 2147483647 h 743"/>
                  <a:gd name="T58" fmla="*/ 2147483647 w 1762"/>
                  <a:gd name="T59" fmla="*/ 2147483647 h 743"/>
                  <a:gd name="T60" fmla="*/ 2147483647 w 1762"/>
                  <a:gd name="T61" fmla="*/ 2147483647 h 743"/>
                  <a:gd name="T62" fmla="*/ 2147483647 w 1762"/>
                  <a:gd name="T63" fmla="*/ 2147483647 h 743"/>
                  <a:gd name="T64" fmla="*/ 2147483647 w 1762"/>
                  <a:gd name="T65" fmla="*/ 2147483647 h 743"/>
                  <a:gd name="T66" fmla="*/ 2147483647 w 1762"/>
                  <a:gd name="T67" fmla="*/ 2147483647 h 743"/>
                  <a:gd name="T68" fmla="*/ 2147483647 w 1762"/>
                  <a:gd name="T69" fmla="*/ 2147483647 h 743"/>
                  <a:gd name="T70" fmla="*/ 2147483647 w 1762"/>
                  <a:gd name="T71" fmla="*/ 2147483647 h 743"/>
                  <a:gd name="T72" fmla="*/ 2147483647 w 1762"/>
                  <a:gd name="T73" fmla="*/ 2147483647 h 743"/>
                  <a:gd name="T74" fmla="*/ 2147483647 w 1762"/>
                  <a:gd name="T75" fmla="*/ 2147483647 h 743"/>
                  <a:gd name="T76" fmla="*/ 2147483647 w 1762"/>
                  <a:gd name="T77" fmla="*/ 2147483647 h 743"/>
                  <a:gd name="T78" fmla="*/ 2147483647 w 1762"/>
                  <a:gd name="T79" fmla="*/ 2147483647 h 743"/>
                  <a:gd name="T80" fmla="*/ 2147483647 w 1762"/>
                  <a:gd name="T81" fmla="*/ 2147483647 h 74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762"/>
                  <a:gd name="T124" fmla="*/ 0 h 743"/>
                  <a:gd name="T125" fmla="*/ 1762 w 1762"/>
                  <a:gd name="T126" fmla="*/ 743 h 74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762" h="743">
                    <a:moveTo>
                      <a:pt x="0" y="0"/>
                    </a:moveTo>
                    <a:lnTo>
                      <a:pt x="142" y="0"/>
                    </a:lnTo>
                    <a:lnTo>
                      <a:pt x="142" y="6"/>
                    </a:lnTo>
                    <a:lnTo>
                      <a:pt x="164" y="6"/>
                    </a:lnTo>
                    <a:lnTo>
                      <a:pt x="164" y="18"/>
                    </a:lnTo>
                    <a:lnTo>
                      <a:pt x="178" y="18"/>
                    </a:lnTo>
                    <a:lnTo>
                      <a:pt x="178" y="24"/>
                    </a:lnTo>
                    <a:lnTo>
                      <a:pt x="208" y="24"/>
                    </a:lnTo>
                    <a:lnTo>
                      <a:pt x="208" y="32"/>
                    </a:lnTo>
                    <a:lnTo>
                      <a:pt x="274" y="32"/>
                    </a:lnTo>
                    <a:lnTo>
                      <a:pt x="274" y="38"/>
                    </a:lnTo>
                    <a:lnTo>
                      <a:pt x="306" y="38"/>
                    </a:lnTo>
                    <a:lnTo>
                      <a:pt x="306" y="48"/>
                    </a:lnTo>
                    <a:lnTo>
                      <a:pt x="324" y="48"/>
                    </a:lnTo>
                    <a:lnTo>
                      <a:pt x="324" y="64"/>
                    </a:lnTo>
                    <a:lnTo>
                      <a:pt x="348" y="64"/>
                    </a:lnTo>
                    <a:lnTo>
                      <a:pt x="348" y="96"/>
                    </a:lnTo>
                    <a:lnTo>
                      <a:pt x="354" y="96"/>
                    </a:lnTo>
                    <a:lnTo>
                      <a:pt x="354" y="114"/>
                    </a:lnTo>
                    <a:lnTo>
                      <a:pt x="358" y="114"/>
                    </a:lnTo>
                    <a:lnTo>
                      <a:pt x="358" y="132"/>
                    </a:lnTo>
                    <a:lnTo>
                      <a:pt x="364" y="132"/>
                    </a:lnTo>
                    <a:lnTo>
                      <a:pt x="364" y="148"/>
                    </a:lnTo>
                    <a:lnTo>
                      <a:pt x="466" y="148"/>
                    </a:lnTo>
                    <a:lnTo>
                      <a:pt x="466" y="162"/>
                    </a:lnTo>
                    <a:lnTo>
                      <a:pt x="490" y="162"/>
                    </a:lnTo>
                    <a:lnTo>
                      <a:pt x="490" y="166"/>
                    </a:lnTo>
                    <a:lnTo>
                      <a:pt x="502" y="166"/>
                    </a:lnTo>
                    <a:lnTo>
                      <a:pt x="502" y="174"/>
                    </a:lnTo>
                    <a:lnTo>
                      <a:pt x="558" y="174"/>
                    </a:lnTo>
                    <a:lnTo>
                      <a:pt x="558" y="182"/>
                    </a:lnTo>
                    <a:lnTo>
                      <a:pt x="570" y="182"/>
                    </a:lnTo>
                    <a:lnTo>
                      <a:pt x="570" y="188"/>
                    </a:lnTo>
                    <a:lnTo>
                      <a:pt x="603" y="188"/>
                    </a:lnTo>
                    <a:lnTo>
                      <a:pt x="607" y="194"/>
                    </a:lnTo>
                    <a:lnTo>
                      <a:pt x="627" y="194"/>
                    </a:lnTo>
                    <a:lnTo>
                      <a:pt x="627" y="210"/>
                    </a:lnTo>
                    <a:lnTo>
                      <a:pt x="639" y="210"/>
                    </a:lnTo>
                    <a:lnTo>
                      <a:pt x="639" y="228"/>
                    </a:lnTo>
                    <a:lnTo>
                      <a:pt x="673" y="228"/>
                    </a:lnTo>
                    <a:lnTo>
                      <a:pt x="673" y="256"/>
                    </a:lnTo>
                    <a:lnTo>
                      <a:pt x="673" y="263"/>
                    </a:lnTo>
                    <a:lnTo>
                      <a:pt x="681" y="263"/>
                    </a:lnTo>
                    <a:lnTo>
                      <a:pt x="681" y="279"/>
                    </a:lnTo>
                    <a:lnTo>
                      <a:pt x="691" y="279"/>
                    </a:lnTo>
                    <a:lnTo>
                      <a:pt x="691" y="295"/>
                    </a:lnTo>
                    <a:lnTo>
                      <a:pt x="697" y="295"/>
                    </a:lnTo>
                    <a:lnTo>
                      <a:pt x="697" y="309"/>
                    </a:lnTo>
                    <a:lnTo>
                      <a:pt x="701" y="309"/>
                    </a:lnTo>
                    <a:lnTo>
                      <a:pt x="701" y="395"/>
                    </a:lnTo>
                    <a:lnTo>
                      <a:pt x="719" y="395"/>
                    </a:lnTo>
                    <a:lnTo>
                      <a:pt x="719" y="401"/>
                    </a:lnTo>
                    <a:lnTo>
                      <a:pt x="799" y="401"/>
                    </a:lnTo>
                    <a:lnTo>
                      <a:pt x="799" y="413"/>
                    </a:lnTo>
                    <a:lnTo>
                      <a:pt x="929" y="413"/>
                    </a:lnTo>
                    <a:lnTo>
                      <a:pt x="929" y="429"/>
                    </a:lnTo>
                    <a:lnTo>
                      <a:pt x="951" y="429"/>
                    </a:lnTo>
                    <a:lnTo>
                      <a:pt x="951" y="439"/>
                    </a:lnTo>
                    <a:lnTo>
                      <a:pt x="1021" y="439"/>
                    </a:lnTo>
                    <a:lnTo>
                      <a:pt x="1021" y="451"/>
                    </a:lnTo>
                    <a:lnTo>
                      <a:pt x="1027" y="451"/>
                    </a:lnTo>
                    <a:lnTo>
                      <a:pt x="1027" y="465"/>
                    </a:lnTo>
                    <a:lnTo>
                      <a:pt x="1051" y="465"/>
                    </a:lnTo>
                    <a:lnTo>
                      <a:pt x="1051" y="509"/>
                    </a:lnTo>
                    <a:lnTo>
                      <a:pt x="1061" y="509"/>
                    </a:lnTo>
                    <a:lnTo>
                      <a:pt x="1061" y="517"/>
                    </a:lnTo>
                    <a:lnTo>
                      <a:pt x="1069" y="517"/>
                    </a:lnTo>
                    <a:lnTo>
                      <a:pt x="1069" y="525"/>
                    </a:lnTo>
                    <a:lnTo>
                      <a:pt x="1069" y="531"/>
                    </a:lnTo>
                    <a:lnTo>
                      <a:pt x="1271" y="531"/>
                    </a:lnTo>
                    <a:lnTo>
                      <a:pt x="1271" y="549"/>
                    </a:lnTo>
                    <a:lnTo>
                      <a:pt x="1299" y="549"/>
                    </a:lnTo>
                    <a:lnTo>
                      <a:pt x="1299" y="569"/>
                    </a:lnTo>
                    <a:lnTo>
                      <a:pt x="1369" y="569"/>
                    </a:lnTo>
                    <a:lnTo>
                      <a:pt x="1369" y="593"/>
                    </a:lnTo>
                    <a:lnTo>
                      <a:pt x="1419" y="593"/>
                    </a:lnTo>
                    <a:lnTo>
                      <a:pt x="1419" y="633"/>
                    </a:lnTo>
                    <a:lnTo>
                      <a:pt x="1455" y="633"/>
                    </a:lnTo>
                    <a:lnTo>
                      <a:pt x="1455" y="687"/>
                    </a:lnTo>
                    <a:lnTo>
                      <a:pt x="1571" y="687"/>
                    </a:lnTo>
                    <a:lnTo>
                      <a:pt x="1571" y="743"/>
                    </a:lnTo>
                    <a:lnTo>
                      <a:pt x="1762" y="743"/>
                    </a:lnTo>
                  </a:path>
                </a:pathLst>
              </a:custGeom>
              <a:grpFill/>
              <a:ln w="25400">
                <a:solidFill>
                  <a:srgbClr val="C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0999" name="Line 37"/>
              <p:cNvSpPr>
                <a:spLocks noChangeShapeType="1"/>
              </p:cNvSpPr>
              <p:nvPr/>
            </p:nvSpPr>
            <p:spPr bwMode="auto">
              <a:xfrm flipH="1">
                <a:off x="2182813" y="3894138"/>
                <a:ext cx="169862" cy="0"/>
              </a:xfrm>
              <a:prstGeom prst="line">
                <a:avLst/>
              </a:prstGeom>
              <a:grpFill/>
              <a:ln w="25400">
                <a:solidFill>
                  <a:srgbClr val="C00000"/>
                </a:solidFill>
                <a:round/>
                <a:headEnd/>
                <a:tailEnd/>
              </a:ln>
              <a:ex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000" name="Line 38"/>
              <p:cNvSpPr>
                <a:spLocks noChangeShapeType="1"/>
              </p:cNvSpPr>
              <p:nvPr/>
            </p:nvSpPr>
            <p:spPr bwMode="auto">
              <a:xfrm flipH="1">
                <a:off x="2182813" y="3689350"/>
                <a:ext cx="169862" cy="0"/>
              </a:xfrm>
              <a:prstGeom prst="line">
                <a:avLst/>
              </a:prstGeom>
              <a:grpFill/>
              <a:ln w="25400">
                <a:solidFill>
                  <a:srgbClr val="00B0F0"/>
                </a:solidFill>
                <a:round/>
                <a:headEnd/>
                <a:tailEnd/>
              </a:ln>
              <a:ex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40971" name="TextBox 53"/>
            <p:cNvSpPr txBox="1">
              <a:spLocks noChangeArrowheads="1"/>
            </p:cNvSpPr>
            <p:nvPr/>
          </p:nvSpPr>
          <p:spPr bwMode="auto">
            <a:xfrm rot="16200000">
              <a:off x="-261937" y="2957544"/>
              <a:ext cx="2876550" cy="89903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defRPr/>
              </a:pPr>
              <a:r>
                <a:rPr lang="en-GB" sz="1600" b="1">
                  <a:latin typeface="Arial" pitchFamily="34" charset="0"/>
                  <a:cs typeface="Arial" pitchFamily="34" charset="0"/>
                </a:rPr>
                <a:t>Probability of </a:t>
              </a:r>
              <a:br>
                <a:rPr lang="en-GB" sz="1600" b="1">
                  <a:latin typeface="Arial" pitchFamily="34" charset="0"/>
                  <a:cs typeface="Arial" pitchFamily="34" charset="0"/>
                </a:rPr>
              </a:br>
              <a:r>
                <a:rPr lang="en-GB" sz="1600" b="1">
                  <a:latin typeface="Arial" pitchFamily="34" charset="0"/>
                  <a:cs typeface="Arial" pitchFamily="34" charset="0"/>
                </a:rPr>
                <a:t>progression-free survival</a:t>
              </a:r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2" name="TextBox 54"/>
            <p:cNvSpPr txBox="1">
              <a:spLocks/>
            </p:cNvSpPr>
            <p:nvPr/>
          </p:nvSpPr>
          <p:spPr bwMode="auto">
            <a:xfrm>
              <a:off x="2341563" y="5085934"/>
              <a:ext cx="4591050" cy="6222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defRPr/>
              </a:pPr>
              <a:r>
                <a:rPr lang="en-GB" sz="1600" b="1">
                  <a:latin typeface="Arial" pitchFamily="34" charset="0"/>
                  <a:cs typeface="Arial" pitchFamily="34" charset="0"/>
                </a:rPr>
                <a:t>Time from randomization (months)</a:t>
              </a:r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3" name="TextBox 55"/>
            <p:cNvSpPr txBox="1">
              <a:spLocks/>
            </p:cNvSpPr>
            <p:nvPr/>
          </p:nvSpPr>
          <p:spPr bwMode="auto">
            <a:xfrm>
              <a:off x="4921239" y="2313714"/>
              <a:ext cx="2859099" cy="6222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r>
                <a:rPr lang="en-GB" sz="1600" b="1" dirty="0">
                  <a:latin typeface="Arial" pitchFamily="34" charset="0"/>
                  <a:cs typeface="Arial" pitchFamily="34" charset="0"/>
                </a:rPr>
                <a:t>Hazard ratio 0.35</a:t>
              </a:r>
            </a:p>
            <a:p>
              <a:pPr>
                <a:defRPr/>
              </a:pPr>
              <a:r>
                <a:rPr lang="en-GB" sz="1600" b="1" dirty="0">
                  <a:latin typeface="Arial" pitchFamily="34" charset="0"/>
                  <a:cs typeface="Arial" pitchFamily="34" charset="0"/>
                </a:rPr>
                <a:t>(</a:t>
              </a:r>
              <a:r>
                <a:rPr lang="en-GB" sz="1600" b="1" i="1" dirty="0">
                  <a:latin typeface="Arial" pitchFamily="34" charset="0"/>
                  <a:cs typeface="Arial" pitchFamily="34" charset="0"/>
                </a:rPr>
                <a:t>P</a:t>
              </a:r>
              <a:r>
                <a:rPr lang="en-GB" sz="1600" b="1" dirty="0">
                  <a:latin typeface="Arial" pitchFamily="34" charset="0"/>
                  <a:cs typeface="Arial" pitchFamily="34" charset="0"/>
                </a:rPr>
                <a:t>&lt;0.00001)</a:t>
              </a:r>
              <a:endParaRPr lang="en-US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5" name="TextBox 58"/>
            <p:cNvSpPr txBox="1">
              <a:spLocks/>
            </p:cNvSpPr>
            <p:nvPr/>
          </p:nvSpPr>
          <p:spPr bwMode="auto">
            <a:xfrm>
              <a:off x="2251434" y="4235186"/>
              <a:ext cx="2015488" cy="2947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r>
                <a:rPr lang="en-GB" sz="1200" b="1" dirty="0">
                  <a:latin typeface="Arial" pitchFamily="34" charset="0"/>
                  <a:cs typeface="Arial" pitchFamily="34" charset="0"/>
                </a:rPr>
                <a:t>Placebo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976" name="TextBox 59"/>
            <p:cNvSpPr txBox="1">
              <a:spLocks/>
            </p:cNvSpPr>
            <p:nvPr/>
          </p:nvSpPr>
          <p:spPr bwMode="auto">
            <a:xfrm>
              <a:off x="2322833" y="4480910"/>
              <a:ext cx="1399976" cy="2947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162050" algn="l"/>
                </a:tabLs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>
                <a:defRPr/>
              </a:pPr>
              <a:r>
                <a:rPr lang="en-GB" sz="1200" b="1" dirty="0" err="1">
                  <a:latin typeface="Arial" pitchFamily="34" charset="0"/>
                  <a:cs typeface="Arial" pitchFamily="34" charset="0"/>
                </a:rPr>
                <a:t>Olaparib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0" name="Line 25"/>
          <p:cNvSpPr>
            <a:spLocks noChangeShapeType="1"/>
          </p:cNvSpPr>
          <p:nvPr/>
        </p:nvSpPr>
        <p:spPr bwMode="auto">
          <a:xfrm flipV="1">
            <a:off x="1223963" y="2850933"/>
            <a:ext cx="283369" cy="377825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26"/>
          <p:cNvSpPr>
            <a:spLocks noChangeShapeType="1"/>
          </p:cNvSpPr>
          <p:nvPr/>
        </p:nvSpPr>
        <p:spPr bwMode="auto">
          <a:xfrm>
            <a:off x="1216820" y="3738345"/>
            <a:ext cx="283369" cy="377825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1507332" y="2223869"/>
            <a:ext cx="1532335" cy="868362"/>
          </a:xfrm>
          <a:prstGeom prst="rect">
            <a:avLst/>
          </a:prstGeom>
          <a:solidFill>
            <a:srgbClr val="FFCC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" rIns="180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 err="1">
                <a:solidFill>
                  <a:srgbClr val="000066"/>
                </a:solidFill>
              </a:rPr>
              <a:t>Olaparib</a:t>
            </a:r>
            <a:r>
              <a:rPr lang="en-GB" altLang="en-US" sz="1600" b="1" dirty="0">
                <a:solidFill>
                  <a:srgbClr val="000066"/>
                </a:solidFill>
              </a:rPr>
              <a:t> </a:t>
            </a:r>
            <a:br>
              <a:rPr lang="en-GB" altLang="en-US" sz="1600" b="1" dirty="0">
                <a:solidFill>
                  <a:srgbClr val="000066"/>
                </a:solidFill>
              </a:rPr>
            </a:br>
            <a:r>
              <a:rPr lang="en-GB" altLang="en-US" sz="1600" b="1" dirty="0">
                <a:solidFill>
                  <a:srgbClr val="000066"/>
                </a:solidFill>
              </a:rPr>
              <a:t>400 mg </a:t>
            </a:r>
            <a:r>
              <a:rPr lang="en-GB" altLang="en-US" sz="1600" b="1" dirty="0" err="1">
                <a:solidFill>
                  <a:srgbClr val="000066"/>
                </a:solidFill>
              </a:rPr>
              <a:t>po</a:t>
            </a:r>
            <a:r>
              <a:rPr lang="en-GB" altLang="en-US" sz="1600" b="1" dirty="0">
                <a:solidFill>
                  <a:srgbClr val="000066"/>
                </a:solidFill>
              </a:rPr>
              <a:t> bid</a:t>
            </a:r>
          </a:p>
        </p:txBody>
      </p:sp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1527572" y="3809782"/>
            <a:ext cx="1532334" cy="817563"/>
          </a:xfrm>
          <a:prstGeom prst="rect">
            <a:avLst/>
          </a:prstGeom>
          <a:solidFill>
            <a:srgbClr val="93FFFF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" rIns="180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rgbClr val="000066"/>
                </a:solidFill>
              </a:rPr>
              <a:t>Placebo</a:t>
            </a:r>
            <a:br>
              <a:rPr lang="en-GB" altLang="en-US" sz="1600" b="1">
                <a:solidFill>
                  <a:srgbClr val="000066"/>
                </a:solidFill>
              </a:rPr>
            </a:br>
            <a:r>
              <a:rPr lang="en-GB" altLang="en-US" sz="1600" b="1">
                <a:solidFill>
                  <a:srgbClr val="000066"/>
                </a:solidFill>
              </a:rPr>
              <a:t>po bid</a:t>
            </a:r>
          </a:p>
        </p:txBody>
      </p:sp>
      <p:sp>
        <p:nvSpPr>
          <p:cNvPr id="64" name="Text Box 39"/>
          <p:cNvSpPr txBox="1">
            <a:spLocks noChangeArrowheads="1"/>
          </p:cNvSpPr>
          <p:nvPr/>
        </p:nvSpPr>
        <p:spPr bwMode="auto">
          <a:xfrm>
            <a:off x="3112294" y="3020794"/>
            <a:ext cx="1157288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600" b="1" dirty="0">
                <a:latin typeface="Arial" charset="0"/>
              </a:rPr>
              <a:t>Treatment until disease progression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44" y="3085262"/>
            <a:ext cx="175473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Platinum </a:t>
            </a:r>
          </a:p>
          <a:p>
            <a:r>
              <a:rPr lang="en-US" b="1" dirty="0"/>
              <a:t>based therapy</a:t>
            </a:r>
          </a:p>
        </p:txBody>
      </p:sp>
    </p:spTree>
    <p:extLst>
      <p:ext uri="{BB962C8B-B14F-4D97-AF65-F5344CB8AC3E}">
        <p14:creationId xmlns:p14="http://schemas.microsoft.com/office/powerpoint/2010/main" val="2064076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313661" y="324759"/>
            <a:ext cx="8516679" cy="812799"/>
          </a:xfrm>
        </p:spPr>
        <p:txBody>
          <a:bodyPr>
            <a:normAutofit/>
          </a:bodyPr>
          <a:lstStyle/>
          <a:p>
            <a:r>
              <a:rPr lang="en-GB" altLang="en-US" sz="4000" dirty="0">
                <a:ea typeface="ＭＳ Ｐゴシック" pitchFamily="34" charset="-128"/>
              </a:rPr>
              <a:t>Survival by BRCA mutated status</a:t>
            </a:r>
          </a:p>
        </p:txBody>
      </p:sp>
      <p:sp>
        <p:nvSpPr>
          <p:cNvPr id="7168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61693" y="6351757"/>
            <a:ext cx="3020615" cy="45720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Lederman, NEMJ, 2014</a:t>
            </a:r>
          </a:p>
          <a:p>
            <a:pPr eaLnBrk="1" hangingPunct="1"/>
            <a:r>
              <a:rPr lang="en-US" altLang="en-US" dirty="0">
                <a:solidFill>
                  <a:schemeClr val="bg1"/>
                </a:solidFill>
              </a:rPr>
              <a:t>Lederman, Lancet Oncology 2016</a:t>
            </a:r>
          </a:p>
        </p:txBody>
      </p:sp>
      <p:sp>
        <p:nvSpPr>
          <p:cNvPr id="71684" name="Text Box 11"/>
          <p:cNvSpPr txBox="1">
            <a:spLocks noChangeArrowheads="1"/>
          </p:cNvSpPr>
          <p:nvPr/>
        </p:nvSpPr>
        <p:spPr bwMode="auto">
          <a:xfrm>
            <a:off x="2907564" y="436562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cs typeface="Arial" pitchFamily="34" charset="0"/>
              </a:rPr>
              <a:t>0</a:t>
            </a:r>
          </a:p>
        </p:txBody>
      </p:sp>
      <p:sp>
        <p:nvSpPr>
          <p:cNvPr id="71685" name="Line 12"/>
          <p:cNvSpPr>
            <a:spLocks noChangeShapeType="1"/>
          </p:cNvSpPr>
          <p:nvPr/>
        </p:nvSpPr>
        <p:spPr bwMode="auto">
          <a:xfrm flipV="1">
            <a:off x="3018293" y="4300538"/>
            <a:ext cx="3921919" cy="0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6" name="Line 8"/>
          <p:cNvSpPr>
            <a:spLocks noChangeAspect="1" noChangeShapeType="1"/>
          </p:cNvSpPr>
          <p:nvPr/>
        </p:nvSpPr>
        <p:spPr bwMode="auto">
          <a:xfrm>
            <a:off x="3018292" y="1665288"/>
            <a:ext cx="0" cy="2635250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7" name="Line 15"/>
          <p:cNvSpPr>
            <a:spLocks noChangeShapeType="1"/>
          </p:cNvSpPr>
          <p:nvPr/>
        </p:nvSpPr>
        <p:spPr bwMode="auto">
          <a:xfrm>
            <a:off x="3018292" y="4300540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688" name="TextBox 54"/>
          <p:cNvSpPr txBox="1">
            <a:spLocks/>
          </p:cNvSpPr>
          <p:nvPr/>
        </p:nvSpPr>
        <p:spPr bwMode="auto">
          <a:xfrm>
            <a:off x="3018293" y="4559300"/>
            <a:ext cx="392191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205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205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205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cs typeface="Arial" pitchFamily="34" charset="0"/>
              </a:rPr>
              <a:t>Time from randomization (months)</a:t>
            </a:r>
            <a:endParaRPr lang="en-US" altLang="en-US" sz="1400" b="1">
              <a:cs typeface="Arial" pitchFamily="34" charset="0"/>
            </a:endParaRPr>
          </a:p>
        </p:txBody>
      </p:sp>
      <p:sp>
        <p:nvSpPr>
          <p:cNvPr id="71689" name="Line 15"/>
          <p:cNvSpPr>
            <a:spLocks noChangeShapeType="1"/>
          </p:cNvSpPr>
          <p:nvPr/>
        </p:nvSpPr>
        <p:spPr bwMode="auto">
          <a:xfrm rot="-5400000">
            <a:off x="2997456" y="4279703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690" name="Text Box 11"/>
          <p:cNvSpPr txBox="1">
            <a:spLocks noChangeArrowheads="1"/>
          </p:cNvSpPr>
          <p:nvPr/>
        </p:nvSpPr>
        <p:spPr bwMode="auto">
          <a:xfrm>
            <a:off x="2706348" y="4198938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</a:t>
            </a:r>
          </a:p>
        </p:txBody>
      </p:sp>
      <p:sp>
        <p:nvSpPr>
          <p:cNvPr id="71691" name="Line 15"/>
          <p:cNvSpPr>
            <a:spLocks noChangeShapeType="1"/>
          </p:cNvSpPr>
          <p:nvPr/>
        </p:nvSpPr>
        <p:spPr bwMode="auto">
          <a:xfrm rot="-5400000">
            <a:off x="2997456" y="1644453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692" name="Text Box 11"/>
          <p:cNvSpPr txBox="1">
            <a:spLocks noChangeArrowheads="1"/>
          </p:cNvSpPr>
          <p:nvPr/>
        </p:nvSpPr>
        <p:spPr bwMode="auto">
          <a:xfrm>
            <a:off x="2706348" y="156527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1.0</a:t>
            </a:r>
          </a:p>
        </p:txBody>
      </p:sp>
      <p:sp>
        <p:nvSpPr>
          <p:cNvPr id="71693" name="TextBox 54"/>
          <p:cNvSpPr txBox="1">
            <a:spLocks/>
          </p:cNvSpPr>
          <p:nvPr/>
        </p:nvSpPr>
        <p:spPr bwMode="auto">
          <a:xfrm rot="-5400000">
            <a:off x="1201001" y="2794458"/>
            <a:ext cx="26892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205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205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205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400" b="1">
                <a:cs typeface="Arial" pitchFamily="34" charset="0"/>
              </a:rPr>
              <a:t>Proportion of patients progression-free</a:t>
            </a:r>
            <a:endParaRPr lang="en-US" altLang="en-US" sz="1400" b="1">
              <a:cs typeface="Arial" pitchFamily="34" charset="0"/>
            </a:endParaRPr>
          </a:p>
        </p:txBody>
      </p:sp>
      <p:sp>
        <p:nvSpPr>
          <p:cNvPr id="71694" name="Text Box 11"/>
          <p:cNvSpPr txBox="1">
            <a:spLocks noChangeArrowheads="1"/>
          </p:cNvSpPr>
          <p:nvPr/>
        </p:nvSpPr>
        <p:spPr bwMode="auto">
          <a:xfrm>
            <a:off x="3692185" y="436562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3</a:t>
            </a:r>
          </a:p>
        </p:txBody>
      </p:sp>
      <p:sp>
        <p:nvSpPr>
          <p:cNvPr id="71695" name="Line 15"/>
          <p:cNvSpPr>
            <a:spLocks noChangeShapeType="1"/>
          </p:cNvSpPr>
          <p:nvPr/>
        </p:nvSpPr>
        <p:spPr bwMode="auto">
          <a:xfrm>
            <a:off x="3802913" y="4300540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696" name="Text Box 11"/>
          <p:cNvSpPr txBox="1">
            <a:spLocks noChangeArrowheads="1"/>
          </p:cNvSpPr>
          <p:nvPr/>
        </p:nvSpPr>
        <p:spPr bwMode="auto">
          <a:xfrm>
            <a:off x="4476808" y="436562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6</a:t>
            </a:r>
          </a:p>
        </p:txBody>
      </p:sp>
      <p:sp>
        <p:nvSpPr>
          <p:cNvPr id="71697" name="Line 15"/>
          <p:cNvSpPr>
            <a:spLocks noChangeShapeType="1"/>
          </p:cNvSpPr>
          <p:nvPr/>
        </p:nvSpPr>
        <p:spPr bwMode="auto">
          <a:xfrm>
            <a:off x="4588726" y="4300540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698" name="Text Box 11"/>
          <p:cNvSpPr txBox="1">
            <a:spLocks noChangeArrowheads="1"/>
          </p:cNvSpPr>
          <p:nvPr/>
        </p:nvSpPr>
        <p:spPr bwMode="auto">
          <a:xfrm>
            <a:off x="5262621" y="436562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9</a:t>
            </a:r>
          </a:p>
        </p:txBody>
      </p:sp>
      <p:sp>
        <p:nvSpPr>
          <p:cNvPr id="71699" name="Line 15"/>
          <p:cNvSpPr>
            <a:spLocks noChangeShapeType="1"/>
          </p:cNvSpPr>
          <p:nvPr/>
        </p:nvSpPr>
        <p:spPr bwMode="auto">
          <a:xfrm>
            <a:off x="5373348" y="4300540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00" name="Text Box 11"/>
          <p:cNvSpPr txBox="1">
            <a:spLocks noChangeArrowheads="1"/>
          </p:cNvSpPr>
          <p:nvPr/>
        </p:nvSpPr>
        <p:spPr bwMode="auto">
          <a:xfrm>
            <a:off x="6047241" y="436562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12</a:t>
            </a:r>
          </a:p>
        </p:txBody>
      </p:sp>
      <p:sp>
        <p:nvSpPr>
          <p:cNvPr id="71701" name="Line 15"/>
          <p:cNvSpPr>
            <a:spLocks noChangeShapeType="1"/>
          </p:cNvSpPr>
          <p:nvPr/>
        </p:nvSpPr>
        <p:spPr bwMode="auto">
          <a:xfrm>
            <a:off x="6157969" y="4300540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02" name="Text Box 11"/>
          <p:cNvSpPr txBox="1">
            <a:spLocks noChangeArrowheads="1"/>
          </p:cNvSpPr>
          <p:nvPr/>
        </p:nvSpPr>
        <p:spPr bwMode="auto">
          <a:xfrm>
            <a:off x="6831864" y="436562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15</a:t>
            </a:r>
          </a:p>
        </p:txBody>
      </p:sp>
      <p:sp>
        <p:nvSpPr>
          <p:cNvPr id="71703" name="Line 15"/>
          <p:cNvSpPr>
            <a:spLocks noChangeShapeType="1"/>
          </p:cNvSpPr>
          <p:nvPr/>
        </p:nvSpPr>
        <p:spPr bwMode="auto">
          <a:xfrm>
            <a:off x="6943782" y="4300540"/>
            <a:ext cx="0" cy="53975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04" name="Line 15"/>
          <p:cNvSpPr>
            <a:spLocks noChangeShapeType="1"/>
          </p:cNvSpPr>
          <p:nvPr/>
        </p:nvSpPr>
        <p:spPr bwMode="auto">
          <a:xfrm rot="-5400000">
            <a:off x="2997456" y="1907978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05" name="Text Box 11"/>
          <p:cNvSpPr txBox="1">
            <a:spLocks noChangeArrowheads="1"/>
          </p:cNvSpPr>
          <p:nvPr/>
        </p:nvSpPr>
        <p:spPr bwMode="auto">
          <a:xfrm>
            <a:off x="2706348" y="1828800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0.9</a:t>
            </a:r>
          </a:p>
        </p:txBody>
      </p:sp>
      <p:sp>
        <p:nvSpPr>
          <p:cNvPr id="71706" name="Line 15"/>
          <p:cNvSpPr>
            <a:spLocks noChangeShapeType="1"/>
          </p:cNvSpPr>
          <p:nvPr/>
        </p:nvSpPr>
        <p:spPr bwMode="auto">
          <a:xfrm rot="-5400000">
            <a:off x="2997456" y="2171503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07" name="Text Box 11"/>
          <p:cNvSpPr txBox="1">
            <a:spLocks noChangeArrowheads="1"/>
          </p:cNvSpPr>
          <p:nvPr/>
        </p:nvSpPr>
        <p:spPr bwMode="auto">
          <a:xfrm>
            <a:off x="2706348" y="209232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0.8</a:t>
            </a:r>
          </a:p>
        </p:txBody>
      </p:sp>
      <p:sp>
        <p:nvSpPr>
          <p:cNvPr id="71708" name="Line 15"/>
          <p:cNvSpPr>
            <a:spLocks noChangeShapeType="1"/>
          </p:cNvSpPr>
          <p:nvPr/>
        </p:nvSpPr>
        <p:spPr bwMode="auto">
          <a:xfrm rot="-5400000">
            <a:off x="2997456" y="2435028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09" name="Text Box 11"/>
          <p:cNvSpPr txBox="1">
            <a:spLocks noChangeArrowheads="1"/>
          </p:cNvSpPr>
          <p:nvPr/>
        </p:nvSpPr>
        <p:spPr bwMode="auto">
          <a:xfrm>
            <a:off x="2706348" y="2355850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0.7</a:t>
            </a:r>
          </a:p>
        </p:txBody>
      </p:sp>
      <p:sp>
        <p:nvSpPr>
          <p:cNvPr id="71710" name="Line 15"/>
          <p:cNvSpPr>
            <a:spLocks noChangeShapeType="1"/>
          </p:cNvSpPr>
          <p:nvPr/>
        </p:nvSpPr>
        <p:spPr bwMode="auto">
          <a:xfrm rot="-5400000">
            <a:off x="2997456" y="2698553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11" name="Text Box 11"/>
          <p:cNvSpPr txBox="1">
            <a:spLocks noChangeArrowheads="1"/>
          </p:cNvSpPr>
          <p:nvPr/>
        </p:nvSpPr>
        <p:spPr bwMode="auto">
          <a:xfrm>
            <a:off x="2706348" y="261937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0.6</a:t>
            </a:r>
          </a:p>
        </p:txBody>
      </p:sp>
      <p:sp>
        <p:nvSpPr>
          <p:cNvPr id="71712" name="Line 15"/>
          <p:cNvSpPr>
            <a:spLocks noChangeShapeType="1"/>
          </p:cNvSpPr>
          <p:nvPr/>
        </p:nvSpPr>
        <p:spPr bwMode="auto">
          <a:xfrm rot="-5400000">
            <a:off x="2997456" y="2962078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13" name="Text Box 11"/>
          <p:cNvSpPr txBox="1">
            <a:spLocks noChangeArrowheads="1"/>
          </p:cNvSpPr>
          <p:nvPr/>
        </p:nvSpPr>
        <p:spPr bwMode="auto">
          <a:xfrm>
            <a:off x="2706348" y="2882900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0.5</a:t>
            </a:r>
          </a:p>
        </p:txBody>
      </p:sp>
      <p:sp>
        <p:nvSpPr>
          <p:cNvPr id="71714" name="Line 15"/>
          <p:cNvSpPr>
            <a:spLocks noChangeShapeType="1"/>
          </p:cNvSpPr>
          <p:nvPr/>
        </p:nvSpPr>
        <p:spPr bwMode="auto">
          <a:xfrm rot="-5400000">
            <a:off x="2997456" y="3225603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15" name="Text Box 11"/>
          <p:cNvSpPr txBox="1">
            <a:spLocks noChangeArrowheads="1"/>
          </p:cNvSpPr>
          <p:nvPr/>
        </p:nvSpPr>
        <p:spPr bwMode="auto">
          <a:xfrm>
            <a:off x="2706348" y="314642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0.4</a:t>
            </a:r>
          </a:p>
        </p:txBody>
      </p:sp>
      <p:sp>
        <p:nvSpPr>
          <p:cNvPr id="71716" name="Line 15"/>
          <p:cNvSpPr>
            <a:spLocks noChangeShapeType="1"/>
          </p:cNvSpPr>
          <p:nvPr/>
        </p:nvSpPr>
        <p:spPr bwMode="auto">
          <a:xfrm rot="-5400000">
            <a:off x="2997456" y="3489128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17" name="Text Box 11"/>
          <p:cNvSpPr txBox="1">
            <a:spLocks noChangeArrowheads="1"/>
          </p:cNvSpPr>
          <p:nvPr/>
        </p:nvSpPr>
        <p:spPr bwMode="auto">
          <a:xfrm>
            <a:off x="2706348" y="3409950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0.3</a:t>
            </a:r>
          </a:p>
        </p:txBody>
      </p:sp>
      <p:sp>
        <p:nvSpPr>
          <p:cNvPr id="71718" name="Line 15"/>
          <p:cNvSpPr>
            <a:spLocks noChangeShapeType="1"/>
          </p:cNvSpPr>
          <p:nvPr/>
        </p:nvSpPr>
        <p:spPr bwMode="auto">
          <a:xfrm rot="-5400000">
            <a:off x="2997456" y="3752653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19" name="Text Box 11"/>
          <p:cNvSpPr txBox="1">
            <a:spLocks noChangeArrowheads="1"/>
          </p:cNvSpPr>
          <p:nvPr/>
        </p:nvSpPr>
        <p:spPr bwMode="auto">
          <a:xfrm>
            <a:off x="2706348" y="3673475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0.2</a:t>
            </a:r>
          </a:p>
        </p:txBody>
      </p:sp>
      <p:sp>
        <p:nvSpPr>
          <p:cNvPr id="71720" name="Line 15"/>
          <p:cNvSpPr>
            <a:spLocks noChangeShapeType="1"/>
          </p:cNvSpPr>
          <p:nvPr/>
        </p:nvSpPr>
        <p:spPr bwMode="auto">
          <a:xfrm rot="-5400000">
            <a:off x="2997456" y="4016178"/>
            <a:ext cx="0" cy="41672"/>
          </a:xfrm>
          <a:prstGeom prst="line">
            <a:avLst/>
          </a:prstGeom>
          <a:noFill/>
          <a:ln w="22225" cap="sq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21" name="Text Box 11"/>
          <p:cNvSpPr txBox="1">
            <a:spLocks noChangeArrowheads="1"/>
          </p:cNvSpPr>
          <p:nvPr/>
        </p:nvSpPr>
        <p:spPr bwMode="auto">
          <a:xfrm>
            <a:off x="2706348" y="3937000"/>
            <a:ext cx="22264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itchFamily="34" charset="0"/>
              </a:rPr>
              <a:t>0.1</a:t>
            </a:r>
          </a:p>
        </p:txBody>
      </p:sp>
      <p:grpSp>
        <p:nvGrpSpPr>
          <p:cNvPr id="71722" name="Group 4"/>
          <p:cNvGrpSpPr>
            <a:grpSpLocks/>
          </p:cNvGrpSpPr>
          <p:nvPr/>
        </p:nvGrpSpPr>
        <p:grpSpPr bwMode="auto">
          <a:xfrm>
            <a:off x="2986144" y="1628775"/>
            <a:ext cx="3682604" cy="1868488"/>
            <a:chOff x="1450924" y="1933239"/>
            <a:chExt cx="4909495" cy="1868366"/>
          </a:xfrm>
        </p:grpSpPr>
        <p:sp>
          <p:nvSpPr>
            <p:cNvPr id="89" name="AutoShape 2"/>
            <p:cNvSpPr>
              <a:spLocks/>
            </p:cNvSpPr>
            <p:nvPr/>
          </p:nvSpPr>
          <p:spPr bwMode="auto">
            <a:xfrm>
              <a:off x="1487432" y="1969750"/>
              <a:ext cx="4836479" cy="179534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1886" y="0"/>
                  </a:lnTo>
                  <a:lnTo>
                    <a:pt x="1886" y="536"/>
                  </a:lnTo>
                  <a:lnTo>
                    <a:pt x="1999" y="536"/>
                  </a:lnTo>
                  <a:lnTo>
                    <a:pt x="1999" y="919"/>
                  </a:lnTo>
                  <a:lnTo>
                    <a:pt x="4268" y="919"/>
                  </a:lnTo>
                  <a:lnTo>
                    <a:pt x="4268" y="1448"/>
                  </a:lnTo>
                  <a:lnTo>
                    <a:pt x="4310" y="1448"/>
                  </a:lnTo>
                  <a:lnTo>
                    <a:pt x="4310" y="1996"/>
                  </a:lnTo>
                  <a:lnTo>
                    <a:pt x="4419" y="1996"/>
                  </a:lnTo>
                  <a:lnTo>
                    <a:pt x="4419" y="2360"/>
                  </a:lnTo>
                  <a:lnTo>
                    <a:pt x="4452" y="2360"/>
                  </a:lnTo>
                  <a:lnTo>
                    <a:pt x="4452" y="2895"/>
                  </a:lnTo>
                  <a:lnTo>
                    <a:pt x="6159" y="2895"/>
                  </a:lnTo>
                  <a:lnTo>
                    <a:pt x="6159" y="3399"/>
                  </a:lnTo>
                  <a:lnTo>
                    <a:pt x="6988" y="3399"/>
                  </a:lnTo>
                  <a:lnTo>
                    <a:pt x="6988" y="3941"/>
                  </a:lnTo>
                  <a:lnTo>
                    <a:pt x="7474" y="3941"/>
                  </a:lnTo>
                  <a:lnTo>
                    <a:pt x="7474" y="4432"/>
                  </a:lnTo>
                  <a:lnTo>
                    <a:pt x="7744" y="4432"/>
                  </a:lnTo>
                  <a:lnTo>
                    <a:pt x="7744" y="4993"/>
                  </a:lnTo>
                  <a:lnTo>
                    <a:pt x="8314" y="4993"/>
                  </a:lnTo>
                  <a:lnTo>
                    <a:pt x="8314" y="5509"/>
                  </a:lnTo>
                  <a:lnTo>
                    <a:pt x="8345" y="5509"/>
                  </a:lnTo>
                  <a:lnTo>
                    <a:pt x="8345" y="6044"/>
                  </a:lnTo>
                  <a:lnTo>
                    <a:pt x="8463" y="6044"/>
                  </a:lnTo>
                  <a:lnTo>
                    <a:pt x="8463" y="6676"/>
                  </a:lnTo>
                  <a:lnTo>
                    <a:pt x="8613" y="6676"/>
                  </a:lnTo>
                  <a:lnTo>
                    <a:pt x="8613" y="7868"/>
                  </a:lnTo>
                  <a:lnTo>
                    <a:pt x="8648" y="7868"/>
                  </a:lnTo>
                  <a:lnTo>
                    <a:pt x="8648" y="9041"/>
                  </a:lnTo>
                  <a:lnTo>
                    <a:pt x="9815" y="9041"/>
                  </a:lnTo>
                  <a:lnTo>
                    <a:pt x="9815" y="9838"/>
                  </a:lnTo>
                  <a:lnTo>
                    <a:pt x="12531" y="9838"/>
                  </a:lnTo>
                  <a:lnTo>
                    <a:pt x="12531" y="10463"/>
                  </a:lnTo>
                  <a:lnTo>
                    <a:pt x="12652" y="10463"/>
                  </a:lnTo>
                  <a:lnTo>
                    <a:pt x="12652" y="11259"/>
                  </a:lnTo>
                  <a:lnTo>
                    <a:pt x="12917" y="11259"/>
                  </a:lnTo>
                  <a:lnTo>
                    <a:pt x="12917" y="12828"/>
                  </a:lnTo>
                  <a:lnTo>
                    <a:pt x="13104" y="12828"/>
                  </a:lnTo>
                  <a:lnTo>
                    <a:pt x="13104" y="14014"/>
                  </a:lnTo>
                  <a:lnTo>
                    <a:pt x="16838" y="14014"/>
                  </a:lnTo>
                  <a:lnTo>
                    <a:pt x="16838" y="15454"/>
                  </a:lnTo>
                  <a:lnTo>
                    <a:pt x="17407" y="15454"/>
                  </a:lnTo>
                  <a:lnTo>
                    <a:pt x="17407" y="18202"/>
                  </a:lnTo>
                  <a:lnTo>
                    <a:pt x="19370" y="18202"/>
                  </a:lnTo>
                  <a:lnTo>
                    <a:pt x="19370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 cmpd="sng">
              <a:solidFill>
                <a:schemeClr val="accent4"/>
              </a:solidFill>
              <a:prstDash val="solid"/>
              <a:miter lim="800000"/>
              <a:headEnd type="none" w="med" len="med"/>
              <a:tailEnd type="none" w="med" len="med"/>
            </a:ln>
            <a:extLst/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en-US"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71795" name="Group 89"/>
            <p:cNvGrpSpPr>
              <a:grpSpLocks/>
            </p:cNvGrpSpPr>
            <p:nvPr/>
          </p:nvGrpSpPr>
          <p:grpSpPr bwMode="auto">
            <a:xfrm>
              <a:off x="1450924" y="1933239"/>
              <a:ext cx="4909495" cy="1868366"/>
              <a:chOff x="1520825" y="1819275"/>
              <a:chExt cx="7350125" cy="2797175"/>
            </a:xfrm>
          </p:grpSpPr>
          <p:sp>
            <p:nvSpPr>
              <p:cNvPr id="91" name="Line 3"/>
              <p:cNvSpPr>
                <a:spLocks noChangeShapeType="1"/>
              </p:cNvSpPr>
              <p:nvPr/>
            </p:nvSpPr>
            <p:spPr bwMode="auto">
              <a:xfrm rot="10800000" flipH="1">
                <a:off x="1575482" y="1819275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2" name="Line 4"/>
              <p:cNvSpPr>
                <a:spLocks noChangeShapeType="1"/>
              </p:cNvSpPr>
              <p:nvPr/>
            </p:nvSpPr>
            <p:spPr bwMode="auto">
              <a:xfrm>
                <a:off x="1520825" y="1873936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3" name="Line 5"/>
              <p:cNvSpPr>
                <a:spLocks noChangeShapeType="1"/>
              </p:cNvSpPr>
              <p:nvPr/>
            </p:nvSpPr>
            <p:spPr bwMode="auto">
              <a:xfrm rot="10800000" flipH="1">
                <a:off x="1867776" y="1819275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4" name="Line 6"/>
              <p:cNvSpPr>
                <a:spLocks noChangeShapeType="1"/>
              </p:cNvSpPr>
              <p:nvPr/>
            </p:nvSpPr>
            <p:spPr bwMode="auto">
              <a:xfrm>
                <a:off x="1813120" y="1873936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5" name="Line 7"/>
              <p:cNvSpPr>
                <a:spLocks noChangeShapeType="1"/>
              </p:cNvSpPr>
              <p:nvPr/>
            </p:nvSpPr>
            <p:spPr bwMode="auto">
              <a:xfrm rot="10800000" flipH="1">
                <a:off x="2728023" y="1933348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6" name="Line 8"/>
              <p:cNvSpPr>
                <a:spLocks noChangeShapeType="1"/>
              </p:cNvSpPr>
              <p:nvPr/>
            </p:nvSpPr>
            <p:spPr bwMode="auto">
              <a:xfrm>
                <a:off x="2675743" y="1988009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7" name="Line 9"/>
              <p:cNvSpPr>
                <a:spLocks noChangeShapeType="1"/>
              </p:cNvSpPr>
              <p:nvPr/>
            </p:nvSpPr>
            <p:spPr bwMode="auto">
              <a:xfrm rot="10800000" flipH="1">
                <a:off x="2880111" y="1933348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8" name="Line 10"/>
              <p:cNvSpPr>
                <a:spLocks noChangeShapeType="1"/>
              </p:cNvSpPr>
              <p:nvPr/>
            </p:nvSpPr>
            <p:spPr bwMode="auto">
              <a:xfrm>
                <a:off x="2825455" y="1988009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99" name="Line 11"/>
              <p:cNvSpPr>
                <a:spLocks noChangeShapeType="1"/>
              </p:cNvSpPr>
              <p:nvPr/>
            </p:nvSpPr>
            <p:spPr bwMode="auto">
              <a:xfrm rot="10800000" flipH="1">
                <a:off x="2906252" y="1933348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0" name="Line 12"/>
              <p:cNvSpPr>
                <a:spLocks noChangeShapeType="1"/>
              </p:cNvSpPr>
              <p:nvPr/>
            </p:nvSpPr>
            <p:spPr bwMode="auto">
              <a:xfrm>
                <a:off x="2851594" y="1988009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1" name="Line 13"/>
              <p:cNvSpPr>
                <a:spLocks noChangeShapeType="1"/>
              </p:cNvSpPr>
              <p:nvPr/>
            </p:nvSpPr>
            <p:spPr bwMode="auto">
              <a:xfrm rot="10800000" flipH="1">
                <a:off x="3436182" y="2180507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2" name="Line 14"/>
              <p:cNvSpPr>
                <a:spLocks noChangeShapeType="1"/>
              </p:cNvSpPr>
              <p:nvPr/>
            </p:nvSpPr>
            <p:spPr bwMode="auto">
              <a:xfrm>
                <a:off x="3383902" y="2232791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3" name="Line 15"/>
              <p:cNvSpPr>
                <a:spLocks noChangeShapeType="1"/>
              </p:cNvSpPr>
              <p:nvPr/>
            </p:nvSpPr>
            <p:spPr bwMode="auto">
              <a:xfrm rot="10800000" flipH="1">
                <a:off x="3445688" y="2180507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4" name="Line 16"/>
              <p:cNvSpPr>
                <a:spLocks noChangeShapeType="1"/>
              </p:cNvSpPr>
              <p:nvPr/>
            </p:nvSpPr>
            <p:spPr bwMode="auto">
              <a:xfrm>
                <a:off x="3393408" y="2232791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5" name="Line 17"/>
              <p:cNvSpPr>
                <a:spLocks noChangeShapeType="1"/>
              </p:cNvSpPr>
              <p:nvPr/>
            </p:nvSpPr>
            <p:spPr bwMode="auto">
              <a:xfrm rot="10800000" flipH="1">
                <a:off x="3752241" y="2242297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6" name="Line 18"/>
              <p:cNvSpPr>
                <a:spLocks noChangeShapeType="1"/>
              </p:cNvSpPr>
              <p:nvPr/>
            </p:nvSpPr>
            <p:spPr bwMode="auto">
              <a:xfrm>
                <a:off x="3699961" y="2296958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7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3980373" y="2308840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8" name="Line 20"/>
              <p:cNvSpPr>
                <a:spLocks noChangeShapeType="1"/>
              </p:cNvSpPr>
              <p:nvPr/>
            </p:nvSpPr>
            <p:spPr bwMode="auto">
              <a:xfrm>
                <a:off x="3928092" y="2363501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09" name="Line 21"/>
              <p:cNvSpPr>
                <a:spLocks noChangeShapeType="1"/>
              </p:cNvSpPr>
              <p:nvPr/>
            </p:nvSpPr>
            <p:spPr bwMode="auto">
              <a:xfrm rot="10800000" flipH="1">
                <a:off x="3989878" y="2308840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0" name="Line 22"/>
              <p:cNvSpPr>
                <a:spLocks noChangeShapeType="1"/>
              </p:cNvSpPr>
              <p:nvPr/>
            </p:nvSpPr>
            <p:spPr bwMode="auto">
              <a:xfrm>
                <a:off x="3937598" y="2363501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1" name="Line 23"/>
              <p:cNvSpPr>
                <a:spLocks noChangeShapeType="1"/>
              </p:cNvSpPr>
              <p:nvPr/>
            </p:nvSpPr>
            <p:spPr bwMode="auto">
              <a:xfrm rot="10800000" flipH="1">
                <a:off x="4210880" y="2439550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2" name="Line 24"/>
              <p:cNvSpPr>
                <a:spLocks noChangeShapeType="1"/>
              </p:cNvSpPr>
              <p:nvPr/>
            </p:nvSpPr>
            <p:spPr bwMode="auto">
              <a:xfrm>
                <a:off x="4153847" y="2496586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3" name="Line 25"/>
              <p:cNvSpPr>
                <a:spLocks noChangeShapeType="1"/>
              </p:cNvSpPr>
              <p:nvPr/>
            </p:nvSpPr>
            <p:spPr bwMode="auto">
              <a:xfrm rot="10800000" flipH="1">
                <a:off x="4372474" y="2572635"/>
                <a:ext cx="0" cy="106943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4" name="Line 26"/>
              <p:cNvSpPr>
                <a:spLocks noChangeShapeType="1"/>
              </p:cNvSpPr>
              <p:nvPr/>
            </p:nvSpPr>
            <p:spPr bwMode="auto">
              <a:xfrm>
                <a:off x="4317818" y="2624919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5" name="Line 27"/>
              <p:cNvSpPr>
                <a:spLocks noChangeShapeType="1"/>
              </p:cNvSpPr>
              <p:nvPr/>
            </p:nvSpPr>
            <p:spPr bwMode="auto">
              <a:xfrm rot="10800000" flipH="1">
                <a:off x="4424754" y="2648684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6" name="Line 28"/>
              <p:cNvSpPr>
                <a:spLocks noChangeShapeType="1"/>
              </p:cNvSpPr>
              <p:nvPr/>
            </p:nvSpPr>
            <p:spPr bwMode="auto">
              <a:xfrm>
                <a:off x="4367721" y="2705721"/>
                <a:ext cx="111690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7" name="Line 29"/>
              <p:cNvSpPr>
                <a:spLocks noChangeShapeType="1"/>
              </p:cNvSpPr>
              <p:nvPr/>
            </p:nvSpPr>
            <p:spPr bwMode="auto">
              <a:xfrm rot="10800000" flipH="1">
                <a:off x="4450895" y="2648684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8" name="Line 30"/>
              <p:cNvSpPr>
                <a:spLocks noChangeShapeType="1"/>
              </p:cNvSpPr>
              <p:nvPr/>
            </p:nvSpPr>
            <p:spPr bwMode="auto">
              <a:xfrm>
                <a:off x="4396237" y="2705721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19" name="Line 31"/>
              <p:cNvSpPr>
                <a:spLocks noChangeShapeType="1"/>
              </p:cNvSpPr>
              <p:nvPr/>
            </p:nvSpPr>
            <p:spPr bwMode="auto">
              <a:xfrm rot="10800000" flipH="1">
                <a:off x="4462776" y="2798405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0" name="Line 32"/>
              <p:cNvSpPr>
                <a:spLocks noChangeShapeType="1"/>
              </p:cNvSpPr>
              <p:nvPr/>
            </p:nvSpPr>
            <p:spPr bwMode="auto">
              <a:xfrm>
                <a:off x="4408120" y="2853066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1" name="Line 33"/>
              <p:cNvSpPr>
                <a:spLocks noChangeShapeType="1"/>
              </p:cNvSpPr>
              <p:nvPr/>
            </p:nvSpPr>
            <p:spPr bwMode="auto">
              <a:xfrm rot="10800000" flipH="1">
                <a:off x="4474658" y="2945750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2" name="Line 34"/>
              <p:cNvSpPr>
                <a:spLocks noChangeShapeType="1"/>
              </p:cNvSpPr>
              <p:nvPr/>
            </p:nvSpPr>
            <p:spPr bwMode="auto">
              <a:xfrm>
                <a:off x="4420001" y="2998033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3" name="Line 35"/>
              <p:cNvSpPr>
                <a:spLocks noChangeShapeType="1"/>
              </p:cNvSpPr>
              <p:nvPr/>
            </p:nvSpPr>
            <p:spPr bwMode="auto">
              <a:xfrm rot="10800000" flipH="1">
                <a:off x="4524562" y="2945750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4" name="Line 36"/>
              <p:cNvSpPr>
                <a:spLocks noChangeShapeType="1"/>
              </p:cNvSpPr>
              <p:nvPr/>
            </p:nvSpPr>
            <p:spPr bwMode="auto">
              <a:xfrm>
                <a:off x="4469906" y="2998033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5" name="Line 37"/>
              <p:cNvSpPr>
                <a:spLocks noChangeShapeType="1"/>
              </p:cNvSpPr>
              <p:nvPr/>
            </p:nvSpPr>
            <p:spPr bwMode="auto">
              <a:xfrm rot="10800000" flipH="1">
                <a:off x="4602983" y="2945750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6" name="Line 38"/>
              <p:cNvSpPr>
                <a:spLocks noChangeShapeType="1"/>
              </p:cNvSpPr>
              <p:nvPr/>
            </p:nvSpPr>
            <p:spPr bwMode="auto">
              <a:xfrm>
                <a:off x="4545950" y="2998033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7" name="Line 39"/>
              <p:cNvSpPr>
                <a:spLocks noChangeShapeType="1"/>
              </p:cNvSpPr>
              <p:nvPr/>
            </p:nvSpPr>
            <p:spPr bwMode="auto">
              <a:xfrm rot="10800000" flipH="1">
                <a:off x="4816856" y="2945750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8" name="Line 40"/>
              <p:cNvSpPr>
                <a:spLocks noChangeShapeType="1"/>
              </p:cNvSpPr>
              <p:nvPr/>
            </p:nvSpPr>
            <p:spPr bwMode="auto">
              <a:xfrm>
                <a:off x="4762199" y="2998033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29" name="Line 41"/>
              <p:cNvSpPr>
                <a:spLocks noChangeShapeType="1"/>
              </p:cNvSpPr>
              <p:nvPr/>
            </p:nvSpPr>
            <p:spPr bwMode="auto">
              <a:xfrm rot="10800000" flipH="1">
                <a:off x="5776911" y="3121613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0" name="Line 42"/>
              <p:cNvSpPr>
                <a:spLocks noChangeShapeType="1"/>
              </p:cNvSpPr>
              <p:nvPr/>
            </p:nvSpPr>
            <p:spPr bwMode="auto">
              <a:xfrm>
                <a:off x="5722254" y="3176274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1" name="Line 43"/>
              <p:cNvSpPr>
                <a:spLocks noChangeShapeType="1"/>
              </p:cNvSpPr>
              <p:nvPr/>
            </p:nvSpPr>
            <p:spPr bwMode="auto">
              <a:xfrm rot="10800000" flipH="1">
                <a:off x="5817309" y="3221427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2" name="Line 44"/>
              <p:cNvSpPr>
                <a:spLocks noChangeShapeType="1"/>
              </p:cNvSpPr>
              <p:nvPr/>
            </p:nvSpPr>
            <p:spPr bwMode="auto">
              <a:xfrm>
                <a:off x="5762653" y="3276088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3" name="Line 45"/>
              <p:cNvSpPr>
                <a:spLocks noChangeShapeType="1"/>
              </p:cNvSpPr>
              <p:nvPr/>
            </p:nvSpPr>
            <p:spPr bwMode="auto">
              <a:xfrm rot="10800000" flipH="1">
                <a:off x="5855331" y="3221427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4" name="Line 46"/>
              <p:cNvSpPr>
                <a:spLocks noChangeShapeType="1"/>
              </p:cNvSpPr>
              <p:nvPr/>
            </p:nvSpPr>
            <p:spPr bwMode="auto">
              <a:xfrm>
                <a:off x="5800675" y="3276088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5" name="Line 47"/>
              <p:cNvSpPr>
                <a:spLocks noChangeShapeType="1"/>
              </p:cNvSpPr>
              <p:nvPr/>
            </p:nvSpPr>
            <p:spPr bwMode="auto">
              <a:xfrm rot="10800000" flipH="1">
                <a:off x="5864836" y="3221427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6" name="Line 48"/>
              <p:cNvSpPr>
                <a:spLocks noChangeShapeType="1"/>
              </p:cNvSpPr>
              <p:nvPr/>
            </p:nvSpPr>
            <p:spPr bwMode="auto">
              <a:xfrm>
                <a:off x="5810181" y="3276088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7" name="Line 49"/>
              <p:cNvSpPr>
                <a:spLocks noChangeShapeType="1"/>
              </p:cNvSpPr>
              <p:nvPr/>
            </p:nvSpPr>
            <p:spPr bwMode="auto">
              <a:xfrm rot="10800000" flipH="1">
                <a:off x="5905235" y="3416302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8" name="Line 50"/>
              <p:cNvSpPr>
                <a:spLocks noChangeShapeType="1"/>
              </p:cNvSpPr>
              <p:nvPr/>
            </p:nvSpPr>
            <p:spPr bwMode="auto">
              <a:xfrm>
                <a:off x="5850578" y="3470963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39" name="Line 51"/>
              <p:cNvSpPr>
                <a:spLocks noChangeShapeType="1"/>
              </p:cNvSpPr>
              <p:nvPr/>
            </p:nvSpPr>
            <p:spPr bwMode="auto">
              <a:xfrm rot="10800000" flipH="1">
                <a:off x="5917117" y="3416302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0" name="Line 52"/>
              <p:cNvSpPr>
                <a:spLocks noChangeShapeType="1"/>
              </p:cNvSpPr>
              <p:nvPr/>
            </p:nvSpPr>
            <p:spPr bwMode="auto">
              <a:xfrm>
                <a:off x="5860084" y="3470963"/>
                <a:ext cx="111690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1" name="Line 53"/>
              <p:cNvSpPr>
                <a:spLocks noChangeShapeType="1"/>
              </p:cNvSpPr>
              <p:nvPr/>
            </p:nvSpPr>
            <p:spPr bwMode="auto">
              <a:xfrm rot="10800000" flipH="1">
                <a:off x="6157131" y="3563647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2" name="Line 54"/>
              <p:cNvSpPr>
                <a:spLocks noChangeShapeType="1"/>
              </p:cNvSpPr>
              <p:nvPr/>
            </p:nvSpPr>
            <p:spPr bwMode="auto">
              <a:xfrm>
                <a:off x="6104851" y="3618308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3" name="Line 55"/>
              <p:cNvSpPr>
                <a:spLocks noChangeShapeType="1"/>
              </p:cNvSpPr>
              <p:nvPr/>
            </p:nvSpPr>
            <p:spPr bwMode="auto">
              <a:xfrm rot="10800000" flipH="1">
                <a:off x="6195153" y="3563647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4" name="Line 56"/>
              <p:cNvSpPr>
                <a:spLocks noChangeShapeType="1"/>
              </p:cNvSpPr>
              <p:nvPr/>
            </p:nvSpPr>
            <p:spPr bwMode="auto">
              <a:xfrm>
                <a:off x="6140496" y="3618308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5" name="Line 57"/>
              <p:cNvSpPr>
                <a:spLocks noChangeShapeType="1"/>
              </p:cNvSpPr>
              <p:nvPr/>
            </p:nvSpPr>
            <p:spPr bwMode="auto">
              <a:xfrm rot="10800000" flipH="1">
                <a:off x="6387639" y="3563647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6" name="Line 58"/>
              <p:cNvSpPr>
                <a:spLocks noChangeShapeType="1"/>
              </p:cNvSpPr>
              <p:nvPr/>
            </p:nvSpPr>
            <p:spPr bwMode="auto">
              <a:xfrm>
                <a:off x="6332983" y="3618308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7" name="Line 59"/>
              <p:cNvSpPr>
                <a:spLocks noChangeShapeType="1"/>
              </p:cNvSpPr>
              <p:nvPr/>
            </p:nvSpPr>
            <p:spPr bwMode="auto">
              <a:xfrm rot="10800000" flipH="1">
                <a:off x="6979356" y="3563647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8" name="Line 60"/>
              <p:cNvSpPr>
                <a:spLocks noChangeShapeType="1"/>
              </p:cNvSpPr>
              <p:nvPr/>
            </p:nvSpPr>
            <p:spPr bwMode="auto">
              <a:xfrm>
                <a:off x="6927076" y="3618308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49" name="Line 61"/>
              <p:cNvSpPr>
                <a:spLocks noChangeShapeType="1"/>
              </p:cNvSpPr>
              <p:nvPr/>
            </p:nvSpPr>
            <p:spPr bwMode="auto">
              <a:xfrm rot="10800000" flipH="1">
                <a:off x="7297791" y="3744263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0" name="Line 62"/>
              <p:cNvSpPr>
                <a:spLocks noChangeShapeType="1"/>
              </p:cNvSpPr>
              <p:nvPr/>
            </p:nvSpPr>
            <p:spPr bwMode="auto">
              <a:xfrm>
                <a:off x="7243133" y="3796547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1" name="Line 63"/>
              <p:cNvSpPr>
                <a:spLocks noChangeShapeType="1"/>
              </p:cNvSpPr>
              <p:nvPr/>
            </p:nvSpPr>
            <p:spPr bwMode="auto">
              <a:xfrm rot="10800000" flipH="1">
                <a:off x="7309672" y="3744263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2" name="Line 64"/>
              <p:cNvSpPr>
                <a:spLocks noChangeShapeType="1"/>
              </p:cNvSpPr>
              <p:nvPr/>
            </p:nvSpPr>
            <p:spPr bwMode="auto">
              <a:xfrm>
                <a:off x="7252639" y="3796547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3" name="Line 65"/>
              <p:cNvSpPr>
                <a:spLocks noChangeShapeType="1"/>
              </p:cNvSpPr>
              <p:nvPr/>
            </p:nvSpPr>
            <p:spPr bwMode="auto">
              <a:xfrm rot="10800000" flipH="1">
                <a:off x="7352446" y="3744263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4" name="Line 66"/>
              <p:cNvSpPr>
                <a:spLocks noChangeShapeType="1"/>
              </p:cNvSpPr>
              <p:nvPr/>
            </p:nvSpPr>
            <p:spPr bwMode="auto">
              <a:xfrm>
                <a:off x="7297791" y="3796547"/>
                <a:ext cx="106936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5" name="Line 67"/>
              <p:cNvSpPr>
                <a:spLocks noChangeShapeType="1"/>
              </p:cNvSpPr>
              <p:nvPr/>
            </p:nvSpPr>
            <p:spPr bwMode="auto">
              <a:xfrm rot="10800000" flipH="1">
                <a:off x="7361952" y="3744263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6" name="Line 68"/>
              <p:cNvSpPr>
                <a:spLocks noChangeShapeType="1"/>
              </p:cNvSpPr>
              <p:nvPr/>
            </p:nvSpPr>
            <p:spPr bwMode="auto">
              <a:xfrm>
                <a:off x="7309672" y="3796547"/>
                <a:ext cx="106938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7" name="Line 69"/>
              <p:cNvSpPr>
                <a:spLocks noChangeShapeType="1"/>
              </p:cNvSpPr>
              <p:nvPr/>
            </p:nvSpPr>
            <p:spPr bwMode="auto">
              <a:xfrm rot="10800000" flipH="1">
                <a:off x="7461760" y="4084108"/>
                <a:ext cx="0" cy="10932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8" name="Line 70"/>
              <p:cNvSpPr>
                <a:spLocks noChangeShapeType="1"/>
              </p:cNvSpPr>
              <p:nvPr/>
            </p:nvSpPr>
            <p:spPr bwMode="auto">
              <a:xfrm>
                <a:off x="7407104" y="4141144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59" name="Line 71"/>
              <p:cNvSpPr>
                <a:spLocks noChangeShapeType="1"/>
              </p:cNvSpPr>
              <p:nvPr/>
            </p:nvSpPr>
            <p:spPr bwMode="auto">
              <a:xfrm rot="10800000" flipH="1">
                <a:off x="8676087" y="4509505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60" name="Line 72"/>
              <p:cNvSpPr>
                <a:spLocks noChangeShapeType="1"/>
              </p:cNvSpPr>
              <p:nvPr/>
            </p:nvSpPr>
            <p:spPr bwMode="auto">
              <a:xfrm>
                <a:off x="8621430" y="4561789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61" name="Line 73"/>
              <p:cNvSpPr>
                <a:spLocks noChangeShapeType="1"/>
              </p:cNvSpPr>
              <p:nvPr/>
            </p:nvSpPr>
            <p:spPr bwMode="auto">
              <a:xfrm rot="10800000" flipH="1">
                <a:off x="8766390" y="4509505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62" name="Line 74"/>
              <p:cNvSpPr>
                <a:spLocks noChangeShapeType="1"/>
              </p:cNvSpPr>
              <p:nvPr/>
            </p:nvSpPr>
            <p:spPr bwMode="auto">
              <a:xfrm>
                <a:off x="8711732" y="4561789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63" name="Line 75"/>
              <p:cNvSpPr>
                <a:spLocks noChangeShapeType="1"/>
              </p:cNvSpPr>
              <p:nvPr/>
            </p:nvSpPr>
            <p:spPr bwMode="auto">
              <a:xfrm rot="10800000" flipH="1">
                <a:off x="8816293" y="4509505"/>
                <a:ext cx="0" cy="106945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  <p:sp>
            <p:nvSpPr>
              <p:cNvPr id="164" name="Line 76"/>
              <p:cNvSpPr>
                <a:spLocks noChangeShapeType="1"/>
              </p:cNvSpPr>
              <p:nvPr/>
            </p:nvSpPr>
            <p:spPr bwMode="auto">
              <a:xfrm>
                <a:off x="8761637" y="4561789"/>
                <a:ext cx="109313" cy="0"/>
              </a:xfrm>
              <a:prstGeom prst="line">
                <a:avLst/>
              </a:prstGeom>
              <a:noFill/>
              <a:ln w="25400" cap="flat" cmpd="sng">
                <a:solidFill>
                  <a:schemeClr val="accent4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/>
            </p:spPr>
            <p:txBody>
              <a:bodyPr lIns="0" tIns="0" rIns="0" bIns="0"/>
              <a:lstStyle/>
              <a:p>
                <a:pPr eaLnBrk="0" hangingPunct="0">
                  <a:defRPr/>
                </a:pPr>
                <a:endParaRPr lang="en-US">
                  <a:latin typeface="Arial" charset="0"/>
                  <a:ea typeface="ＭＳ Ｐゴシック" charset="0"/>
                  <a:cs typeface="Arial" charset="0"/>
                </a:endParaRPr>
              </a:p>
            </p:txBody>
          </p:sp>
        </p:grpSp>
      </p:grpSp>
      <p:grpSp>
        <p:nvGrpSpPr>
          <p:cNvPr id="71723" name="Group 7"/>
          <p:cNvGrpSpPr>
            <a:grpSpLocks/>
          </p:cNvGrpSpPr>
          <p:nvPr/>
        </p:nvGrpSpPr>
        <p:grpSpPr bwMode="auto">
          <a:xfrm>
            <a:off x="3013530" y="1663700"/>
            <a:ext cx="2925365" cy="2400300"/>
            <a:chOff x="1486976" y="1969291"/>
            <a:chExt cx="3901087" cy="2399609"/>
          </a:xfrm>
        </p:grpSpPr>
        <p:sp>
          <p:nvSpPr>
            <p:cNvPr id="71764" name="AutoShape 116"/>
            <p:cNvSpPr>
              <a:spLocks/>
            </p:cNvSpPr>
            <p:nvPr/>
          </p:nvSpPr>
          <p:spPr bwMode="auto">
            <a:xfrm>
              <a:off x="1486976" y="1969291"/>
              <a:ext cx="3863974" cy="2362496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2147483647 w 21600"/>
                <a:gd name="T17" fmla="*/ 2147483647 h 21600"/>
                <a:gd name="T18" fmla="*/ 2147483647 w 21600"/>
                <a:gd name="T19" fmla="*/ 2147483647 h 21600"/>
                <a:gd name="T20" fmla="*/ 2147483647 w 21600"/>
                <a:gd name="T21" fmla="*/ 2147483647 h 21600"/>
                <a:gd name="T22" fmla="*/ 2147483647 w 21600"/>
                <a:gd name="T23" fmla="*/ 2147483647 h 21600"/>
                <a:gd name="T24" fmla="*/ 2147483647 w 21600"/>
                <a:gd name="T25" fmla="*/ 2147483647 h 21600"/>
                <a:gd name="T26" fmla="*/ 2147483647 w 21600"/>
                <a:gd name="T27" fmla="*/ 2147483647 h 21600"/>
                <a:gd name="T28" fmla="*/ 2147483647 w 21600"/>
                <a:gd name="T29" fmla="*/ 2147483647 h 21600"/>
                <a:gd name="T30" fmla="*/ 2147483647 w 21600"/>
                <a:gd name="T31" fmla="*/ 2147483647 h 21600"/>
                <a:gd name="T32" fmla="*/ 2147483647 w 21600"/>
                <a:gd name="T33" fmla="*/ 2147483647 h 21600"/>
                <a:gd name="T34" fmla="*/ 2147483647 w 21600"/>
                <a:gd name="T35" fmla="*/ 2147483647 h 21600"/>
                <a:gd name="T36" fmla="*/ 2147483647 w 21600"/>
                <a:gd name="T37" fmla="*/ 2147483647 h 21600"/>
                <a:gd name="T38" fmla="*/ 2147483647 w 21600"/>
                <a:gd name="T39" fmla="*/ 2147483647 h 21600"/>
                <a:gd name="T40" fmla="*/ 2147483647 w 21600"/>
                <a:gd name="T41" fmla="*/ 2147483647 h 21600"/>
                <a:gd name="T42" fmla="*/ 2147483647 w 21600"/>
                <a:gd name="T43" fmla="*/ 2147483647 h 21600"/>
                <a:gd name="T44" fmla="*/ 2147483647 w 21600"/>
                <a:gd name="T45" fmla="*/ 2147483647 h 21600"/>
                <a:gd name="T46" fmla="*/ 2147483647 w 21600"/>
                <a:gd name="T47" fmla="*/ 2147483647 h 21600"/>
                <a:gd name="T48" fmla="*/ 2147483647 w 21600"/>
                <a:gd name="T49" fmla="*/ 2147483647 h 21600"/>
                <a:gd name="T50" fmla="*/ 2147483647 w 21600"/>
                <a:gd name="T51" fmla="*/ 2147483647 h 21600"/>
                <a:gd name="T52" fmla="*/ 2147483647 w 21600"/>
                <a:gd name="T53" fmla="*/ 2147483647 h 21600"/>
                <a:gd name="T54" fmla="*/ 2147483647 w 21600"/>
                <a:gd name="T55" fmla="*/ 2147483647 h 21600"/>
                <a:gd name="T56" fmla="*/ 2147483647 w 21600"/>
                <a:gd name="T57" fmla="*/ 2147483647 h 21600"/>
                <a:gd name="T58" fmla="*/ 2147483647 w 21600"/>
                <a:gd name="T59" fmla="*/ 2147483647 h 21600"/>
                <a:gd name="T60" fmla="*/ 2147483647 w 21600"/>
                <a:gd name="T61" fmla="*/ 2147483647 h 21600"/>
                <a:gd name="T62" fmla="*/ 2147483647 w 21600"/>
                <a:gd name="T63" fmla="*/ 2147483647 h 21600"/>
                <a:gd name="T64" fmla="*/ 2147483647 w 21600"/>
                <a:gd name="T65" fmla="*/ 2147483647 h 21600"/>
                <a:gd name="T66" fmla="*/ 2147483647 w 21600"/>
                <a:gd name="T67" fmla="*/ 2147483647 h 21600"/>
                <a:gd name="T68" fmla="*/ 2147483647 w 21600"/>
                <a:gd name="T69" fmla="*/ 2147483647 h 21600"/>
                <a:gd name="T70" fmla="*/ 2147483647 w 21600"/>
                <a:gd name="T71" fmla="*/ 2147483647 h 21600"/>
                <a:gd name="T72" fmla="*/ 2147483647 w 21600"/>
                <a:gd name="T73" fmla="*/ 2147483647 h 21600"/>
                <a:gd name="T74" fmla="*/ 2147483647 w 21600"/>
                <a:gd name="T75" fmla="*/ 2147483647 h 21600"/>
                <a:gd name="T76" fmla="*/ 2147483647 w 21600"/>
                <a:gd name="T77" fmla="*/ 2147483647 h 21600"/>
                <a:gd name="T78" fmla="*/ 2147483647 w 21600"/>
                <a:gd name="T79" fmla="*/ 2147483647 h 21600"/>
                <a:gd name="T80" fmla="*/ 2147483647 w 21600"/>
                <a:gd name="T81" fmla="*/ 2147483647 h 2160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1600"/>
                <a:gd name="T124" fmla="*/ 0 h 21600"/>
                <a:gd name="T125" fmla="*/ 21600 w 21600"/>
                <a:gd name="T126" fmla="*/ 21600 h 2160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1600" h="21600">
                  <a:moveTo>
                    <a:pt x="0" y="0"/>
                  </a:moveTo>
                  <a:lnTo>
                    <a:pt x="2270" y="0"/>
                  </a:lnTo>
                  <a:lnTo>
                    <a:pt x="2270" y="411"/>
                  </a:lnTo>
                  <a:lnTo>
                    <a:pt x="2737" y="411"/>
                  </a:lnTo>
                  <a:lnTo>
                    <a:pt x="2737" y="803"/>
                  </a:lnTo>
                  <a:lnTo>
                    <a:pt x="3216" y="803"/>
                  </a:lnTo>
                  <a:lnTo>
                    <a:pt x="3216" y="1588"/>
                  </a:lnTo>
                  <a:lnTo>
                    <a:pt x="3355" y="1588"/>
                  </a:lnTo>
                  <a:lnTo>
                    <a:pt x="3355" y="2004"/>
                  </a:lnTo>
                  <a:lnTo>
                    <a:pt x="4070" y="2004"/>
                  </a:lnTo>
                  <a:lnTo>
                    <a:pt x="4070" y="2509"/>
                  </a:lnTo>
                  <a:lnTo>
                    <a:pt x="4161" y="2509"/>
                  </a:lnTo>
                  <a:lnTo>
                    <a:pt x="4161" y="2792"/>
                  </a:lnTo>
                  <a:lnTo>
                    <a:pt x="4298" y="2792"/>
                  </a:lnTo>
                  <a:lnTo>
                    <a:pt x="4298" y="3193"/>
                  </a:lnTo>
                  <a:lnTo>
                    <a:pt x="4820" y="3193"/>
                  </a:lnTo>
                  <a:lnTo>
                    <a:pt x="4820" y="4084"/>
                  </a:lnTo>
                  <a:lnTo>
                    <a:pt x="5006" y="4084"/>
                  </a:lnTo>
                  <a:lnTo>
                    <a:pt x="5006" y="4883"/>
                  </a:lnTo>
                  <a:lnTo>
                    <a:pt x="5202" y="4883"/>
                  </a:lnTo>
                  <a:lnTo>
                    <a:pt x="5202" y="5281"/>
                  </a:lnTo>
                  <a:lnTo>
                    <a:pt x="5339" y="5281"/>
                  </a:lnTo>
                  <a:lnTo>
                    <a:pt x="5339" y="5674"/>
                  </a:lnTo>
                  <a:lnTo>
                    <a:pt x="5391" y="5674"/>
                  </a:lnTo>
                  <a:lnTo>
                    <a:pt x="5391" y="6971"/>
                  </a:lnTo>
                  <a:lnTo>
                    <a:pt x="5442" y="6971"/>
                  </a:lnTo>
                  <a:lnTo>
                    <a:pt x="5442" y="7770"/>
                  </a:lnTo>
                  <a:lnTo>
                    <a:pt x="5580" y="7770"/>
                  </a:lnTo>
                  <a:lnTo>
                    <a:pt x="5580" y="8266"/>
                  </a:lnTo>
                  <a:lnTo>
                    <a:pt x="5769" y="8266"/>
                  </a:lnTo>
                  <a:lnTo>
                    <a:pt x="5769" y="9052"/>
                  </a:lnTo>
                  <a:lnTo>
                    <a:pt x="7187" y="9052"/>
                  </a:lnTo>
                  <a:lnTo>
                    <a:pt x="7187" y="9460"/>
                  </a:lnTo>
                  <a:lnTo>
                    <a:pt x="7613" y="9460"/>
                  </a:lnTo>
                  <a:lnTo>
                    <a:pt x="7613" y="9960"/>
                  </a:lnTo>
                  <a:lnTo>
                    <a:pt x="8087" y="9960"/>
                  </a:lnTo>
                  <a:lnTo>
                    <a:pt x="8087" y="10512"/>
                  </a:lnTo>
                  <a:lnTo>
                    <a:pt x="8128" y="10512"/>
                  </a:lnTo>
                  <a:lnTo>
                    <a:pt x="8128" y="10746"/>
                  </a:lnTo>
                  <a:lnTo>
                    <a:pt x="8323" y="10746"/>
                  </a:lnTo>
                  <a:lnTo>
                    <a:pt x="8323" y="11249"/>
                  </a:lnTo>
                  <a:lnTo>
                    <a:pt x="8463" y="11249"/>
                  </a:lnTo>
                  <a:lnTo>
                    <a:pt x="8463" y="12041"/>
                  </a:lnTo>
                  <a:lnTo>
                    <a:pt x="8604" y="12041"/>
                  </a:lnTo>
                  <a:lnTo>
                    <a:pt x="8604" y="12544"/>
                  </a:lnTo>
                  <a:lnTo>
                    <a:pt x="8837" y="12544"/>
                  </a:lnTo>
                  <a:lnTo>
                    <a:pt x="8837" y="12946"/>
                  </a:lnTo>
                  <a:lnTo>
                    <a:pt x="9410" y="12946"/>
                  </a:lnTo>
                  <a:lnTo>
                    <a:pt x="9410" y="13439"/>
                  </a:lnTo>
                  <a:lnTo>
                    <a:pt x="9835" y="13439"/>
                  </a:lnTo>
                  <a:lnTo>
                    <a:pt x="9835" y="13939"/>
                  </a:lnTo>
                  <a:lnTo>
                    <a:pt x="9879" y="13939"/>
                  </a:lnTo>
                  <a:lnTo>
                    <a:pt x="9879" y="14484"/>
                  </a:lnTo>
                  <a:lnTo>
                    <a:pt x="9925" y="14484"/>
                  </a:lnTo>
                  <a:lnTo>
                    <a:pt x="9925" y="14941"/>
                  </a:lnTo>
                  <a:lnTo>
                    <a:pt x="10580" y="14941"/>
                  </a:lnTo>
                  <a:lnTo>
                    <a:pt x="10580" y="15428"/>
                  </a:lnTo>
                  <a:lnTo>
                    <a:pt x="10776" y="15428"/>
                  </a:lnTo>
                  <a:lnTo>
                    <a:pt x="10776" y="15836"/>
                  </a:lnTo>
                  <a:lnTo>
                    <a:pt x="10822" y="15836"/>
                  </a:lnTo>
                  <a:lnTo>
                    <a:pt x="10822" y="16420"/>
                  </a:lnTo>
                  <a:lnTo>
                    <a:pt x="12100" y="16420"/>
                  </a:lnTo>
                  <a:lnTo>
                    <a:pt x="12100" y="17023"/>
                  </a:lnTo>
                  <a:lnTo>
                    <a:pt x="13335" y="17023"/>
                  </a:lnTo>
                  <a:lnTo>
                    <a:pt x="13335" y="17621"/>
                  </a:lnTo>
                  <a:lnTo>
                    <a:pt x="14181" y="17621"/>
                  </a:lnTo>
                  <a:lnTo>
                    <a:pt x="14181" y="18210"/>
                  </a:lnTo>
                  <a:lnTo>
                    <a:pt x="14937" y="18210"/>
                  </a:lnTo>
                  <a:lnTo>
                    <a:pt x="14937" y="18815"/>
                  </a:lnTo>
                  <a:lnTo>
                    <a:pt x="15788" y="18815"/>
                  </a:lnTo>
                  <a:lnTo>
                    <a:pt x="15788" y="19015"/>
                  </a:lnTo>
                  <a:lnTo>
                    <a:pt x="15880" y="19015"/>
                  </a:lnTo>
                  <a:lnTo>
                    <a:pt x="15880" y="19410"/>
                  </a:lnTo>
                  <a:lnTo>
                    <a:pt x="16172" y="19410"/>
                  </a:lnTo>
                  <a:lnTo>
                    <a:pt x="16172" y="20104"/>
                  </a:lnTo>
                  <a:lnTo>
                    <a:pt x="16308" y="20104"/>
                  </a:lnTo>
                  <a:lnTo>
                    <a:pt x="16308" y="20712"/>
                  </a:lnTo>
                  <a:lnTo>
                    <a:pt x="16920" y="20712"/>
                  </a:lnTo>
                  <a:lnTo>
                    <a:pt x="16920" y="20909"/>
                  </a:lnTo>
                  <a:lnTo>
                    <a:pt x="16968" y="20909"/>
                  </a:lnTo>
                  <a:lnTo>
                    <a:pt x="16968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71765" name="Group 207"/>
            <p:cNvGrpSpPr>
              <a:grpSpLocks/>
            </p:cNvGrpSpPr>
            <p:nvPr/>
          </p:nvGrpSpPr>
          <p:grpSpPr bwMode="auto">
            <a:xfrm>
              <a:off x="2288613" y="2282099"/>
              <a:ext cx="3099450" cy="2086801"/>
              <a:chOff x="2774950" y="2341563"/>
              <a:chExt cx="4640263" cy="3124200"/>
            </a:xfrm>
          </p:grpSpPr>
          <p:sp>
            <p:nvSpPr>
              <p:cNvPr id="71766" name="Line 117"/>
              <p:cNvSpPr>
                <a:spLocks noChangeShapeType="1"/>
              </p:cNvSpPr>
              <p:nvPr/>
            </p:nvSpPr>
            <p:spPr bwMode="auto">
              <a:xfrm rot="10800000" flipH="1">
                <a:off x="2830513" y="2341563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67" name="Line 118"/>
              <p:cNvSpPr>
                <a:spLocks noChangeShapeType="1"/>
              </p:cNvSpPr>
              <p:nvPr/>
            </p:nvSpPr>
            <p:spPr bwMode="auto">
              <a:xfrm>
                <a:off x="2774950" y="2395538"/>
                <a:ext cx="1095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68" name="Line 119"/>
              <p:cNvSpPr>
                <a:spLocks noChangeShapeType="1"/>
              </p:cNvSpPr>
              <p:nvPr/>
            </p:nvSpPr>
            <p:spPr bwMode="auto">
              <a:xfrm rot="10800000" flipH="1">
                <a:off x="3005138" y="2747963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69" name="Line 120"/>
              <p:cNvSpPr>
                <a:spLocks noChangeShapeType="1"/>
              </p:cNvSpPr>
              <p:nvPr/>
            </p:nvSpPr>
            <p:spPr bwMode="auto">
              <a:xfrm>
                <a:off x="2951163" y="2801938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0" name="Line 121"/>
              <p:cNvSpPr>
                <a:spLocks noChangeShapeType="1"/>
              </p:cNvSpPr>
              <p:nvPr/>
            </p:nvSpPr>
            <p:spPr bwMode="auto">
              <a:xfrm rot="10800000" flipH="1">
                <a:off x="3033713" y="3092450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1" name="Line 122"/>
              <p:cNvSpPr>
                <a:spLocks noChangeShapeType="1"/>
              </p:cNvSpPr>
              <p:nvPr/>
            </p:nvSpPr>
            <p:spPr bwMode="auto">
              <a:xfrm>
                <a:off x="2978150" y="3146425"/>
                <a:ext cx="10953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2" name="Line 123"/>
              <p:cNvSpPr>
                <a:spLocks noChangeShapeType="1"/>
              </p:cNvSpPr>
              <p:nvPr/>
            </p:nvSpPr>
            <p:spPr bwMode="auto">
              <a:xfrm rot="10800000" flipH="1">
                <a:off x="3930650" y="3873500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3" name="Line 124"/>
              <p:cNvSpPr>
                <a:spLocks noChangeShapeType="1"/>
              </p:cNvSpPr>
              <p:nvPr/>
            </p:nvSpPr>
            <p:spPr bwMode="auto">
              <a:xfrm>
                <a:off x="3876675" y="3927475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4" name="Line 125"/>
              <p:cNvSpPr>
                <a:spLocks noChangeShapeType="1"/>
              </p:cNvSpPr>
              <p:nvPr/>
            </p:nvSpPr>
            <p:spPr bwMode="auto">
              <a:xfrm rot="10800000" flipH="1">
                <a:off x="3943350" y="3940175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5" name="Line 126"/>
              <p:cNvSpPr>
                <a:spLocks noChangeShapeType="1"/>
              </p:cNvSpPr>
              <p:nvPr/>
            </p:nvSpPr>
            <p:spPr bwMode="auto">
              <a:xfrm>
                <a:off x="3887788" y="3994150"/>
                <a:ext cx="10953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6" name="Line 127"/>
              <p:cNvSpPr>
                <a:spLocks noChangeShapeType="1"/>
              </p:cNvSpPr>
              <p:nvPr/>
            </p:nvSpPr>
            <p:spPr bwMode="auto">
              <a:xfrm rot="10800000" flipH="1">
                <a:off x="4081463" y="3940175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7" name="Line 128"/>
              <p:cNvSpPr>
                <a:spLocks noChangeShapeType="1"/>
              </p:cNvSpPr>
              <p:nvPr/>
            </p:nvSpPr>
            <p:spPr bwMode="auto">
              <a:xfrm>
                <a:off x="4027488" y="3994150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8" name="Line 129"/>
              <p:cNvSpPr>
                <a:spLocks noChangeShapeType="1"/>
              </p:cNvSpPr>
              <p:nvPr/>
            </p:nvSpPr>
            <p:spPr bwMode="auto">
              <a:xfrm rot="10800000" flipH="1">
                <a:off x="4449763" y="4346575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79" name="Line 130"/>
              <p:cNvSpPr>
                <a:spLocks noChangeShapeType="1"/>
              </p:cNvSpPr>
              <p:nvPr/>
            </p:nvSpPr>
            <p:spPr bwMode="auto">
              <a:xfrm>
                <a:off x="4395788" y="4400550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0" name="Line 131"/>
              <p:cNvSpPr>
                <a:spLocks noChangeShapeType="1"/>
              </p:cNvSpPr>
              <p:nvPr/>
            </p:nvSpPr>
            <p:spPr bwMode="auto">
              <a:xfrm rot="10800000" flipH="1">
                <a:off x="4473575" y="4508500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1" name="Line 132"/>
              <p:cNvSpPr>
                <a:spLocks noChangeShapeType="1"/>
              </p:cNvSpPr>
              <p:nvPr/>
            </p:nvSpPr>
            <p:spPr bwMode="auto">
              <a:xfrm>
                <a:off x="4419600" y="4562475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2" name="Line 133"/>
              <p:cNvSpPr>
                <a:spLocks noChangeShapeType="1"/>
              </p:cNvSpPr>
              <p:nvPr/>
            </p:nvSpPr>
            <p:spPr bwMode="auto">
              <a:xfrm rot="10800000" flipH="1">
                <a:off x="4500563" y="4508500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3" name="Line 134"/>
              <p:cNvSpPr>
                <a:spLocks noChangeShapeType="1"/>
              </p:cNvSpPr>
              <p:nvPr/>
            </p:nvSpPr>
            <p:spPr bwMode="auto">
              <a:xfrm>
                <a:off x="4446588" y="4562475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4" name="Line 135"/>
              <p:cNvSpPr>
                <a:spLocks noChangeShapeType="1"/>
              </p:cNvSpPr>
              <p:nvPr/>
            </p:nvSpPr>
            <p:spPr bwMode="auto">
              <a:xfrm rot="10800000" flipH="1">
                <a:off x="5829300" y="4997450"/>
                <a:ext cx="0" cy="10953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5" name="Line 136"/>
              <p:cNvSpPr>
                <a:spLocks noChangeShapeType="1"/>
              </p:cNvSpPr>
              <p:nvPr/>
            </p:nvSpPr>
            <p:spPr bwMode="auto">
              <a:xfrm>
                <a:off x="5775325" y="5053013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6" name="Line 137"/>
              <p:cNvSpPr>
                <a:spLocks noChangeShapeType="1"/>
              </p:cNvSpPr>
              <p:nvPr/>
            </p:nvSpPr>
            <p:spPr bwMode="auto">
              <a:xfrm rot="10800000" flipH="1">
                <a:off x="6107113" y="5211763"/>
                <a:ext cx="0" cy="10795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7" name="Line 138"/>
              <p:cNvSpPr>
                <a:spLocks noChangeShapeType="1"/>
              </p:cNvSpPr>
              <p:nvPr/>
            </p:nvSpPr>
            <p:spPr bwMode="auto">
              <a:xfrm>
                <a:off x="6053138" y="5265738"/>
                <a:ext cx="10795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8" name="Line 139"/>
              <p:cNvSpPr>
                <a:spLocks noChangeShapeType="1"/>
              </p:cNvSpPr>
              <p:nvPr/>
            </p:nvSpPr>
            <p:spPr bwMode="auto">
              <a:xfrm rot="10800000" flipH="1">
                <a:off x="6259513" y="5356225"/>
                <a:ext cx="0" cy="10953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89" name="Line 140"/>
              <p:cNvSpPr>
                <a:spLocks noChangeShapeType="1"/>
              </p:cNvSpPr>
              <p:nvPr/>
            </p:nvSpPr>
            <p:spPr bwMode="auto">
              <a:xfrm>
                <a:off x="6203950" y="5410200"/>
                <a:ext cx="109538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90" name="Line 141"/>
              <p:cNvSpPr>
                <a:spLocks noChangeShapeType="1"/>
              </p:cNvSpPr>
              <p:nvPr/>
            </p:nvSpPr>
            <p:spPr bwMode="auto">
              <a:xfrm rot="10800000" flipH="1">
                <a:off x="6602413" y="5356225"/>
                <a:ext cx="0" cy="10953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91" name="Line 142"/>
              <p:cNvSpPr>
                <a:spLocks noChangeShapeType="1"/>
              </p:cNvSpPr>
              <p:nvPr/>
            </p:nvSpPr>
            <p:spPr bwMode="auto">
              <a:xfrm>
                <a:off x="6548438" y="5410200"/>
                <a:ext cx="107950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92" name="Line 143"/>
              <p:cNvSpPr>
                <a:spLocks noChangeShapeType="1"/>
              </p:cNvSpPr>
              <p:nvPr/>
            </p:nvSpPr>
            <p:spPr bwMode="auto">
              <a:xfrm rot="10800000" flipH="1">
                <a:off x="7361238" y="5356225"/>
                <a:ext cx="0" cy="10953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1793" name="Line 144"/>
              <p:cNvSpPr>
                <a:spLocks noChangeShapeType="1"/>
              </p:cNvSpPr>
              <p:nvPr/>
            </p:nvSpPr>
            <p:spPr bwMode="auto">
              <a:xfrm>
                <a:off x="7307263" y="5416550"/>
                <a:ext cx="107950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71725" name="TextBox 54"/>
          <p:cNvSpPr txBox="1">
            <a:spLocks/>
          </p:cNvSpPr>
          <p:nvPr/>
        </p:nvSpPr>
        <p:spPr bwMode="auto">
          <a:xfrm>
            <a:off x="3267131" y="3479800"/>
            <a:ext cx="1320404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205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205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205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 b="1" dirty="0" err="1">
                <a:cs typeface="Arial" pitchFamily="34" charset="0"/>
              </a:rPr>
              <a:t>Olaparib</a:t>
            </a:r>
            <a:r>
              <a:rPr lang="en-GB" altLang="en-US" sz="900" b="1" dirty="0">
                <a:cs typeface="Arial" pitchFamily="34" charset="0"/>
              </a:rPr>
              <a:t> </a:t>
            </a:r>
            <a:r>
              <a:rPr lang="en-GB" altLang="en-US" sz="900" b="1" dirty="0" err="1">
                <a:cs typeface="Arial" pitchFamily="34" charset="0"/>
              </a:rPr>
              <a:t>BRCAm</a:t>
            </a:r>
            <a:endParaRPr lang="en-US" altLang="en-US" sz="900" b="1" dirty="0">
              <a:cs typeface="Arial" pitchFamily="34" charset="0"/>
            </a:endParaRPr>
          </a:p>
        </p:txBody>
      </p:sp>
      <p:sp>
        <p:nvSpPr>
          <p:cNvPr id="71726" name="TextBox 54"/>
          <p:cNvSpPr txBox="1">
            <a:spLocks/>
          </p:cNvSpPr>
          <p:nvPr/>
        </p:nvSpPr>
        <p:spPr bwMode="auto">
          <a:xfrm>
            <a:off x="3268324" y="3659188"/>
            <a:ext cx="1321594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1162050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1162050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1162050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162050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900" b="1">
                <a:cs typeface="Arial" pitchFamily="34" charset="0"/>
              </a:rPr>
              <a:t>Placebo BRCAm</a:t>
            </a:r>
            <a:endParaRPr lang="en-US" altLang="en-US" sz="900" b="1">
              <a:cs typeface="Arial" pitchFamily="34" charset="0"/>
            </a:endParaRPr>
          </a:p>
        </p:txBody>
      </p:sp>
      <p:sp>
        <p:nvSpPr>
          <p:cNvPr id="71727" name="Line 38"/>
          <p:cNvSpPr>
            <a:spLocks noChangeShapeType="1"/>
          </p:cNvSpPr>
          <p:nvPr/>
        </p:nvSpPr>
        <p:spPr bwMode="auto">
          <a:xfrm flipH="1">
            <a:off x="3082585" y="3567113"/>
            <a:ext cx="132159" cy="0"/>
          </a:xfrm>
          <a:prstGeom prst="line">
            <a:avLst/>
          </a:prstGeom>
          <a:noFill/>
          <a:ln w="25400">
            <a:solidFill>
              <a:srgbClr val="CB366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1728" name="Line 38"/>
          <p:cNvSpPr>
            <a:spLocks noChangeShapeType="1"/>
          </p:cNvSpPr>
          <p:nvPr/>
        </p:nvSpPr>
        <p:spPr bwMode="auto">
          <a:xfrm flipH="1">
            <a:off x="3077823" y="3743325"/>
            <a:ext cx="132159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57438" y="5204937"/>
            <a:ext cx="6267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Highest benefit in patients with BRCA mutated tumors</a:t>
            </a:r>
          </a:p>
        </p:txBody>
      </p:sp>
    </p:spTree>
    <p:extLst>
      <p:ext uri="{BB962C8B-B14F-4D97-AF65-F5344CB8AC3E}">
        <p14:creationId xmlns:p14="http://schemas.microsoft.com/office/powerpoint/2010/main" val="11550665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5" r="47064" b="23823"/>
          <a:stretch/>
        </p:blipFill>
        <p:spPr bwMode="auto">
          <a:xfrm>
            <a:off x="1155666" y="1083402"/>
            <a:ext cx="6662385" cy="400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71069" y="198197"/>
            <a:ext cx="6801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Rucaparib in Ovarian Cancer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114" y="5207943"/>
            <a:ext cx="76249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Second PARP inhibitor to be approved in BRCA mutated tumors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Best effects observed in BRCA mutated tumors, but benefit also noted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patients identified using a genetic test.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Impressive response rates in tumor with BRCA mutations (80%)</a:t>
            </a:r>
          </a:p>
        </p:txBody>
      </p:sp>
    </p:spTree>
    <p:extLst>
      <p:ext uri="{BB962C8B-B14F-4D97-AF65-F5344CB8AC3E}">
        <p14:creationId xmlns:p14="http://schemas.microsoft.com/office/powerpoint/2010/main" val="1013526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5" name="AutoShape 9"/>
          <p:cNvSpPr>
            <a:spLocks noChangeAspect="1" noChangeArrowheads="1"/>
          </p:cNvSpPr>
          <p:nvPr/>
        </p:nvSpPr>
        <p:spPr bwMode="auto">
          <a:xfrm>
            <a:off x="1925242" y="1985965"/>
            <a:ext cx="5293519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0" name="Line 25"/>
          <p:cNvSpPr>
            <a:spLocks noChangeShapeType="1"/>
          </p:cNvSpPr>
          <p:nvPr/>
        </p:nvSpPr>
        <p:spPr bwMode="auto">
          <a:xfrm flipV="1">
            <a:off x="1223963" y="2670177"/>
            <a:ext cx="283369" cy="377825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26"/>
          <p:cNvSpPr>
            <a:spLocks noChangeShapeType="1"/>
          </p:cNvSpPr>
          <p:nvPr/>
        </p:nvSpPr>
        <p:spPr bwMode="auto">
          <a:xfrm>
            <a:off x="1216820" y="3557589"/>
            <a:ext cx="283369" cy="377825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Rectangle 5"/>
          <p:cNvSpPr>
            <a:spLocks noChangeArrowheads="1"/>
          </p:cNvSpPr>
          <p:nvPr/>
        </p:nvSpPr>
        <p:spPr bwMode="auto">
          <a:xfrm>
            <a:off x="1507332" y="2043113"/>
            <a:ext cx="1532335" cy="868362"/>
          </a:xfrm>
          <a:prstGeom prst="rect">
            <a:avLst/>
          </a:prstGeom>
          <a:solidFill>
            <a:srgbClr val="FFCC00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" rIns="180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 err="1">
                <a:solidFill>
                  <a:srgbClr val="000066"/>
                </a:solidFill>
              </a:rPr>
              <a:t>Niraparib</a:t>
            </a:r>
            <a:r>
              <a:rPr lang="en-GB" altLang="en-US" sz="1600" b="1" dirty="0">
                <a:solidFill>
                  <a:srgbClr val="000066"/>
                </a:solidFill>
              </a:rPr>
              <a:t> </a:t>
            </a:r>
            <a:br>
              <a:rPr lang="en-GB" altLang="en-US" sz="1600" b="1" dirty="0">
                <a:solidFill>
                  <a:srgbClr val="000066"/>
                </a:solidFill>
              </a:rPr>
            </a:br>
            <a:r>
              <a:rPr lang="en-GB" altLang="en-US" sz="1600" b="1" dirty="0">
                <a:solidFill>
                  <a:srgbClr val="000066"/>
                </a:solidFill>
              </a:rPr>
              <a:t>300 mg </a:t>
            </a:r>
            <a:r>
              <a:rPr lang="en-GB" altLang="en-US" sz="1600" b="1" dirty="0" err="1">
                <a:solidFill>
                  <a:srgbClr val="000066"/>
                </a:solidFill>
              </a:rPr>
              <a:t>po</a:t>
            </a:r>
            <a:r>
              <a:rPr lang="en-GB" altLang="en-US" sz="1600" b="1" dirty="0">
                <a:solidFill>
                  <a:srgbClr val="000066"/>
                </a:solidFill>
              </a:rPr>
              <a:t> </a:t>
            </a:r>
            <a:r>
              <a:rPr lang="en-GB" altLang="en-US" sz="1600" b="1" dirty="0" err="1">
                <a:solidFill>
                  <a:srgbClr val="000066"/>
                </a:solidFill>
              </a:rPr>
              <a:t>qd</a:t>
            </a:r>
            <a:endParaRPr lang="en-GB" altLang="en-US" sz="1600" b="1" dirty="0">
              <a:solidFill>
                <a:srgbClr val="000066"/>
              </a:solidFill>
            </a:endParaRPr>
          </a:p>
        </p:txBody>
      </p:sp>
      <p:sp>
        <p:nvSpPr>
          <p:cNvPr id="63" name="Rectangle 5"/>
          <p:cNvSpPr>
            <a:spLocks noChangeArrowheads="1"/>
          </p:cNvSpPr>
          <p:nvPr/>
        </p:nvSpPr>
        <p:spPr bwMode="auto">
          <a:xfrm>
            <a:off x="1527572" y="3629026"/>
            <a:ext cx="1532334" cy="817563"/>
          </a:xfrm>
          <a:prstGeom prst="rect">
            <a:avLst/>
          </a:prstGeom>
          <a:solidFill>
            <a:srgbClr val="93FFFF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18000" rIns="18000" anchor="ctr" anchorCtr="1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600" b="1" dirty="0">
                <a:solidFill>
                  <a:srgbClr val="000066"/>
                </a:solidFill>
              </a:rPr>
              <a:t>Placebo</a:t>
            </a:r>
            <a:br>
              <a:rPr lang="en-GB" altLang="en-US" sz="1600" b="1" dirty="0">
                <a:solidFill>
                  <a:srgbClr val="000066"/>
                </a:solidFill>
              </a:rPr>
            </a:br>
            <a:r>
              <a:rPr lang="en-GB" altLang="en-US" sz="1600" b="1" dirty="0" err="1">
                <a:solidFill>
                  <a:srgbClr val="000066"/>
                </a:solidFill>
              </a:rPr>
              <a:t>po</a:t>
            </a:r>
            <a:r>
              <a:rPr lang="en-GB" altLang="en-US" sz="1600" b="1" dirty="0">
                <a:solidFill>
                  <a:srgbClr val="000066"/>
                </a:solidFill>
              </a:rPr>
              <a:t> </a:t>
            </a:r>
            <a:r>
              <a:rPr lang="en-GB" altLang="en-US" sz="1600" b="1" dirty="0" err="1">
                <a:solidFill>
                  <a:srgbClr val="000066"/>
                </a:solidFill>
              </a:rPr>
              <a:t>qd</a:t>
            </a:r>
            <a:endParaRPr lang="en-GB" altLang="en-US" sz="1600" b="1" dirty="0">
              <a:solidFill>
                <a:srgbClr val="000066"/>
              </a:solidFill>
            </a:endParaRPr>
          </a:p>
        </p:txBody>
      </p:sp>
      <p:sp>
        <p:nvSpPr>
          <p:cNvPr id="64" name="Text Box 39"/>
          <p:cNvSpPr txBox="1">
            <a:spLocks noChangeArrowheads="1"/>
          </p:cNvSpPr>
          <p:nvPr/>
        </p:nvSpPr>
        <p:spPr bwMode="auto">
          <a:xfrm>
            <a:off x="3112293" y="2840038"/>
            <a:ext cx="1466963" cy="83099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1600" b="1" dirty="0">
                <a:latin typeface="Arial" charset="0"/>
              </a:rPr>
              <a:t>Treatment until disease progression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44" y="2904506"/>
            <a:ext cx="175473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Platinum </a:t>
            </a:r>
          </a:p>
          <a:p>
            <a:r>
              <a:rPr lang="en-US" b="1" dirty="0"/>
              <a:t>based therapy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50882" y="6335486"/>
            <a:ext cx="2302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Mirza</a:t>
            </a:r>
            <a:r>
              <a:rPr lang="en-US" dirty="0"/>
              <a:t>, NEJM, 2016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"/>
            <a:ext cx="4781550" cy="2015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01" y="1993900"/>
            <a:ext cx="4000499" cy="34484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360767"/>
            <a:ext cx="79047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Third PARP inhibitor to be approved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Side effects include low blood counts, fatigue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Effects observed in BRCA mutated patients, but also in ALL patients</a:t>
            </a:r>
          </a:p>
        </p:txBody>
      </p:sp>
    </p:spTree>
    <p:extLst>
      <p:ext uri="{BB962C8B-B14F-4D97-AF65-F5344CB8AC3E}">
        <p14:creationId xmlns:p14="http://schemas.microsoft.com/office/powerpoint/2010/main" val="1631637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55675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PARP inhibitors beyond BRCA mutations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3637"/>
          <a:stretch/>
        </p:blipFill>
        <p:spPr>
          <a:xfrm>
            <a:off x="1661888" y="1495889"/>
            <a:ext cx="5599792" cy="37727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3568" y="6433066"/>
            <a:ext cx="2302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Mirza</a:t>
            </a:r>
            <a:r>
              <a:rPr lang="en-US" dirty="0"/>
              <a:t>, NEJM,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5374" y="5500915"/>
            <a:ext cx="7920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Unexpected results show positive effects of </a:t>
            </a:r>
            <a:r>
              <a:rPr lang="en-US" dirty="0" err="1"/>
              <a:t>niraparib</a:t>
            </a:r>
            <a:r>
              <a:rPr lang="en-US" dirty="0"/>
              <a:t> in tumors without</a:t>
            </a:r>
          </a:p>
          <a:p>
            <a:r>
              <a:rPr lang="en-US" dirty="0"/>
              <a:t>BRCA mutations; leading to its unrestricted FDA approval </a:t>
            </a:r>
          </a:p>
        </p:txBody>
      </p:sp>
    </p:spTree>
    <p:extLst>
      <p:ext uri="{BB962C8B-B14F-4D97-AF65-F5344CB8AC3E}">
        <p14:creationId xmlns:p14="http://schemas.microsoft.com/office/powerpoint/2010/main" val="1317795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B6232A-D524-B841-8376-8136CD80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PARP Inhibitors in the upfront setting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D3D73A-183F-904F-B71F-E93158CD5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584"/>
          <a:stretch/>
        </p:blipFill>
        <p:spPr>
          <a:xfrm>
            <a:off x="846567" y="1767155"/>
            <a:ext cx="7653174" cy="416103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2287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ED8593-D0DD-0F48-BC87-CCF63EE12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PARP inhibitors vs. Chemotherapy SOLO 3 trial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943BF1-5D99-564C-B548-AE9F4B9956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0" t="15288" b="8034"/>
          <a:stretch/>
        </p:blipFill>
        <p:spPr bwMode="auto">
          <a:xfrm>
            <a:off x="1818525" y="1592494"/>
            <a:ext cx="5866544" cy="499374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445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461" y="234772"/>
            <a:ext cx="8964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Ongoing PARP inhibitors Clinical Trials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61" y="906502"/>
            <a:ext cx="9144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400" b="1" dirty="0"/>
              <a:t>GOG3005: </a:t>
            </a:r>
            <a:r>
              <a:rPr lang="en-US" sz="2400" dirty="0"/>
              <a:t>Carboplatin + paclitaxel +/- </a:t>
            </a:r>
            <a:r>
              <a:rPr lang="en-US" sz="2400" dirty="0" err="1"/>
              <a:t>veliparib</a:t>
            </a:r>
            <a:r>
              <a:rPr lang="en-US" sz="2400" dirty="0"/>
              <a:t> after  surgery (</a:t>
            </a:r>
            <a:r>
              <a:rPr lang="en-US" sz="2400" dirty="0">
                <a:solidFill>
                  <a:srgbClr val="E2751D"/>
                </a:solidFill>
              </a:rPr>
              <a:t>No BRCA mutation selection</a:t>
            </a:r>
            <a:r>
              <a:rPr lang="en-US" sz="2400" dirty="0"/>
              <a:t>)—accrual completed</a:t>
            </a:r>
          </a:p>
          <a:p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NRG GY004</a:t>
            </a:r>
            <a:r>
              <a:rPr lang="en-US" sz="2400" dirty="0"/>
              <a:t>: </a:t>
            </a:r>
            <a:r>
              <a:rPr lang="en-US" sz="2400" dirty="0" err="1"/>
              <a:t>Olaparib</a:t>
            </a:r>
            <a:r>
              <a:rPr lang="en-US" sz="2400" dirty="0"/>
              <a:t>, </a:t>
            </a:r>
            <a:r>
              <a:rPr lang="en-US" sz="2400" dirty="0" err="1"/>
              <a:t>olaparib</a:t>
            </a:r>
            <a:r>
              <a:rPr lang="en-US" sz="2400" dirty="0"/>
              <a:t> + </a:t>
            </a:r>
            <a:r>
              <a:rPr lang="en-US" sz="2400" dirty="0" err="1"/>
              <a:t>cediranib</a:t>
            </a:r>
            <a:r>
              <a:rPr lang="en-US" sz="2400" dirty="0"/>
              <a:t> vs. standard of care chemotherapy for platinum sensitive recurrent ovarian cancer </a:t>
            </a:r>
          </a:p>
          <a:p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NRG GY005: </a:t>
            </a:r>
            <a:r>
              <a:rPr lang="en-US" sz="2400" b="1" dirty="0" err="1">
                <a:solidFill>
                  <a:srgbClr val="000000"/>
                </a:solidFill>
              </a:rPr>
              <a:t>O</a:t>
            </a:r>
            <a:r>
              <a:rPr lang="en-US" sz="2400" dirty="0" err="1"/>
              <a:t>laparib</a:t>
            </a:r>
            <a:r>
              <a:rPr lang="en-US" sz="2400" dirty="0"/>
              <a:t>, </a:t>
            </a:r>
            <a:r>
              <a:rPr lang="en-US" sz="2400" dirty="0" err="1"/>
              <a:t>olaparib</a:t>
            </a:r>
            <a:r>
              <a:rPr lang="en-US" sz="2400" dirty="0"/>
              <a:t> + </a:t>
            </a:r>
            <a:r>
              <a:rPr lang="en-US" sz="2400" dirty="0" err="1"/>
              <a:t>cediranib</a:t>
            </a:r>
            <a:r>
              <a:rPr lang="en-US" sz="2400" dirty="0"/>
              <a:t> vs. standard of care chemotherapy for platinum resistant ovarian cancer</a:t>
            </a:r>
          </a:p>
          <a:p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FIRST</a:t>
            </a:r>
            <a:r>
              <a:rPr lang="en-US" sz="2400" dirty="0"/>
              <a:t> trial: Niraparib in upfront setting (BRCA mutated and not mutated)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PAOLA </a:t>
            </a:r>
            <a:r>
              <a:rPr lang="en-US" sz="2400" dirty="0"/>
              <a:t>trial: </a:t>
            </a:r>
            <a:r>
              <a:rPr lang="en-US" sz="2400" dirty="0" err="1"/>
              <a:t>olaparib</a:t>
            </a:r>
            <a:r>
              <a:rPr lang="en-US" sz="2400" dirty="0"/>
              <a:t> and bevacizumab in the upfront setting (BRCA mutated and not mutated)</a:t>
            </a:r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Other combinations</a:t>
            </a:r>
            <a:r>
              <a:rPr lang="en-US" sz="2400" dirty="0"/>
              <a:t>: PARP inhibitors and immunotherapy </a:t>
            </a:r>
          </a:p>
          <a:p>
            <a:pPr marL="457200" indent="-457200">
              <a:buFont typeface="Arial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marL="457200" indent="-457200">
              <a:buFont typeface="Arial"/>
              <a:buChar char="•"/>
            </a:pP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37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PARP inhibitors take home message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2189" y="1825173"/>
            <a:ext cx="8042276" cy="43434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New class of drugs very active in ovarian cancer</a:t>
            </a:r>
          </a:p>
          <a:p>
            <a:r>
              <a:rPr lang="en-US" dirty="0"/>
              <a:t>Three inhibitors approved: </a:t>
            </a:r>
            <a:r>
              <a:rPr lang="en-US" dirty="0" err="1"/>
              <a:t>olaparib</a:t>
            </a:r>
            <a:r>
              <a:rPr lang="en-US" dirty="0"/>
              <a:t>, </a:t>
            </a:r>
            <a:r>
              <a:rPr lang="en-US" dirty="0" err="1"/>
              <a:t>rucaparib</a:t>
            </a:r>
            <a:r>
              <a:rPr lang="en-US" dirty="0"/>
              <a:t> and </a:t>
            </a:r>
            <a:r>
              <a:rPr lang="en-US" dirty="0" err="1"/>
              <a:t>niraparib</a:t>
            </a:r>
            <a:endParaRPr lang="en-US" dirty="0"/>
          </a:p>
          <a:p>
            <a:r>
              <a:rPr lang="en-US" dirty="0"/>
              <a:t>Slight differences in indication profiles (active treatment vs. maintenance treatment)</a:t>
            </a:r>
          </a:p>
          <a:p>
            <a:r>
              <a:rPr lang="en-US" dirty="0"/>
              <a:t>Differences in toxicity profiles</a:t>
            </a:r>
          </a:p>
          <a:p>
            <a:r>
              <a:rPr lang="en-US" dirty="0"/>
              <a:t>Highest activity in patients carrying BRCA mutations</a:t>
            </a:r>
          </a:p>
          <a:p>
            <a:r>
              <a:rPr lang="en-US" dirty="0"/>
              <a:t>A new test may become available to identify patients who could respond to PARP inhibitors in the absence of a BRCA mutation.</a:t>
            </a:r>
          </a:p>
          <a:p>
            <a:r>
              <a:rPr lang="en-US" dirty="0"/>
              <a:t>Research is ongoing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604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/>
              <a:t>Discuss impact of COVID-19 on patients with ovarian cancer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Update on new treatments for ovarian cancer and how these may be impacted by COVID-19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Review impact of COVID-19 on patients receiving standard ovarian cancer treatments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F1671-69F8-3949-B565-B2D9B54466D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657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5"/>
            <a:ext cx="8042276" cy="683535"/>
          </a:xfrm>
        </p:spPr>
        <p:txBody>
          <a:bodyPr>
            <a:normAutofit fontScale="90000"/>
          </a:bodyPr>
          <a:lstStyle/>
          <a:p>
            <a:r>
              <a:rPr lang="en-US" dirty="0"/>
              <a:t>The future is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3840" y="791110"/>
            <a:ext cx="8622371" cy="116460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FIRST and PAOLA Trial being reported this weekend</a:t>
            </a:r>
          </a:p>
          <a:p>
            <a:pPr marL="0" indent="0">
              <a:buNone/>
            </a:pPr>
            <a:r>
              <a:rPr lang="en-US" dirty="0"/>
              <a:t>at ESMO in Barcelona—anticipation is high!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2726BC6-D4E6-AA4F-8DC2-90101956D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9" b="5916"/>
          <a:stretch/>
        </p:blipFill>
        <p:spPr bwMode="auto">
          <a:xfrm>
            <a:off x="143840" y="2198001"/>
            <a:ext cx="8622371" cy="4080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B9C209E-4272-974C-81E2-E8ACED08ADDA}"/>
              </a:ext>
            </a:extLst>
          </p:cNvPr>
          <p:cNvSpPr txBox="1"/>
          <p:nvPr/>
        </p:nvSpPr>
        <p:spPr>
          <a:xfrm>
            <a:off x="374036" y="1955717"/>
            <a:ext cx="8161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Combination </a:t>
            </a:r>
            <a:r>
              <a:rPr lang="en-US" dirty="0" err="1"/>
              <a:t>niraparib+bevacizumab</a:t>
            </a:r>
            <a:r>
              <a:rPr lang="en-US" dirty="0"/>
              <a:t> vs. niraparib alone in ovarian cancer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39B5335-CFA2-614C-88A1-DD500EC514E9}"/>
              </a:ext>
            </a:extLst>
          </p:cNvPr>
          <p:cNvSpPr txBox="1"/>
          <p:nvPr/>
        </p:nvSpPr>
        <p:spPr>
          <a:xfrm>
            <a:off x="7143719" y="6411074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ASCO 2019</a:t>
            </a:r>
          </a:p>
        </p:txBody>
      </p:sp>
    </p:spTree>
    <p:extLst>
      <p:ext uri="{BB962C8B-B14F-4D97-AF65-F5344CB8AC3E}">
        <p14:creationId xmlns:p14="http://schemas.microsoft.com/office/powerpoint/2010/main" val="1289162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222" y="236312"/>
            <a:ext cx="7886700" cy="1325563"/>
          </a:xfrm>
          <a:solidFill>
            <a:srgbClr val="DEEBF7"/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>
                <a:latin typeface="Tahoma" charset="0"/>
                <a:cs typeface="+mj-cs"/>
              </a:rPr>
              <a:t/>
            </a:r>
            <a:br>
              <a:rPr lang="en-US" dirty="0">
                <a:latin typeface="Tahoma" charset="0"/>
                <a:cs typeface="+mj-cs"/>
              </a:rPr>
            </a:br>
            <a:r>
              <a:rPr lang="en-US" dirty="0">
                <a:latin typeface="Tahoma" charset="0"/>
                <a:cs typeface="+mj-cs"/>
              </a:rPr>
              <a:t>PARP inhibitors: Questions for the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222" y="1812512"/>
            <a:ext cx="8782050" cy="28194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>
                <a:latin typeface="Tahoma" charset="0"/>
              </a:rPr>
              <a:t>Which PARP inhibitor to use?</a:t>
            </a:r>
          </a:p>
          <a:p>
            <a:pPr>
              <a:defRPr/>
            </a:pPr>
            <a:r>
              <a:rPr lang="en-US" dirty="0">
                <a:latin typeface="Tahoma" charset="0"/>
              </a:rPr>
              <a:t>Which patients benefit form PARP inhibitors and when? </a:t>
            </a:r>
          </a:p>
          <a:p>
            <a:pPr>
              <a:defRPr/>
            </a:pPr>
            <a:r>
              <a:rPr lang="en-US" dirty="0">
                <a:latin typeface="Tahoma" charset="0"/>
              </a:rPr>
              <a:t>Can PARP inhibitors be combined with other drugs?</a:t>
            </a:r>
          </a:p>
          <a:p>
            <a:pPr>
              <a:defRPr/>
            </a:pPr>
            <a:r>
              <a:rPr lang="en-US" dirty="0">
                <a:latin typeface="Tahoma" charset="0"/>
              </a:rPr>
              <a:t>How toxic are PARP inhibitors?</a:t>
            </a:r>
          </a:p>
          <a:p>
            <a:pPr>
              <a:defRPr/>
            </a:pPr>
            <a:r>
              <a:rPr lang="en-US" dirty="0">
                <a:latin typeface="Tahoma" charset="0"/>
              </a:rPr>
              <a:t>Are there long term side effects?</a:t>
            </a:r>
          </a:p>
          <a:p>
            <a:pPr>
              <a:defRPr/>
            </a:pPr>
            <a:r>
              <a:rPr lang="en-US" dirty="0">
                <a:latin typeface="Tahoma" charset="0"/>
              </a:rPr>
              <a:t>Do tumors become resistant to PARP inhibitors?</a:t>
            </a:r>
          </a:p>
          <a:p>
            <a:pPr>
              <a:defRPr/>
            </a:pPr>
            <a:r>
              <a:rPr lang="en-US" dirty="0">
                <a:latin typeface="Tahoma" charset="0"/>
              </a:rPr>
              <a:t>What options are there beyond the PARPs?</a:t>
            </a:r>
          </a:p>
        </p:txBody>
      </p:sp>
    </p:spTree>
    <p:extLst>
      <p:ext uri="{BB962C8B-B14F-4D97-AF65-F5344CB8AC3E}">
        <p14:creationId xmlns:p14="http://schemas.microsoft.com/office/powerpoint/2010/main" val="3369207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Immunotherapy:</a:t>
            </a:r>
            <a:br>
              <a:rPr lang="en-US" sz="3600" dirty="0"/>
            </a:br>
            <a:r>
              <a:rPr lang="en-US" sz="3200" dirty="0"/>
              <a:t>How does the immune system work?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125" y="1756469"/>
            <a:ext cx="5877406" cy="409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492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does the immune system work?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994" b="4994"/>
          <a:stretch>
            <a:fillRect/>
          </a:stretch>
        </p:blipFill>
        <p:spPr>
          <a:xfrm>
            <a:off x="443440" y="1862667"/>
            <a:ext cx="8222563" cy="4440768"/>
          </a:xfrm>
        </p:spPr>
      </p:pic>
    </p:spTree>
    <p:extLst>
      <p:ext uri="{BB962C8B-B14F-4D97-AF65-F5344CB8AC3E}">
        <p14:creationId xmlns:p14="http://schemas.microsoft.com/office/powerpoint/2010/main" val="2852641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488892" cy="1336956"/>
          </a:xfrm>
        </p:spPr>
        <p:txBody>
          <a:bodyPr/>
          <a:lstStyle/>
          <a:p>
            <a:r>
              <a:rPr lang="en-US" sz="3600" dirty="0"/>
              <a:t>Mechanism by which tumor cells evade the immune system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349" b="8349"/>
          <a:stretch>
            <a:fillRect/>
          </a:stretch>
        </p:blipFill>
        <p:spPr>
          <a:xfrm>
            <a:off x="1260934" y="2206171"/>
            <a:ext cx="7214200" cy="3896180"/>
          </a:xfrm>
        </p:spPr>
      </p:pic>
    </p:spTree>
    <p:extLst>
      <p:ext uri="{BB962C8B-B14F-4D97-AF65-F5344CB8AC3E}">
        <p14:creationId xmlns:p14="http://schemas.microsoft.com/office/powerpoint/2010/main" val="2572867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unblock anti-tumor immunity: </a:t>
            </a:r>
            <a:r>
              <a:rPr lang="en-US" b="1" dirty="0"/>
              <a:t>Anti-PD1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81" r="5081"/>
          <a:stretch/>
        </p:blipFill>
        <p:spPr>
          <a:xfrm>
            <a:off x="1143000" y="1619250"/>
            <a:ext cx="6887634" cy="3902902"/>
          </a:xfrm>
        </p:spPr>
      </p:pic>
      <p:sp>
        <p:nvSpPr>
          <p:cNvPr id="5" name="TextBox 4"/>
          <p:cNvSpPr txBox="1"/>
          <p:nvPr/>
        </p:nvSpPr>
        <p:spPr>
          <a:xfrm>
            <a:off x="871870" y="5680900"/>
            <a:ext cx="8070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Examples: </a:t>
            </a:r>
            <a:r>
              <a:rPr lang="en-US" dirty="0" err="1"/>
              <a:t>Pembrolizumab</a:t>
            </a:r>
            <a:r>
              <a:rPr lang="en-US" dirty="0"/>
              <a:t>  approved for lung cancer, melanoma, renal cancer,</a:t>
            </a:r>
          </a:p>
          <a:p>
            <a:r>
              <a:rPr lang="en-US" dirty="0"/>
              <a:t>                   </a:t>
            </a:r>
            <a:r>
              <a:rPr lang="en-US" dirty="0" err="1"/>
              <a:t>Nivolumab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665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unblock anti-cancer immunity anti-PDL1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3212" r="3212"/>
          <a:stretch>
            <a:fillRect/>
          </a:stretch>
        </p:blipFill>
        <p:spPr>
          <a:xfrm>
            <a:off x="1068917" y="1673124"/>
            <a:ext cx="7289800" cy="3937009"/>
          </a:xfrm>
        </p:spPr>
      </p:pic>
      <p:sp>
        <p:nvSpPr>
          <p:cNvPr id="5" name="TextBox 4"/>
          <p:cNvSpPr txBox="1"/>
          <p:nvPr/>
        </p:nvSpPr>
        <p:spPr>
          <a:xfrm>
            <a:off x="1258358" y="5858417"/>
            <a:ext cx="6163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Examples: </a:t>
            </a:r>
            <a:r>
              <a:rPr lang="en-US" dirty="0" err="1"/>
              <a:t>atezolizumab</a:t>
            </a:r>
            <a:r>
              <a:rPr lang="en-US" dirty="0"/>
              <a:t>—approved for bladder cancer</a:t>
            </a:r>
          </a:p>
        </p:txBody>
      </p:sp>
    </p:spTree>
    <p:extLst>
      <p:ext uri="{BB962C8B-B14F-4D97-AF65-F5344CB8AC3E}">
        <p14:creationId xmlns:p14="http://schemas.microsoft.com/office/powerpoint/2010/main" val="40523711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929" b="12929"/>
          <a:stretch>
            <a:fillRect/>
          </a:stretch>
        </p:blipFill>
        <p:spPr>
          <a:xfrm>
            <a:off x="170123" y="1465253"/>
            <a:ext cx="8765286" cy="4733877"/>
          </a:xfrm>
        </p:spPr>
      </p:pic>
      <p:sp>
        <p:nvSpPr>
          <p:cNvPr id="5" name="Lightning Bolt 4"/>
          <p:cNvSpPr/>
          <p:nvPr/>
        </p:nvSpPr>
        <p:spPr>
          <a:xfrm>
            <a:off x="2518833" y="3026833"/>
            <a:ext cx="550334" cy="92075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ghtning Bolt 5"/>
          <p:cNvSpPr/>
          <p:nvPr/>
        </p:nvSpPr>
        <p:spPr>
          <a:xfrm>
            <a:off x="5475816" y="3179233"/>
            <a:ext cx="550334" cy="92075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2982" y="2657501"/>
            <a:ext cx="222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Anti-PD1 inhibitor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85715" y="2794052"/>
            <a:ext cx="222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Anti-PD1 inhibitor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4EA080AA-96DF-4A58-915F-4254CAE47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unblock anti-cancer immunity anti-PDL1</a:t>
            </a:r>
          </a:p>
        </p:txBody>
      </p:sp>
    </p:spTree>
    <p:extLst>
      <p:ext uri="{BB962C8B-B14F-4D97-AF65-F5344CB8AC3E}">
        <p14:creationId xmlns:p14="http://schemas.microsoft.com/office/powerpoint/2010/main" val="23250661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Immunotherapy in Ovarian Cancer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1871165"/>
            <a:ext cx="3840480" cy="3596185"/>
          </a:xfrm>
        </p:spPr>
        <p:txBody>
          <a:bodyPr>
            <a:normAutofit/>
          </a:bodyPr>
          <a:lstStyle/>
          <a:p>
            <a:r>
              <a:rPr lang="en-US" b="1" dirty="0" err="1"/>
              <a:t>Avelumab</a:t>
            </a:r>
            <a:r>
              <a:rPr lang="en-US" b="1" dirty="0"/>
              <a:t>: anti PD-L1</a:t>
            </a:r>
          </a:p>
          <a:p>
            <a:r>
              <a:rPr lang="en-US" dirty="0"/>
              <a:t>Recurrent ovarian cancer</a:t>
            </a:r>
          </a:p>
          <a:p>
            <a:r>
              <a:rPr lang="en-US" dirty="0"/>
              <a:t>N=75</a:t>
            </a:r>
          </a:p>
          <a:p>
            <a:r>
              <a:rPr lang="en-US" dirty="0"/>
              <a:t>Response rate: 8 (10%)</a:t>
            </a:r>
          </a:p>
          <a:p>
            <a:r>
              <a:rPr lang="en-US" dirty="0"/>
              <a:t>Stable disease: 44%</a:t>
            </a:r>
          </a:p>
          <a:p>
            <a:r>
              <a:rPr lang="en-US" dirty="0"/>
              <a:t>Serious toxicity: 6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9159" y="1805561"/>
            <a:ext cx="3757507" cy="3210939"/>
          </a:xfrm>
        </p:spPr>
        <p:txBody>
          <a:bodyPr>
            <a:normAutofit fontScale="92500"/>
          </a:bodyPr>
          <a:lstStyle/>
          <a:p>
            <a:r>
              <a:rPr lang="en-US" b="1" dirty="0" err="1"/>
              <a:t>Pembrolizumab</a:t>
            </a:r>
            <a:r>
              <a:rPr lang="en-US" b="1" dirty="0"/>
              <a:t>: anti PD1</a:t>
            </a:r>
          </a:p>
          <a:p>
            <a:r>
              <a:rPr lang="en-US" dirty="0"/>
              <a:t>Recurrent ovarian cancer</a:t>
            </a:r>
          </a:p>
          <a:p>
            <a:r>
              <a:rPr lang="en-US" dirty="0"/>
              <a:t>N=26</a:t>
            </a:r>
          </a:p>
          <a:p>
            <a:r>
              <a:rPr lang="en-US" dirty="0"/>
              <a:t>Response Rate: 3 (11%)</a:t>
            </a:r>
          </a:p>
          <a:p>
            <a:r>
              <a:rPr lang="en-US" dirty="0"/>
              <a:t>Stable disease: 23%</a:t>
            </a:r>
          </a:p>
          <a:p>
            <a:r>
              <a:rPr lang="en-US" dirty="0"/>
              <a:t>Serious toxicity: 2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1601" y="6356866"/>
            <a:ext cx="230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Mary </a:t>
            </a:r>
            <a:r>
              <a:rPr lang="en-US" dirty="0" err="1">
                <a:solidFill>
                  <a:schemeClr val="bg1"/>
                </a:solidFill>
              </a:rPr>
              <a:t>Disis</a:t>
            </a:r>
            <a:r>
              <a:rPr lang="en-US" dirty="0">
                <a:solidFill>
                  <a:schemeClr val="bg1"/>
                </a:solidFill>
              </a:rPr>
              <a:t>, ASCO 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20268" y="6366635"/>
            <a:ext cx="258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Andrea </a:t>
            </a:r>
            <a:r>
              <a:rPr lang="en-US" dirty="0" err="1">
                <a:solidFill>
                  <a:schemeClr val="bg1"/>
                </a:solidFill>
              </a:rPr>
              <a:t>Varga</a:t>
            </a:r>
            <a:r>
              <a:rPr lang="en-US" dirty="0">
                <a:solidFill>
                  <a:schemeClr val="bg1"/>
                </a:solidFill>
              </a:rPr>
              <a:t>, ASCO 2015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672780" y="5098018"/>
            <a:ext cx="8072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Modest activity: need to boost effects of immunotherapy by using novel combinations</a:t>
            </a:r>
          </a:p>
        </p:txBody>
      </p:sp>
    </p:spTree>
    <p:extLst>
      <p:ext uri="{BB962C8B-B14F-4D97-AF65-F5344CB8AC3E}">
        <p14:creationId xmlns:p14="http://schemas.microsoft.com/office/powerpoint/2010/main" val="2231903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118"/>
            <a:ext cx="9376833" cy="659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85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/>
              <a:t>COVID-19 Impacts Entire Disease Spectrum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45525" y="3039762"/>
            <a:ext cx="7652951" cy="848497"/>
            <a:chOff x="659027" y="3039762"/>
            <a:chExt cx="7652951" cy="848497"/>
          </a:xfrm>
        </p:grpSpPr>
        <p:sp>
          <p:nvSpPr>
            <p:cNvPr id="5" name="Rectangle 4"/>
            <p:cNvSpPr/>
            <p:nvPr/>
          </p:nvSpPr>
          <p:spPr>
            <a:xfrm>
              <a:off x="659027" y="3039762"/>
              <a:ext cx="1383957" cy="84849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Diagnosis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2748692" y="3039762"/>
              <a:ext cx="1383957" cy="84849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Surgery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4838357" y="3039762"/>
              <a:ext cx="1383957" cy="84849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Systemic treatment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6928021" y="3039762"/>
              <a:ext cx="1383957" cy="848497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Surveillance</a:t>
              </a:r>
            </a:p>
          </p:txBody>
        </p:sp>
        <p:cxnSp>
          <p:nvCxnSpPr>
            <p:cNvPr id="11" name="Straight Connector 10"/>
            <p:cNvCxnSpPr>
              <a:stCxn id="5" idx="3"/>
              <a:endCxn id="6" idx="1"/>
            </p:cNvCxnSpPr>
            <p:nvPr/>
          </p:nvCxnSpPr>
          <p:spPr>
            <a:xfrm>
              <a:off x="2042984" y="3464011"/>
              <a:ext cx="705708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endCxn id="7" idx="1"/>
            </p:cNvCxnSpPr>
            <p:nvPr/>
          </p:nvCxnSpPr>
          <p:spPr>
            <a:xfrm>
              <a:off x="4132649" y="3464011"/>
              <a:ext cx="705708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7" idx="3"/>
              <a:endCxn id="8" idx="1"/>
            </p:cNvCxnSpPr>
            <p:nvPr/>
          </p:nvCxnSpPr>
          <p:spPr>
            <a:xfrm>
              <a:off x="6222314" y="3464011"/>
              <a:ext cx="705707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66145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" t="-13553" r="71691" b="69579"/>
          <a:stretch/>
        </p:blipFill>
        <p:spPr bwMode="auto">
          <a:xfrm>
            <a:off x="3093682" y="1465108"/>
            <a:ext cx="2540075" cy="372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8750" y="1246479"/>
            <a:ext cx="87206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Hypothesis: </a:t>
            </a:r>
            <a:r>
              <a:rPr lang="en-US" sz="2400" dirty="0"/>
              <a:t>Use of drugs that affect the genomic make up of tumors can elicit immune responses to enhance effects of immune therapy.</a:t>
            </a:r>
          </a:p>
          <a:p>
            <a:r>
              <a:rPr lang="en-US" sz="2400" b="1" u="sng" dirty="0"/>
              <a:t>Trial:  </a:t>
            </a:r>
            <a:r>
              <a:rPr lang="en-US" sz="2400" dirty="0"/>
              <a:t>An open label phase II trial of </a:t>
            </a:r>
            <a:r>
              <a:rPr lang="en-US" sz="2400" dirty="0" err="1"/>
              <a:t>guadecitabine</a:t>
            </a:r>
            <a:r>
              <a:rPr lang="en-US" sz="2400" dirty="0"/>
              <a:t> and </a:t>
            </a:r>
            <a:r>
              <a:rPr lang="en-US" sz="2400" dirty="0" err="1"/>
              <a:t>pembrolizumab</a:t>
            </a:r>
            <a:r>
              <a:rPr lang="en-US" sz="2400" dirty="0"/>
              <a:t> in platinum resistant recurrent ovarian cancer: 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618" y="149838"/>
            <a:ext cx="7712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Novel combinations with immunotherapy at Northwestern University and Univ. of Chicago	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82077" y="6392333"/>
            <a:ext cx="177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Daniela Matei, PI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5223" y="5194296"/>
            <a:ext cx="1918347" cy="783167"/>
          </a:xfrm>
          <a:prstGeom prst="rect">
            <a:avLst/>
          </a:prstGeom>
          <a:solidFill>
            <a:srgbClr val="7030A0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Activate</a:t>
            </a:r>
          </a:p>
          <a:p>
            <a:pPr algn="ctr"/>
            <a:r>
              <a:rPr lang="en-US" dirty="0"/>
              <a:t>Tumor cells</a:t>
            </a:r>
          </a:p>
        </p:txBody>
      </p:sp>
      <p:sp>
        <p:nvSpPr>
          <p:cNvPr id="5" name="Rectangle 4"/>
          <p:cNvSpPr/>
          <p:nvPr/>
        </p:nvSpPr>
        <p:spPr>
          <a:xfrm>
            <a:off x="5204642" y="5205063"/>
            <a:ext cx="1524000" cy="783167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Activate immune cells</a:t>
            </a:r>
          </a:p>
        </p:txBody>
      </p:sp>
    </p:spTree>
    <p:extLst>
      <p:ext uri="{BB962C8B-B14F-4D97-AF65-F5344CB8AC3E}">
        <p14:creationId xmlns:p14="http://schemas.microsoft.com/office/powerpoint/2010/main" val="4093605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93486"/>
            <a:ext cx="9144000" cy="147002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/>
              <a:t>Phase II study of </a:t>
            </a:r>
            <a:r>
              <a:rPr lang="en-US" sz="2400" b="1" dirty="0" err="1"/>
              <a:t>pembrolizumab</a:t>
            </a:r>
            <a:r>
              <a:rPr lang="en-US" sz="2400" b="1" dirty="0"/>
              <a:t> in combination with carboplatin and paclitaxel for advanced endometrial adenocarcinoma </a:t>
            </a:r>
            <a:br>
              <a:rPr lang="en-US" sz="2400" b="1" dirty="0"/>
            </a:br>
            <a:r>
              <a:rPr lang="en-US" sz="2400" b="1" dirty="0"/>
              <a:t>Big Ten Cancer Research Consortium BTCRC-GYN15-013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6120" y="1776912"/>
            <a:ext cx="7820597" cy="4315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/>
              <a:t>Hypothesis:</a:t>
            </a:r>
          </a:p>
          <a:p>
            <a:pPr algn="l"/>
            <a:r>
              <a:rPr lang="en-US" sz="2000" dirty="0"/>
              <a:t>Combination chemotherapy and immunotherapy is more effective than chemotherapy alone for patients with advanced endometrial cancer.</a:t>
            </a:r>
          </a:p>
          <a:p>
            <a:pPr algn="l"/>
            <a:r>
              <a:rPr lang="en-US" sz="2000" b="1" dirty="0"/>
              <a:t>Study design:</a:t>
            </a:r>
          </a:p>
          <a:p>
            <a:pPr algn="l"/>
            <a:r>
              <a:rPr lang="en-US" sz="2000" dirty="0"/>
              <a:t>Standard chemotherapy + </a:t>
            </a:r>
            <a:r>
              <a:rPr lang="en-US" sz="2000" dirty="0" err="1"/>
              <a:t>pembrolizumab</a:t>
            </a:r>
            <a:r>
              <a:rPr lang="en-US" sz="2000" dirty="0"/>
              <a:t> in recurrent or advanced endometrial cancer</a:t>
            </a:r>
          </a:p>
          <a:p>
            <a:pPr algn="l"/>
            <a:r>
              <a:rPr lang="en-US" sz="2000" b="1" dirty="0"/>
              <a:t>Objectives: </a:t>
            </a:r>
            <a:endParaRPr lang="en-US" sz="2000" b="1" u="sng" dirty="0"/>
          </a:p>
          <a:p>
            <a:pPr marL="285750" indent="-285750" algn="l">
              <a:buFont typeface="Arial"/>
              <a:buChar char="•"/>
            </a:pPr>
            <a:r>
              <a:rPr lang="en-US" sz="1600" dirty="0"/>
              <a:t>To estimate the response rate 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dirty="0"/>
              <a:t>To determine the toxicities </a:t>
            </a:r>
          </a:p>
          <a:p>
            <a:pPr marL="285750" indent="-285750" algn="l">
              <a:buFont typeface="Arial"/>
              <a:buChar char="•"/>
            </a:pPr>
            <a:r>
              <a:rPr lang="en-US" sz="1600" dirty="0"/>
              <a:t>To measure immune response in tumor samples</a:t>
            </a:r>
          </a:p>
          <a:p>
            <a:pPr marL="285750" indent="-285750" algn="l">
              <a:buFont typeface="Arial"/>
              <a:buChar char="•"/>
            </a:pPr>
            <a:endParaRPr lang="en-US" sz="1600" dirty="0"/>
          </a:p>
          <a:p>
            <a:r>
              <a:rPr lang="en-US" sz="1600" b="1" dirty="0"/>
              <a:t>PI: Dr. Pineda/Matei</a:t>
            </a:r>
          </a:p>
        </p:txBody>
      </p:sp>
    </p:spTree>
    <p:extLst>
      <p:ext uri="{BB962C8B-B14F-4D97-AF65-F5344CB8AC3E}">
        <p14:creationId xmlns:p14="http://schemas.microsoft.com/office/powerpoint/2010/main" val="849713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Immunotherapy-take home 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New class of drugs very active in cancer</a:t>
            </a:r>
          </a:p>
          <a:p>
            <a:r>
              <a:rPr lang="en-US" dirty="0"/>
              <a:t>Toxicity profiles includes immune effects (rash, arthritis, diarrhea)</a:t>
            </a:r>
          </a:p>
          <a:p>
            <a:r>
              <a:rPr lang="en-US" dirty="0"/>
              <a:t>Efficacy in gynecologic tumors is modest at this time</a:t>
            </a:r>
          </a:p>
          <a:p>
            <a:r>
              <a:rPr lang="en-US" dirty="0"/>
              <a:t>Patients who respond have </a:t>
            </a:r>
            <a:r>
              <a:rPr lang="en-US" b="1" dirty="0"/>
              <a:t>long remissions</a:t>
            </a:r>
          </a:p>
          <a:p>
            <a:r>
              <a:rPr lang="en-US" dirty="0"/>
              <a:t>Duration of treatment remains unclear</a:t>
            </a:r>
          </a:p>
          <a:p>
            <a:r>
              <a:rPr lang="en-US" dirty="0"/>
              <a:t>Research ongoing to identify combinations that may boost the effects of immunotherapy in ovarian cancer and to define ways to find patients likely to benefit from immunotherapy.</a:t>
            </a:r>
          </a:p>
        </p:txBody>
      </p:sp>
    </p:spTree>
    <p:extLst>
      <p:ext uri="{BB962C8B-B14F-4D97-AF65-F5344CB8AC3E}">
        <p14:creationId xmlns:p14="http://schemas.microsoft.com/office/powerpoint/2010/main" val="20852371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/>
              <a:t>Systemic Treatment – Lessons Learned</a:t>
            </a:r>
          </a:p>
          <a:p>
            <a:r>
              <a:rPr lang="en-US" sz="2400" dirty="0"/>
              <a:t>Pembrolizumab </a:t>
            </a:r>
            <a:r>
              <a:rPr lang="en-US" sz="2400" i="1" dirty="0"/>
              <a:t>may</a:t>
            </a:r>
            <a:r>
              <a:rPr lang="en-US" sz="2400" dirty="0"/>
              <a:t> increase the severity of COVID-19 infection</a:t>
            </a:r>
          </a:p>
          <a:p>
            <a:r>
              <a:rPr lang="en-US" sz="2400" dirty="0"/>
              <a:t>Study from New York City:</a:t>
            </a:r>
          </a:p>
          <a:p>
            <a:pPr lvl="1"/>
            <a:r>
              <a:rPr lang="en-US" sz="2000" dirty="0"/>
              <a:t>Immunotherapy associated with 3.5 fold increased risk of hospitalization/death with COVID-19 infection</a:t>
            </a:r>
          </a:p>
          <a:p>
            <a:pPr lvl="1"/>
            <a:endParaRPr lang="en-US" sz="2000" dirty="0"/>
          </a:p>
          <a:p>
            <a:r>
              <a:rPr lang="en-US" sz="2400" dirty="0"/>
              <a:t>Why would immunotherapy </a:t>
            </a:r>
          </a:p>
          <a:p>
            <a:pPr marL="0" indent="0">
              <a:buNone/>
            </a:pPr>
            <a:r>
              <a:rPr lang="en-US" sz="2400" dirty="0"/>
              <a:t>    increase severity of COVID-19</a:t>
            </a:r>
          </a:p>
          <a:p>
            <a:pPr marL="0" indent="0">
              <a:buNone/>
            </a:pPr>
            <a:r>
              <a:rPr lang="en-US" sz="2400" dirty="0"/>
              <a:t>    infection?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D555BA-AC1E-456B-A02D-FEAD0CB69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9" y="4073965"/>
            <a:ext cx="3530009" cy="21849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7DF55FD-73D8-4CCF-8A12-30AD055F5522}"/>
              </a:ext>
            </a:extLst>
          </p:cNvPr>
          <p:cNvSpPr/>
          <p:nvPr/>
        </p:nvSpPr>
        <p:spPr>
          <a:xfrm>
            <a:off x="1238202" y="5756831"/>
            <a:ext cx="4049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Cytokine storm – autoimmune response?</a:t>
            </a:r>
          </a:p>
        </p:txBody>
      </p:sp>
    </p:spTree>
    <p:extLst>
      <p:ext uri="{BB962C8B-B14F-4D97-AF65-F5344CB8AC3E}">
        <p14:creationId xmlns:p14="http://schemas.microsoft.com/office/powerpoint/2010/main" val="3146876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/>
              <a:t>Systemic Treatment – Lessons Learned</a:t>
            </a:r>
          </a:p>
          <a:p>
            <a:r>
              <a:rPr lang="en-US" sz="2400" dirty="0"/>
              <a:t>All patients receive COVID testing before beginning chemotherapy</a:t>
            </a:r>
          </a:p>
          <a:p>
            <a:endParaRPr lang="en-US" sz="2400" dirty="0"/>
          </a:p>
          <a:p>
            <a:r>
              <a:rPr lang="en-US" sz="2400" dirty="0"/>
              <a:t>Limiting visitors during treatment sessions</a:t>
            </a:r>
          </a:p>
          <a:p>
            <a:endParaRPr lang="en-US" sz="2400" dirty="0"/>
          </a:p>
          <a:p>
            <a:r>
              <a:rPr lang="en-US" sz="2400" dirty="0"/>
              <a:t>Visitor screening</a:t>
            </a:r>
          </a:p>
          <a:p>
            <a:endParaRPr lang="en-US" sz="2400" dirty="0"/>
          </a:p>
          <a:p>
            <a:r>
              <a:rPr lang="en-US" sz="2400" dirty="0"/>
              <a:t>Low threshold for re-testing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084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/>
              <a:t>Surveillance</a:t>
            </a:r>
          </a:p>
          <a:p>
            <a:r>
              <a:rPr lang="en-US" sz="2400" dirty="0"/>
              <a:t>Clinic visits and testing increase exposure</a:t>
            </a:r>
          </a:p>
          <a:p>
            <a:r>
              <a:rPr lang="en-US" sz="2400" dirty="0"/>
              <a:t>Can we perform some surveillance with telemedicine?</a:t>
            </a:r>
          </a:p>
          <a:p>
            <a:r>
              <a:rPr lang="en-US" sz="2400" dirty="0"/>
              <a:t>Balancing risks of exposure versus early detection of recurrence and managing patient symptoms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202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/>
              <a:t>Surveillance – </a:t>
            </a:r>
            <a:r>
              <a:rPr lang="en-US" sz="2400" u="sng"/>
              <a:t>Lessons Learned</a:t>
            </a:r>
            <a:endParaRPr lang="en-US" sz="2400" u="sng" dirty="0"/>
          </a:p>
          <a:p>
            <a:r>
              <a:rPr lang="en-US" sz="2400" dirty="0"/>
              <a:t>Protecting patients in clinic:</a:t>
            </a:r>
          </a:p>
          <a:p>
            <a:pPr lvl="1"/>
            <a:r>
              <a:rPr lang="en-US" sz="2000" dirty="0"/>
              <a:t>Universal masking</a:t>
            </a:r>
          </a:p>
          <a:p>
            <a:pPr lvl="1"/>
            <a:r>
              <a:rPr lang="en-US" sz="2000" dirty="0"/>
              <a:t>Eyewear for providers</a:t>
            </a:r>
          </a:p>
          <a:p>
            <a:pPr lvl="1"/>
            <a:r>
              <a:rPr lang="en-US" sz="2000" dirty="0"/>
              <a:t>Universal symptom and temperature screening</a:t>
            </a:r>
          </a:p>
          <a:p>
            <a:r>
              <a:rPr lang="en-US" sz="2400" dirty="0"/>
              <a:t>Telemedicine visits</a:t>
            </a:r>
          </a:p>
          <a:p>
            <a:pPr lvl="1"/>
            <a:r>
              <a:rPr lang="en-US" sz="2000" dirty="0"/>
              <a:t>Effectiveness</a:t>
            </a:r>
          </a:p>
          <a:p>
            <a:pPr lvl="1"/>
            <a:r>
              <a:rPr lang="en-US" sz="2000" dirty="0"/>
              <a:t>Patient preference</a:t>
            </a:r>
          </a:p>
          <a:p>
            <a:pPr lvl="1"/>
            <a:r>
              <a:rPr lang="en-US" sz="2000" dirty="0"/>
              <a:t>Utility in surveillance setting</a:t>
            </a:r>
          </a:p>
          <a:p>
            <a:r>
              <a:rPr lang="en-US" sz="2400" dirty="0"/>
              <a:t>When are patients out of increased COVID risk with a history of cancer?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958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6080"/>
            <a:ext cx="9144000" cy="273888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42043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/>
              <a:t>Diagnosis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24321082"/>
              </p:ext>
            </p:extLst>
          </p:nvPr>
        </p:nvGraphicFramePr>
        <p:xfrm>
          <a:off x="1524000" y="217725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53323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/>
              <a:t>Diagnosis – Lessons Learned</a:t>
            </a:r>
          </a:p>
          <a:p>
            <a:r>
              <a:rPr lang="en-US" sz="2400" dirty="0"/>
              <a:t>COVID did lead to diagnosis delays in the spring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Will this impact cancer survival?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 descr="https://www.ncbi.nlm.nih.gov/pmc/articles/instance/7403918/bin/jamanetwopen-3-e2017267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81" y="2654968"/>
            <a:ext cx="7432806" cy="23241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37267" y="6464717"/>
            <a:ext cx="3669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Kaufman HW. JAMA Network Open, 2020.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38512" y="3228181"/>
            <a:ext cx="3466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46% reduction in new cancer diagnoses</a:t>
            </a:r>
          </a:p>
        </p:txBody>
      </p:sp>
    </p:spTree>
    <p:extLst>
      <p:ext uri="{BB962C8B-B14F-4D97-AF65-F5344CB8AC3E}">
        <p14:creationId xmlns:p14="http://schemas.microsoft.com/office/powerpoint/2010/main" val="102374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06600"/>
            <a:ext cx="6202872" cy="41195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Symptoms of ovarian cancer are often missed even under normal circumstances</a:t>
            </a:r>
          </a:p>
          <a:p>
            <a:endParaRPr lang="en-US" sz="2400" dirty="0"/>
          </a:p>
          <a:p>
            <a:r>
              <a:rPr lang="en-US" sz="2400" dirty="0"/>
              <a:t>Very important for providers to listen to patients when symptoms are present:</a:t>
            </a:r>
          </a:p>
          <a:p>
            <a:pPr lvl="1"/>
            <a:r>
              <a:rPr lang="en-US" sz="2000" dirty="0"/>
              <a:t>Abdominal bloating/pressure</a:t>
            </a:r>
          </a:p>
          <a:p>
            <a:pPr lvl="1"/>
            <a:r>
              <a:rPr lang="en-US" sz="2000" dirty="0"/>
              <a:t>Fullness/inability to eat</a:t>
            </a:r>
          </a:p>
          <a:p>
            <a:pPr lvl="1"/>
            <a:r>
              <a:rPr lang="en-US" sz="2000" dirty="0"/>
              <a:t>Change in bowels</a:t>
            </a:r>
          </a:p>
          <a:p>
            <a:endParaRPr lang="en-US" sz="2400" dirty="0"/>
          </a:p>
          <a:p>
            <a:r>
              <a:rPr lang="en-US" sz="2400" dirty="0"/>
              <a:t>Telemedicine may bridge gap of face-to-face appointments in some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 descr="Abdominal Pain: Reasons for Stomach Aches, Cramps &amp; Discomfo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456" y="2374900"/>
            <a:ext cx="2351088" cy="235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83929" y="1566793"/>
            <a:ext cx="4176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Diagnosis - 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2726105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u="sng" dirty="0"/>
              <a:t>Surgery</a:t>
            </a:r>
          </a:p>
          <a:p>
            <a:r>
              <a:rPr lang="en-US" sz="2400" dirty="0"/>
              <a:t>Surgery deferred in many patients during early COVID surge:</a:t>
            </a:r>
          </a:p>
          <a:p>
            <a:pPr lvl="1"/>
            <a:r>
              <a:rPr lang="en-US" sz="2000" dirty="0"/>
              <a:t>Reduced OR capacity due to ICU needs</a:t>
            </a:r>
          </a:p>
          <a:p>
            <a:pPr lvl="1"/>
            <a:r>
              <a:rPr lang="en-US" sz="2000" dirty="0"/>
              <a:t>Lack of testing</a:t>
            </a:r>
          </a:p>
          <a:p>
            <a:pPr lvl="1"/>
            <a:r>
              <a:rPr lang="en-US" sz="2000" dirty="0"/>
              <a:t>Concern for COVID illness during postoperative recovery</a:t>
            </a:r>
          </a:p>
          <a:p>
            <a:pPr lvl="1"/>
            <a:r>
              <a:rPr lang="en-US" sz="2000" dirty="0"/>
              <a:t>Concern for COVID infection of hospital staff during high risk procedures (intubation, laparoscopy)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76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Impact of COVID-19 for Ovarian Cancer Patients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u="sng" dirty="0"/>
              <a:t>Surgery – Lessons Learned</a:t>
            </a:r>
          </a:p>
          <a:p>
            <a:r>
              <a:rPr lang="en-US" sz="2400" dirty="0"/>
              <a:t>Surgical capacity was drastically curtailed but urgent cases such as ovarian cancer surgery continued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1400" dirty="0"/>
          </a:p>
          <a:p>
            <a:endParaRPr lang="en-US" sz="1900" dirty="0"/>
          </a:p>
          <a:p>
            <a:endParaRPr lang="en-US" sz="2400" dirty="0"/>
          </a:p>
          <a:p>
            <a:r>
              <a:rPr lang="en-US" sz="2400" dirty="0"/>
              <a:t>Surgical capacity has now returned to baseline but we have made a lot of changes to improve safety</a:t>
            </a:r>
          </a:p>
          <a:p>
            <a:r>
              <a:rPr lang="en-US" sz="2400" i="1" dirty="0"/>
              <a:t>Limited data </a:t>
            </a:r>
            <a:r>
              <a:rPr lang="en-US" sz="2400" dirty="0"/>
              <a:t>suggest patients undergoing surgery for </a:t>
            </a:r>
            <a:r>
              <a:rPr lang="en-US" sz="2400" dirty="0" err="1"/>
              <a:t>gyn</a:t>
            </a:r>
            <a:r>
              <a:rPr lang="en-US" sz="2400" dirty="0"/>
              <a:t> cancers are not at increased risk of COVID-19 infection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12CD-FCB1-464E-A775-0B83FDDACE03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584539" y="2842987"/>
            <a:ext cx="4242979" cy="2077356"/>
            <a:chOff x="2584539" y="2842987"/>
            <a:chExt cx="4242979" cy="266954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1" t="28525" r="45661" b="10617"/>
            <a:stretch/>
          </p:blipFill>
          <p:spPr>
            <a:xfrm rot="5400000">
              <a:off x="3371258" y="2056268"/>
              <a:ext cx="2669542" cy="4242979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5033555" y="4284617"/>
              <a:ext cx="0" cy="63572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5146764" y="4319448"/>
              <a:ext cx="14106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ORs </a:t>
              </a:r>
            </a:p>
            <a:p>
              <a:r>
                <a:rPr lang="en-US" dirty="0"/>
                <a:t>become ICUs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3903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1976</Words>
  <Application>Microsoft Office PowerPoint</Application>
  <PresentationFormat>On-screen Show (4:3)</PresentationFormat>
  <Paragraphs>380</Paragraphs>
  <Slides>47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ＭＳ Ｐゴシック</vt:lpstr>
      <vt:lpstr>Arial</vt:lpstr>
      <vt:lpstr>Calibri</vt:lpstr>
      <vt:lpstr>Tahoma</vt:lpstr>
      <vt:lpstr>Wingdings</vt:lpstr>
      <vt:lpstr>Office Theme</vt:lpstr>
      <vt:lpstr>Ovarian Cancer Care and COVID-19</vt:lpstr>
      <vt:lpstr>Disclosures</vt:lpstr>
      <vt:lpstr>Objectives</vt:lpstr>
      <vt:lpstr>Impact of COVID-19 for Ovarian Cancer Patients</vt:lpstr>
      <vt:lpstr>Impact of COVID-19 for Ovarian Cancer Patients</vt:lpstr>
      <vt:lpstr>Impact of COVID-19 for Ovarian Cancer Patients</vt:lpstr>
      <vt:lpstr>Impact of COVID-19 for Ovarian Cancer Patients</vt:lpstr>
      <vt:lpstr>Impact of COVID-19 for Ovarian Cancer Patients</vt:lpstr>
      <vt:lpstr>Impact of COVID-19 for Ovarian Cancer Patients</vt:lpstr>
      <vt:lpstr>Impact of COVID-19 for Ovarian Cancer Patients</vt:lpstr>
      <vt:lpstr>Impact of COVID-19 for Ovarian Cancer Patients</vt:lpstr>
      <vt:lpstr>Impact of COVID-19 for Ovarian Cancer Patients</vt:lpstr>
      <vt:lpstr>Impact of COVID-19 for Ovarian Cancer Patients</vt:lpstr>
      <vt:lpstr>Impact of COVID-19 for Ovarian Cancer Patients</vt:lpstr>
      <vt:lpstr>Impact of COVID-19 for Ovarian Cancer Patients</vt:lpstr>
      <vt:lpstr>Impact of COVID-19 for Ovarian Cancer Patients</vt:lpstr>
      <vt:lpstr>Impact of COVID-19 for Ovarian Cancer Patients</vt:lpstr>
      <vt:lpstr>DNA Repair—What is PARP?</vt:lpstr>
      <vt:lpstr>PARP enzyme repairs single strand DNA breaks</vt:lpstr>
      <vt:lpstr>PARP inhibition in BRCA deficient cells</vt:lpstr>
      <vt:lpstr>PowerPoint Presentation</vt:lpstr>
      <vt:lpstr>Survival by BRCA mutated status</vt:lpstr>
      <vt:lpstr>PowerPoint Presentation</vt:lpstr>
      <vt:lpstr>PowerPoint Presentation</vt:lpstr>
      <vt:lpstr>PARP inhibitors beyond BRCA mutations</vt:lpstr>
      <vt:lpstr>PARP Inhibitors in the upfront setting</vt:lpstr>
      <vt:lpstr>PARP inhibitors vs. Chemotherapy SOLO 3 trial</vt:lpstr>
      <vt:lpstr>PowerPoint Presentation</vt:lpstr>
      <vt:lpstr>PARP inhibitors take home message</vt:lpstr>
      <vt:lpstr>The future is here</vt:lpstr>
      <vt:lpstr> PARP inhibitors: Questions for the future</vt:lpstr>
      <vt:lpstr>Immunotherapy: How does the immune system work?</vt:lpstr>
      <vt:lpstr>How does the immune system work?</vt:lpstr>
      <vt:lpstr>Mechanism by which tumor cells evade the immune system</vt:lpstr>
      <vt:lpstr>How to unblock anti-tumor immunity: Anti-PD1</vt:lpstr>
      <vt:lpstr>How to unblock anti-cancer immunity anti-PDL1</vt:lpstr>
      <vt:lpstr>How to unblock anti-cancer immunity anti-PDL1</vt:lpstr>
      <vt:lpstr>Immunotherapy in Ovarian Cancer</vt:lpstr>
      <vt:lpstr>PowerPoint Presentation</vt:lpstr>
      <vt:lpstr>PowerPoint Presentation</vt:lpstr>
      <vt:lpstr>Phase II study of pembrolizumab in combination with carboplatin and paclitaxel for advanced endometrial adenocarcinoma  Big Ten Cancer Research Consortium BTCRC-GYN15-013</vt:lpstr>
      <vt:lpstr>Immunotherapy-take home message</vt:lpstr>
      <vt:lpstr>Impact of COVID-19 for Ovarian Cancer Patients</vt:lpstr>
      <vt:lpstr>Impact of COVID-19 for Ovarian Cancer Patients</vt:lpstr>
      <vt:lpstr>Impact of COVID-19 for Ovarian Cancer Patients</vt:lpstr>
      <vt:lpstr>Impact of COVID-19 for Ovarian Cancer Patients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Geraldo Rivera</dc:creator>
  <cp:lastModifiedBy>Tanner, Edward</cp:lastModifiedBy>
  <cp:revision>74</cp:revision>
  <dcterms:created xsi:type="dcterms:W3CDTF">2015-07-21T16:44:10Z</dcterms:created>
  <dcterms:modified xsi:type="dcterms:W3CDTF">2020-10-14T12:41:03Z</dcterms:modified>
</cp:coreProperties>
</file>