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5" r:id="rId3"/>
    <p:sldId id="264" r:id="rId4"/>
    <p:sldId id="257" r:id="rId5"/>
    <p:sldId id="258" r:id="rId6"/>
    <p:sldId id="260" r:id="rId7"/>
    <p:sldId id="259" r:id="rId8"/>
    <p:sldId id="262" r:id="rId9"/>
    <p:sldId id="261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5588"/>
  </p:normalViewPr>
  <p:slideViewPr>
    <p:cSldViewPr snapToGrid="0" snapToObjects="1">
      <p:cViewPr varScale="1">
        <p:scale>
          <a:sx n="115" d="100"/>
          <a:sy n="115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D6537-2178-524D-AC44-DBEC5ABC31CC}" type="doc">
      <dgm:prSet loTypeId="urn:microsoft.com/office/officeart/2005/8/layout/radial4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DB4440-41C1-6A47-9DD5-04C8C305C69C}">
      <dgm:prSet phldrT="[Text]"/>
      <dgm:spPr/>
      <dgm:t>
        <a:bodyPr/>
        <a:lstStyle/>
        <a:p>
          <a:r>
            <a:rPr lang="en-US" dirty="0"/>
            <a:t>Low Libido</a:t>
          </a:r>
        </a:p>
      </dgm:t>
    </dgm:pt>
    <dgm:pt modelId="{2F91FAF9-2CE2-0846-BD7A-2783BA7FF82D}" type="parTrans" cxnId="{CC6A9121-DC1A-6F4F-BA8E-65B8587FC541}">
      <dgm:prSet/>
      <dgm:spPr/>
      <dgm:t>
        <a:bodyPr/>
        <a:lstStyle/>
        <a:p>
          <a:endParaRPr lang="en-US"/>
        </a:p>
      </dgm:t>
    </dgm:pt>
    <dgm:pt modelId="{965BF83F-13FC-1943-BE54-28BBFBB5E98F}" type="sibTrans" cxnId="{CC6A9121-DC1A-6F4F-BA8E-65B8587FC541}">
      <dgm:prSet/>
      <dgm:spPr/>
      <dgm:t>
        <a:bodyPr/>
        <a:lstStyle/>
        <a:p>
          <a:endParaRPr lang="en-US"/>
        </a:p>
      </dgm:t>
    </dgm:pt>
    <dgm:pt modelId="{3C886996-DE70-CD40-9AF5-3FB42E20F97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Low body self image</a:t>
          </a:r>
        </a:p>
      </dgm:t>
    </dgm:pt>
    <dgm:pt modelId="{739F4322-49E7-8D49-BD7F-BB56843B67A5}" type="parTrans" cxnId="{732C9460-AA2B-9F48-B061-6DB016B2CBBB}">
      <dgm:prSet/>
      <dgm:spPr/>
      <dgm:t>
        <a:bodyPr/>
        <a:lstStyle/>
        <a:p>
          <a:endParaRPr lang="en-US"/>
        </a:p>
      </dgm:t>
    </dgm:pt>
    <dgm:pt modelId="{7D959CCE-B7AB-8B41-9817-6B254A8A6697}" type="sibTrans" cxnId="{732C9460-AA2B-9F48-B061-6DB016B2CBBB}">
      <dgm:prSet/>
      <dgm:spPr/>
      <dgm:t>
        <a:bodyPr/>
        <a:lstStyle/>
        <a:p>
          <a:endParaRPr lang="en-US"/>
        </a:p>
      </dgm:t>
    </dgm:pt>
    <dgm:pt modelId="{CE6DE405-9D8F-BE4A-982B-75835E3BA4C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Low Testosterone</a:t>
          </a:r>
        </a:p>
      </dgm:t>
    </dgm:pt>
    <dgm:pt modelId="{C7DE1C0F-D663-824B-BECD-4F6349FC620A}" type="parTrans" cxnId="{98391B58-A93C-8C44-BE4E-D8E696315C9A}">
      <dgm:prSet/>
      <dgm:spPr/>
      <dgm:t>
        <a:bodyPr/>
        <a:lstStyle/>
        <a:p>
          <a:endParaRPr lang="en-US"/>
        </a:p>
      </dgm:t>
    </dgm:pt>
    <dgm:pt modelId="{6998CB9B-E979-934A-AF28-1ECA51F18049}" type="sibTrans" cxnId="{98391B58-A93C-8C44-BE4E-D8E696315C9A}">
      <dgm:prSet/>
      <dgm:spPr/>
      <dgm:t>
        <a:bodyPr/>
        <a:lstStyle/>
        <a:p>
          <a:endParaRPr lang="en-US"/>
        </a:p>
      </dgm:t>
    </dgm:pt>
    <dgm:pt modelId="{A1DCC136-188E-0D47-8081-6CF0558A5AB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Low energy</a:t>
          </a:r>
        </a:p>
      </dgm:t>
    </dgm:pt>
    <dgm:pt modelId="{151DBC88-DA61-F747-B6C3-3D63BB3B1594}" type="parTrans" cxnId="{BA6F5B68-1F8B-0D4D-8765-A702F289FB25}">
      <dgm:prSet/>
      <dgm:spPr/>
      <dgm:t>
        <a:bodyPr/>
        <a:lstStyle/>
        <a:p>
          <a:endParaRPr lang="en-US"/>
        </a:p>
      </dgm:t>
    </dgm:pt>
    <dgm:pt modelId="{563D0C9F-7C36-F140-83A9-81EBD3F8DFE7}" type="sibTrans" cxnId="{BA6F5B68-1F8B-0D4D-8765-A702F289FB25}">
      <dgm:prSet/>
      <dgm:spPr/>
      <dgm:t>
        <a:bodyPr/>
        <a:lstStyle/>
        <a:p>
          <a:endParaRPr lang="en-US"/>
        </a:p>
      </dgm:t>
    </dgm:pt>
    <dgm:pt modelId="{1C2574B1-E277-9C49-83B9-C352238BC935}" type="pres">
      <dgm:prSet presAssocID="{AD9D6537-2178-524D-AC44-DBEC5ABC31C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418A0-B285-C04D-A1F2-C506674F6DE5}" type="pres">
      <dgm:prSet presAssocID="{89DB4440-41C1-6A47-9DD5-04C8C305C69C}" presName="centerShape" presStyleLbl="node0" presStyleIdx="0" presStyleCnt="1"/>
      <dgm:spPr/>
      <dgm:t>
        <a:bodyPr/>
        <a:lstStyle/>
        <a:p>
          <a:endParaRPr lang="en-US"/>
        </a:p>
      </dgm:t>
    </dgm:pt>
    <dgm:pt modelId="{C122EF2F-DCC9-9C4A-923F-035219F224F1}" type="pres">
      <dgm:prSet presAssocID="{739F4322-49E7-8D49-BD7F-BB56843B67A5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67AD4A9-DF9B-8F4F-B694-4F7592296663}" type="pres">
      <dgm:prSet presAssocID="{3C886996-DE70-CD40-9AF5-3FB42E20F9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38DA3-A1B4-E645-81C8-7D22AA3AED0F}" type="pres">
      <dgm:prSet presAssocID="{C7DE1C0F-D663-824B-BECD-4F6349FC620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DE0C8880-5495-2442-9ACE-E6D975BF8E5F}" type="pres">
      <dgm:prSet presAssocID="{CE6DE405-9D8F-BE4A-982B-75835E3BA4C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A0E62-0CA0-304B-BF8A-1C55498F8A56}" type="pres">
      <dgm:prSet presAssocID="{151DBC88-DA61-F747-B6C3-3D63BB3B1594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7DED6A3-71D7-0D43-A989-16F6045FBD9C}" type="pres">
      <dgm:prSet presAssocID="{A1DCC136-188E-0D47-8081-6CF0558A5AB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C9460-AA2B-9F48-B061-6DB016B2CBBB}" srcId="{89DB4440-41C1-6A47-9DD5-04C8C305C69C}" destId="{3C886996-DE70-CD40-9AF5-3FB42E20F97B}" srcOrd="0" destOrd="0" parTransId="{739F4322-49E7-8D49-BD7F-BB56843B67A5}" sibTransId="{7D959CCE-B7AB-8B41-9817-6B254A8A6697}"/>
    <dgm:cxn modelId="{E817CCCC-195A-FC43-8F95-55153E5E997F}" type="presOf" srcId="{151DBC88-DA61-F747-B6C3-3D63BB3B1594}" destId="{AF8A0E62-0CA0-304B-BF8A-1C55498F8A56}" srcOrd="0" destOrd="0" presId="urn:microsoft.com/office/officeart/2005/8/layout/radial4"/>
    <dgm:cxn modelId="{8EA7C036-C19E-C145-91A5-14CC84167CF1}" type="presOf" srcId="{739F4322-49E7-8D49-BD7F-BB56843B67A5}" destId="{C122EF2F-DCC9-9C4A-923F-035219F224F1}" srcOrd="0" destOrd="0" presId="urn:microsoft.com/office/officeart/2005/8/layout/radial4"/>
    <dgm:cxn modelId="{8726CBF7-AE8A-6A40-B695-65829F67704E}" type="presOf" srcId="{89DB4440-41C1-6A47-9DD5-04C8C305C69C}" destId="{B0E418A0-B285-C04D-A1F2-C506674F6DE5}" srcOrd="0" destOrd="0" presId="urn:microsoft.com/office/officeart/2005/8/layout/radial4"/>
    <dgm:cxn modelId="{776C65ED-11CB-1B49-9FA7-1AC8EE92C04F}" type="presOf" srcId="{AD9D6537-2178-524D-AC44-DBEC5ABC31CC}" destId="{1C2574B1-E277-9C49-83B9-C352238BC935}" srcOrd="0" destOrd="0" presId="urn:microsoft.com/office/officeart/2005/8/layout/radial4"/>
    <dgm:cxn modelId="{EE257936-C88E-5542-AE94-E1B3990EF419}" type="presOf" srcId="{3C886996-DE70-CD40-9AF5-3FB42E20F97B}" destId="{E67AD4A9-DF9B-8F4F-B694-4F7592296663}" srcOrd="0" destOrd="0" presId="urn:microsoft.com/office/officeart/2005/8/layout/radial4"/>
    <dgm:cxn modelId="{C49B350D-197A-3146-AAE8-0932FC7D91C9}" type="presOf" srcId="{CE6DE405-9D8F-BE4A-982B-75835E3BA4C9}" destId="{DE0C8880-5495-2442-9ACE-E6D975BF8E5F}" srcOrd="0" destOrd="0" presId="urn:microsoft.com/office/officeart/2005/8/layout/radial4"/>
    <dgm:cxn modelId="{98391B58-A93C-8C44-BE4E-D8E696315C9A}" srcId="{89DB4440-41C1-6A47-9DD5-04C8C305C69C}" destId="{CE6DE405-9D8F-BE4A-982B-75835E3BA4C9}" srcOrd="1" destOrd="0" parTransId="{C7DE1C0F-D663-824B-BECD-4F6349FC620A}" sibTransId="{6998CB9B-E979-934A-AF28-1ECA51F18049}"/>
    <dgm:cxn modelId="{AE6879B2-1CDB-3645-BEB9-407745AC14A1}" type="presOf" srcId="{C7DE1C0F-D663-824B-BECD-4F6349FC620A}" destId="{15138DA3-A1B4-E645-81C8-7D22AA3AED0F}" srcOrd="0" destOrd="0" presId="urn:microsoft.com/office/officeart/2005/8/layout/radial4"/>
    <dgm:cxn modelId="{01A213A5-5512-3442-9BD7-09FFCEFBBF8F}" type="presOf" srcId="{A1DCC136-188E-0D47-8081-6CF0558A5ABA}" destId="{87DED6A3-71D7-0D43-A989-16F6045FBD9C}" srcOrd="0" destOrd="0" presId="urn:microsoft.com/office/officeart/2005/8/layout/radial4"/>
    <dgm:cxn modelId="{BA6F5B68-1F8B-0D4D-8765-A702F289FB25}" srcId="{89DB4440-41C1-6A47-9DD5-04C8C305C69C}" destId="{A1DCC136-188E-0D47-8081-6CF0558A5ABA}" srcOrd="2" destOrd="0" parTransId="{151DBC88-DA61-F747-B6C3-3D63BB3B1594}" sibTransId="{563D0C9F-7C36-F140-83A9-81EBD3F8DFE7}"/>
    <dgm:cxn modelId="{CC6A9121-DC1A-6F4F-BA8E-65B8587FC541}" srcId="{AD9D6537-2178-524D-AC44-DBEC5ABC31CC}" destId="{89DB4440-41C1-6A47-9DD5-04C8C305C69C}" srcOrd="0" destOrd="0" parTransId="{2F91FAF9-2CE2-0846-BD7A-2783BA7FF82D}" sibTransId="{965BF83F-13FC-1943-BE54-28BBFBB5E98F}"/>
    <dgm:cxn modelId="{7BFDC758-F61D-B247-BFE6-70D5152E7AA7}" type="presParOf" srcId="{1C2574B1-E277-9C49-83B9-C352238BC935}" destId="{B0E418A0-B285-C04D-A1F2-C506674F6DE5}" srcOrd="0" destOrd="0" presId="urn:microsoft.com/office/officeart/2005/8/layout/radial4"/>
    <dgm:cxn modelId="{0D2F9072-6768-3349-88C2-67B6933CF071}" type="presParOf" srcId="{1C2574B1-E277-9C49-83B9-C352238BC935}" destId="{C122EF2F-DCC9-9C4A-923F-035219F224F1}" srcOrd="1" destOrd="0" presId="urn:microsoft.com/office/officeart/2005/8/layout/radial4"/>
    <dgm:cxn modelId="{A74CD45A-2559-C14F-8199-6A704042608B}" type="presParOf" srcId="{1C2574B1-E277-9C49-83B9-C352238BC935}" destId="{E67AD4A9-DF9B-8F4F-B694-4F7592296663}" srcOrd="2" destOrd="0" presId="urn:microsoft.com/office/officeart/2005/8/layout/radial4"/>
    <dgm:cxn modelId="{9A2BE7D0-DAFE-1045-AEC4-96D43A0D58E3}" type="presParOf" srcId="{1C2574B1-E277-9C49-83B9-C352238BC935}" destId="{15138DA3-A1B4-E645-81C8-7D22AA3AED0F}" srcOrd="3" destOrd="0" presId="urn:microsoft.com/office/officeart/2005/8/layout/radial4"/>
    <dgm:cxn modelId="{A27251D0-D3A7-204D-81C1-E53D2EFA388E}" type="presParOf" srcId="{1C2574B1-E277-9C49-83B9-C352238BC935}" destId="{DE0C8880-5495-2442-9ACE-E6D975BF8E5F}" srcOrd="4" destOrd="0" presId="urn:microsoft.com/office/officeart/2005/8/layout/radial4"/>
    <dgm:cxn modelId="{E4B43218-9B5C-FE46-B650-4DCC09062009}" type="presParOf" srcId="{1C2574B1-E277-9C49-83B9-C352238BC935}" destId="{AF8A0E62-0CA0-304B-BF8A-1C55498F8A56}" srcOrd="5" destOrd="0" presId="urn:microsoft.com/office/officeart/2005/8/layout/radial4"/>
    <dgm:cxn modelId="{A638ABD1-408A-0D4A-B5CF-78F3EB0DC60A}" type="presParOf" srcId="{1C2574B1-E277-9C49-83B9-C352238BC935}" destId="{87DED6A3-71D7-0D43-A989-16F6045FBD9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EDC5F6-1989-774E-BF4E-2363D12BBD4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2C83AC0-8CFF-7542-A8D1-10FA90113E91}">
      <dgm:prSet phldrT="[Text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Hormone Deficiency</a:t>
          </a:r>
        </a:p>
      </dgm:t>
    </dgm:pt>
    <dgm:pt modelId="{48ACD53B-280A-D540-91EC-AE7294D87008}" type="parTrans" cxnId="{D3E6DF21-A235-9743-AD12-66FC8B9492D8}">
      <dgm:prSet/>
      <dgm:spPr/>
      <dgm:t>
        <a:bodyPr/>
        <a:lstStyle/>
        <a:p>
          <a:endParaRPr lang="en-US"/>
        </a:p>
      </dgm:t>
    </dgm:pt>
    <dgm:pt modelId="{2E44A4CA-B793-104A-A209-2593725FFBE1}" type="sibTrans" cxnId="{D3E6DF21-A235-9743-AD12-66FC8B9492D8}">
      <dgm:prSet/>
      <dgm:spPr/>
      <dgm:t>
        <a:bodyPr/>
        <a:lstStyle/>
        <a:p>
          <a:endParaRPr lang="en-US"/>
        </a:p>
      </dgm:t>
    </dgm:pt>
    <dgm:pt modelId="{082E2394-BE7A-814F-9FEB-7BBF22A0B680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Inhibited Drive Centers</a:t>
          </a:r>
        </a:p>
      </dgm:t>
    </dgm:pt>
    <dgm:pt modelId="{9EDBF420-6AA1-F14C-ABF9-608E41CA1135}" type="parTrans" cxnId="{D42B6DFE-1F37-8E4E-AC58-E9FAD3E5C4F2}">
      <dgm:prSet/>
      <dgm:spPr/>
      <dgm:t>
        <a:bodyPr/>
        <a:lstStyle/>
        <a:p>
          <a:endParaRPr lang="en-US"/>
        </a:p>
      </dgm:t>
    </dgm:pt>
    <dgm:pt modelId="{6891E831-8DD6-6B4C-B514-219C6AC893C0}" type="sibTrans" cxnId="{D42B6DFE-1F37-8E4E-AC58-E9FAD3E5C4F2}">
      <dgm:prSet/>
      <dgm:spPr/>
      <dgm:t>
        <a:bodyPr/>
        <a:lstStyle/>
        <a:p>
          <a:endParaRPr lang="en-US"/>
        </a:p>
      </dgm:t>
    </dgm:pt>
    <dgm:pt modelId="{9FE5907B-1F92-1547-B877-524ABE67D8AE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Painful Intercourse</a:t>
          </a:r>
        </a:p>
      </dgm:t>
    </dgm:pt>
    <dgm:pt modelId="{3AB05D07-D56F-0041-970C-7FB283BDBEAA}" type="parTrans" cxnId="{8ECADF4D-1D71-9A46-8072-0DA035E458C5}">
      <dgm:prSet/>
      <dgm:spPr/>
      <dgm:t>
        <a:bodyPr/>
        <a:lstStyle/>
        <a:p>
          <a:endParaRPr lang="en-US"/>
        </a:p>
      </dgm:t>
    </dgm:pt>
    <dgm:pt modelId="{8A50EA79-BD3A-CE44-961C-14D376BB9256}" type="sibTrans" cxnId="{8ECADF4D-1D71-9A46-8072-0DA035E458C5}">
      <dgm:prSet/>
      <dgm:spPr/>
      <dgm:t>
        <a:bodyPr/>
        <a:lstStyle/>
        <a:p>
          <a:endParaRPr lang="en-US"/>
        </a:p>
      </dgm:t>
    </dgm:pt>
    <dgm:pt modelId="{A5F20A29-803D-C643-B61C-068B7CBED54C}" type="pres">
      <dgm:prSet presAssocID="{4DEDC5F6-1989-774E-BF4E-2363D12BBD40}" presName="compositeShape" presStyleCnt="0">
        <dgm:presLayoutVars>
          <dgm:chMax val="7"/>
          <dgm:dir/>
          <dgm:resizeHandles val="exact"/>
        </dgm:presLayoutVars>
      </dgm:prSet>
      <dgm:spPr/>
    </dgm:pt>
    <dgm:pt modelId="{1185BCC3-AD28-6048-8135-9C1B2BF0B738}" type="pres">
      <dgm:prSet presAssocID="{D2C83AC0-8CFF-7542-A8D1-10FA90113E91}" presName="circ1" presStyleLbl="vennNode1" presStyleIdx="0" presStyleCnt="3"/>
      <dgm:spPr/>
      <dgm:t>
        <a:bodyPr/>
        <a:lstStyle/>
        <a:p>
          <a:endParaRPr lang="en-US"/>
        </a:p>
      </dgm:t>
    </dgm:pt>
    <dgm:pt modelId="{03252483-FD82-D949-9987-7CAD7A71858E}" type="pres">
      <dgm:prSet presAssocID="{D2C83AC0-8CFF-7542-A8D1-10FA90113E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AD92A-3729-3F46-91A9-77921054B8FA}" type="pres">
      <dgm:prSet presAssocID="{082E2394-BE7A-814F-9FEB-7BBF22A0B680}" presName="circ2" presStyleLbl="vennNode1" presStyleIdx="1" presStyleCnt="3"/>
      <dgm:spPr/>
      <dgm:t>
        <a:bodyPr/>
        <a:lstStyle/>
        <a:p>
          <a:endParaRPr lang="en-US"/>
        </a:p>
      </dgm:t>
    </dgm:pt>
    <dgm:pt modelId="{C26FFF44-8D4B-604A-96EA-B1D086F93521}" type="pres">
      <dgm:prSet presAssocID="{082E2394-BE7A-814F-9FEB-7BBF22A0B6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C6163-99F0-9946-A4DC-82CE5BF0D22A}" type="pres">
      <dgm:prSet presAssocID="{9FE5907B-1F92-1547-B877-524ABE67D8AE}" presName="circ3" presStyleLbl="vennNode1" presStyleIdx="2" presStyleCnt="3"/>
      <dgm:spPr/>
      <dgm:t>
        <a:bodyPr/>
        <a:lstStyle/>
        <a:p>
          <a:endParaRPr lang="en-US"/>
        </a:p>
      </dgm:t>
    </dgm:pt>
    <dgm:pt modelId="{6AA3021C-ACD1-2B46-94A0-1A958F59A1E1}" type="pres">
      <dgm:prSet presAssocID="{9FE5907B-1F92-1547-B877-524ABE67D8A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2CB9F3-885F-594C-896A-BCB68B0B787B}" type="presOf" srcId="{9FE5907B-1F92-1547-B877-524ABE67D8AE}" destId="{6AA3021C-ACD1-2B46-94A0-1A958F59A1E1}" srcOrd="1" destOrd="0" presId="urn:microsoft.com/office/officeart/2005/8/layout/venn1"/>
    <dgm:cxn modelId="{D42B6DFE-1F37-8E4E-AC58-E9FAD3E5C4F2}" srcId="{4DEDC5F6-1989-774E-BF4E-2363D12BBD40}" destId="{082E2394-BE7A-814F-9FEB-7BBF22A0B680}" srcOrd="1" destOrd="0" parTransId="{9EDBF420-6AA1-F14C-ABF9-608E41CA1135}" sibTransId="{6891E831-8DD6-6B4C-B514-219C6AC893C0}"/>
    <dgm:cxn modelId="{06EE5D4E-2A5F-644C-98BC-B6271AB79B74}" type="presOf" srcId="{082E2394-BE7A-814F-9FEB-7BBF22A0B680}" destId="{3B8AD92A-3729-3F46-91A9-77921054B8FA}" srcOrd="0" destOrd="0" presId="urn:microsoft.com/office/officeart/2005/8/layout/venn1"/>
    <dgm:cxn modelId="{D3E6DF21-A235-9743-AD12-66FC8B9492D8}" srcId="{4DEDC5F6-1989-774E-BF4E-2363D12BBD40}" destId="{D2C83AC0-8CFF-7542-A8D1-10FA90113E91}" srcOrd="0" destOrd="0" parTransId="{48ACD53B-280A-D540-91EC-AE7294D87008}" sibTransId="{2E44A4CA-B793-104A-A209-2593725FFBE1}"/>
    <dgm:cxn modelId="{1F4A5513-269D-7241-850E-135D881250D2}" type="presOf" srcId="{4DEDC5F6-1989-774E-BF4E-2363D12BBD40}" destId="{A5F20A29-803D-C643-B61C-068B7CBED54C}" srcOrd="0" destOrd="0" presId="urn:microsoft.com/office/officeart/2005/8/layout/venn1"/>
    <dgm:cxn modelId="{C71F3102-3F46-1D4B-A165-F24B7CD05E24}" type="presOf" srcId="{9FE5907B-1F92-1547-B877-524ABE67D8AE}" destId="{D44C6163-99F0-9946-A4DC-82CE5BF0D22A}" srcOrd="0" destOrd="0" presId="urn:microsoft.com/office/officeart/2005/8/layout/venn1"/>
    <dgm:cxn modelId="{48A5355F-E239-FD42-A61D-B14843D04311}" type="presOf" srcId="{082E2394-BE7A-814F-9FEB-7BBF22A0B680}" destId="{C26FFF44-8D4B-604A-96EA-B1D086F93521}" srcOrd="1" destOrd="0" presId="urn:microsoft.com/office/officeart/2005/8/layout/venn1"/>
    <dgm:cxn modelId="{8ECADF4D-1D71-9A46-8072-0DA035E458C5}" srcId="{4DEDC5F6-1989-774E-BF4E-2363D12BBD40}" destId="{9FE5907B-1F92-1547-B877-524ABE67D8AE}" srcOrd="2" destOrd="0" parTransId="{3AB05D07-D56F-0041-970C-7FB283BDBEAA}" sibTransId="{8A50EA79-BD3A-CE44-961C-14D376BB9256}"/>
    <dgm:cxn modelId="{D8426194-FD8A-474D-AAF3-84F45BFD3D81}" type="presOf" srcId="{D2C83AC0-8CFF-7542-A8D1-10FA90113E91}" destId="{1185BCC3-AD28-6048-8135-9C1B2BF0B738}" srcOrd="0" destOrd="0" presId="urn:microsoft.com/office/officeart/2005/8/layout/venn1"/>
    <dgm:cxn modelId="{05B93B3D-7540-844E-AA9D-55FAEC99ECFD}" type="presOf" srcId="{D2C83AC0-8CFF-7542-A8D1-10FA90113E91}" destId="{03252483-FD82-D949-9987-7CAD7A71858E}" srcOrd="1" destOrd="0" presId="urn:microsoft.com/office/officeart/2005/8/layout/venn1"/>
    <dgm:cxn modelId="{7A77230D-C82E-564F-B321-81C4B2FBBE64}" type="presParOf" srcId="{A5F20A29-803D-C643-B61C-068B7CBED54C}" destId="{1185BCC3-AD28-6048-8135-9C1B2BF0B738}" srcOrd="0" destOrd="0" presId="urn:microsoft.com/office/officeart/2005/8/layout/venn1"/>
    <dgm:cxn modelId="{99605C00-D68A-4743-A37D-11D3EE3FEED0}" type="presParOf" srcId="{A5F20A29-803D-C643-B61C-068B7CBED54C}" destId="{03252483-FD82-D949-9987-7CAD7A71858E}" srcOrd="1" destOrd="0" presId="urn:microsoft.com/office/officeart/2005/8/layout/venn1"/>
    <dgm:cxn modelId="{55FF18D9-3E59-4141-A008-714986206949}" type="presParOf" srcId="{A5F20A29-803D-C643-B61C-068B7CBED54C}" destId="{3B8AD92A-3729-3F46-91A9-77921054B8FA}" srcOrd="2" destOrd="0" presId="urn:microsoft.com/office/officeart/2005/8/layout/venn1"/>
    <dgm:cxn modelId="{055DE17D-7E07-9A44-9481-91F27E1D0496}" type="presParOf" srcId="{A5F20A29-803D-C643-B61C-068B7CBED54C}" destId="{C26FFF44-8D4B-604A-96EA-B1D086F93521}" srcOrd="3" destOrd="0" presId="urn:microsoft.com/office/officeart/2005/8/layout/venn1"/>
    <dgm:cxn modelId="{35E0CD02-CDC8-BE4B-99EC-E166A0416B12}" type="presParOf" srcId="{A5F20A29-803D-C643-B61C-068B7CBED54C}" destId="{D44C6163-99F0-9946-A4DC-82CE5BF0D22A}" srcOrd="4" destOrd="0" presId="urn:microsoft.com/office/officeart/2005/8/layout/venn1"/>
    <dgm:cxn modelId="{E5AADD2B-36F2-8945-AECF-4F5EFCB15EF9}" type="presParOf" srcId="{A5F20A29-803D-C643-B61C-068B7CBED54C}" destId="{6AA3021C-ACD1-2B46-94A0-1A958F59A1E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418A0-B285-C04D-A1F2-C506674F6DE5}">
      <dsp:nvSpPr>
        <dsp:cNvPr id="0" name=""/>
        <dsp:cNvSpPr/>
      </dsp:nvSpPr>
      <dsp:spPr>
        <a:xfrm>
          <a:off x="2987517" y="2951446"/>
          <a:ext cx="2473975" cy="24739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Low Libido</a:t>
          </a:r>
        </a:p>
      </dsp:txBody>
      <dsp:txXfrm>
        <a:off x="3349822" y="3313751"/>
        <a:ext cx="1749365" cy="1749365"/>
      </dsp:txXfrm>
    </dsp:sp>
    <dsp:sp modelId="{C122EF2F-DCC9-9C4A-923F-035219F224F1}">
      <dsp:nvSpPr>
        <dsp:cNvPr id="0" name=""/>
        <dsp:cNvSpPr/>
      </dsp:nvSpPr>
      <dsp:spPr>
        <a:xfrm rot="12900000">
          <a:off x="1394167" y="251863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7AD4A9-DF9B-8F4F-B694-4F7592296663}">
      <dsp:nvSpPr>
        <dsp:cNvPr id="0" name=""/>
        <dsp:cNvSpPr/>
      </dsp:nvSpPr>
      <dsp:spPr>
        <a:xfrm>
          <a:off x="390671" y="1386685"/>
          <a:ext cx="2350276" cy="1880221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Low body self image</a:t>
          </a:r>
        </a:p>
      </dsp:txBody>
      <dsp:txXfrm>
        <a:off x="445741" y="1441755"/>
        <a:ext cx="2240136" cy="1770081"/>
      </dsp:txXfrm>
    </dsp:sp>
    <dsp:sp modelId="{15138DA3-A1B4-E645-81C8-7D22AA3AED0F}">
      <dsp:nvSpPr>
        <dsp:cNvPr id="0" name=""/>
        <dsp:cNvSpPr/>
      </dsp:nvSpPr>
      <dsp:spPr>
        <a:xfrm rot="16200000">
          <a:off x="3275404" y="153932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tint val="65000"/>
                <a:lumMod val="110000"/>
              </a:schemeClr>
            </a:gs>
            <a:gs pos="88000">
              <a:schemeClr val="accent2">
                <a:hueOff val="-729781"/>
                <a:satOff val="-6367"/>
                <a:lumOff val="-8236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0C8880-5495-2442-9ACE-E6D975BF8E5F}">
      <dsp:nvSpPr>
        <dsp:cNvPr id="0" name=""/>
        <dsp:cNvSpPr/>
      </dsp:nvSpPr>
      <dsp:spPr>
        <a:xfrm>
          <a:off x="3049366" y="2656"/>
          <a:ext cx="2350276" cy="188022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Low Testosterone</a:t>
          </a:r>
        </a:p>
      </dsp:txBody>
      <dsp:txXfrm>
        <a:off x="3104436" y="57726"/>
        <a:ext cx="2240136" cy="1770081"/>
      </dsp:txXfrm>
    </dsp:sp>
    <dsp:sp modelId="{AF8A0E62-0CA0-304B-BF8A-1C55498F8A56}">
      <dsp:nvSpPr>
        <dsp:cNvPr id="0" name=""/>
        <dsp:cNvSpPr/>
      </dsp:nvSpPr>
      <dsp:spPr>
        <a:xfrm rot="19500000">
          <a:off x="5156640" y="251863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tint val="65000"/>
                <a:lumMod val="110000"/>
              </a:schemeClr>
            </a:gs>
            <a:gs pos="88000">
              <a:schemeClr val="accent2">
                <a:hueOff val="-1459563"/>
                <a:satOff val="-12734"/>
                <a:lumOff val="-1647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DED6A3-71D7-0D43-A989-16F6045FBD9C}">
      <dsp:nvSpPr>
        <dsp:cNvPr id="0" name=""/>
        <dsp:cNvSpPr/>
      </dsp:nvSpPr>
      <dsp:spPr>
        <a:xfrm>
          <a:off x="5708061" y="1386685"/>
          <a:ext cx="2350276" cy="188022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Low energy</a:t>
          </a:r>
        </a:p>
      </dsp:txBody>
      <dsp:txXfrm>
        <a:off x="5763131" y="1441755"/>
        <a:ext cx="2240136" cy="1770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5BCC3-AD28-6048-8135-9C1B2BF0B738}">
      <dsp:nvSpPr>
        <dsp:cNvPr id="0" name=""/>
        <dsp:cNvSpPr/>
      </dsp:nvSpPr>
      <dsp:spPr>
        <a:xfrm>
          <a:off x="927893" y="48517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Hormone Deficiency</a:t>
          </a:r>
        </a:p>
      </dsp:txBody>
      <dsp:txXfrm>
        <a:off x="1238408" y="456068"/>
        <a:ext cx="1707832" cy="1047987"/>
      </dsp:txXfrm>
    </dsp:sp>
    <dsp:sp modelId="{3B8AD92A-3729-3F46-91A9-77921054B8FA}">
      <dsp:nvSpPr>
        <dsp:cNvPr id="0" name=""/>
        <dsp:cNvSpPr/>
      </dsp:nvSpPr>
      <dsp:spPr>
        <a:xfrm>
          <a:off x="1768225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Inhibited Drive Centers</a:t>
          </a:r>
        </a:p>
      </dsp:txBody>
      <dsp:txXfrm>
        <a:off x="2480468" y="2105679"/>
        <a:ext cx="1397317" cy="1280874"/>
      </dsp:txXfrm>
    </dsp:sp>
    <dsp:sp modelId="{D44C6163-99F0-9946-A4DC-82CE5BF0D22A}">
      <dsp:nvSpPr>
        <dsp:cNvPr id="0" name=""/>
        <dsp:cNvSpPr/>
      </dsp:nvSpPr>
      <dsp:spPr>
        <a:xfrm>
          <a:off x="87562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Painful Intercourse</a:t>
          </a:r>
        </a:p>
      </dsp:txBody>
      <dsp:txXfrm>
        <a:off x="306863" y="2105679"/>
        <a:ext cx="1397317" cy="1280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7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2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87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0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212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0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79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2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0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6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3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0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5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7A87-ECFF-5D4E-9150-D1684F3D9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2404534"/>
            <a:ext cx="8851392" cy="1646302"/>
          </a:xfrm>
        </p:spPr>
        <p:txBody>
          <a:bodyPr/>
          <a:lstStyle/>
          <a:p>
            <a:pPr algn="ctr"/>
            <a:r>
              <a:rPr lang="en-US" dirty="0"/>
              <a:t>Have no Fear- Help is Here </a:t>
            </a:r>
            <a:br>
              <a:rPr lang="en-US" dirty="0"/>
            </a:br>
            <a:r>
              <a:rPr lang="en-US" sz="2000" dirty="0"/>
              <a:t>SEXUAL HEALTH AFTER GYNECOLOGIC CANCER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73FF2-6EF6-9D43-BC08-15ED89053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67200"/>
            <a:ext cx="7766936" cy="9875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Traci </a:t>
            </a:r>
            <a:r>
              <a:rPr lang="en-US" dirty="0" smtClean="0"/>
              <a:t>Kurtzer </a:t>
            </a:r>
            <a:r>
              <a:rPr lang="en-US" dirty="0"/>
              <a:t>MD &amp; Rajal Patel MD</a:t>
            </a:r>
          </a:p>
          <a:p>
            <a:pPr algn="ctr"/>
            <a:r>
              <a:rPr lang="en-US" dirty="0"/>
              <a:t>Center for Sexual Medicine and Menopause</a:t>
            </a:r>
          </a:p>
          <a:p>
            <a:pPr algn="ctr"/>
            <a:r>
              <a:rPr lang="en-US" dirty="0"/>
              <a:t>Northwestern Medicine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5888876"/>
            <a:ext cx="2629316" cy="4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Immediate:</a:t>
            </a:r>
          </a:p>
          <a:p>
            <a:r>
              <a:rPr lang="en-US" sz="2400" dirty="0"/>
              <a:t>Physical effects</a:t>
            </a:r>
          </a:p>
          <a:p>
            <a:r>
              <a:rPr lang="en-US" sz="2400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Short Term:</a:t>
            </a:r>
          </a:p>
          <a:p>
            <a:r>
              <a:rPr lang="en-US" sz="2400" dirty="0"/>
              <a:t>Role of Hormones</a:t>
            </a:r>
          </a:p>
          <a:p>
            <a:r>
              <a:rPr lang="en-US" sz="2400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Long Term:</a:t>
            </a:r>
          </a:p>
          <a:p>
            <a:r>
              <a:rPr lang="en-US" sz="2400" b="1" dirty="0" smtClean="0"/>
              <a:t>Post surgical changes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1" y="2028302"/>
            <a:ext cx="3585170" cy="384808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5835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8CC6-A67E-B840-9336-C2118DFC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/Radiation Anatomic Sequelae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6655-E027-2149-8E1D-86AF8D157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1714" y="2160589"/>
            <a:ext cx="6676572" cy="38807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High grade squamous epithelial lesion of Vulva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Adenocarcinoma cervix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Radiation changes from childhood cancer therapy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E762C-7D75-A740-A58A-DEAED70FD5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AF89-FCBE-B146-89DB-F776035F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609600"/>
            <a:ext cx="91270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Center for Sexual Medicine and Menopause</a:t>
            </a:r>
            <a:br>
              <a:rPr lang="en-US" dirty="0"/>
            </a:br>
            <a:r>
              <a:rPr lang="en-US" dirty="0"/>
              <a:t>Lavin Suite 2450     312-694-9676</a:t>
            </a:r>
            <a:br>
              <a:rPr lang="en-US" dirty="0"/>
            </a:br>
            <a:r>
              <a:rPr lang="en-US" dirty="0" err="1"/>
              <a:t>www.sexmedmenopause.nm.org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object 2"/>
          <p:cNvSpPr>
            <a:spLocks noGrp="1"/>
          </p:cNvSpPr>
          <p:nvPr>
            <p:ph sz="half" idx="2"/>
          </p:nvPr>
        </p:nvSpPr>
        <p:spPr>
          <a:xfrm>
            <a:off x="6258700" y="2339569"/>
            <a:ext cx="3207033" cy="27887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E84D772-2E2E-0D46-811A-2414A73F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2" y="2437476"/>
            <a:ext cx="2743200" cy="1828800"/>
          </a:xfrm>
          <a:prstGeom prst="rect">
            <a:avLst/>
          </a:prstGeom>
        </p:spPr>
      </p:pic>
      <p:pic>
        <p:nvPicPr>
          <p:cNvPr id="6" name="Content Placeholder 5" descr="A picture containing person, wall, indoor, holding&#10;&#10;Description automatically generated">
            <a:extLst>
              <a:ext uri="{FF2B5EF4-FFF2-40B4-BE49-F238E27FC236}">
                <a16:creationId xmlns:a16="http://schemas.microsoft.com/office/drawing/2014/main" id="{6C21CEBA-2F7A-924D-A190-829A45389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693739" y="3416236"/>
            <a:ext cx="4071348" cy="2714232"/>
          </a:xfrm>
        </p:spPr>
      </p:pic>
    </p:spTree>
    <p:extLst>
      <p:ext uri="{BB962C8B-B14F-4D97-AF65-F5344CB8AC3E}">
        <p14:creationId xmlns:p14="http://schemas.microsoft.com/office/powerpoint/2010/main" val="25090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6" y="609600"/>
            <a:ext cx="8224135" cy="1320800"/>
          </a:xfrm>
        </p:spPr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866" y="1930400"/>
            <a:ext cx="3811503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Immediate:</a:t>
            </a:r>
          </a:p>
          <a:p>
            <a:r>
              <a:rPr lang="en-US" sz="2400" b="1" dirty="0"/>
              <a:t>Physical effects</a:t>
            </a:r>
          </a:p>
          <a:p>
            <a:r>
              <a:rPr lang="en-US" sz="2400" b="1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Short Term:</a:t>
            </a:r>
          </a:p>
          <a:p>
            <a:r>
              <a:rPr lang="en-US" sz="2400" dirty="0"/>
              <a:t>Role of Hormones</a:t>
            </a:r>
          </a:p>
          <a:p>
            <a:r>
              <a:rPr lang="en-US" sz="2400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Long Term:</a:t>
            </a:r>
          </a:p>
          <a:p>
            <a:r>
              <a:rPr lang="en-US" sz="2400" dirty="0"/>
              <a:t>Anatomic changes</a:t>
            </a:r>
          </a:p>
        </p:txBody>
      </p:sp>
      <p:pic>
        <p:nvPicPr>
          <p:cNvPr id="12" name="Content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7893FED-F188-8D42-B451-408469113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7772" y="2148681"/>
            <a:ext cx="2587624" cy="3881437"/>
          </a:xfrm>
        </p:spPr>
      </p:pic>
    </p:spTree>
    <p:extLst>
      <p:ext uri="{BB962C8B-B14F-4D97-AF65-F5344CB8AC3E}">
        <p14:creationId xmlns:p14="http://schemas.microsoft.com/office/powerpoint/2010/main" val="30567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8C240D-5A33-1C40-BA88-60A7E70D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6667"/>
          </a:xfrm>
        </p:spPr>
        <p:txBody>
          <a:bodyPr/>
          <a:lstStyle/>
          <a:p>
            <a:r>
              <a:rPr lang="en-US" dirty="0"/>
              <a:t>Immediate Cancer Treatment Effects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4C891E-CA8C-BC43-8F91-7BA3F3150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56267"/>
            <a:ext cx="4185623" cy="576262"/>
          </a:xfrm>
        </p:spPr>
        <p:txBody>
          <a:bodyPr/>
          <a:lstStyle/>
          <a:p>
            <a:r>
              <a:rPr lang="en-US" b="1" dirty="0"/>
              <a:t>Physical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F7708B-67AB-6D43-B4B1-6C814B931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302935"/>
            <a:ext cx="4185623" cy="3738428"/>
          </a:xfrm>
        </p:spPr>
        <p:txBody>
          <a:bodyPr/>
          <a:lstStyle/>
          <a:p>
            <a:r>
              <a:rPr lang="en-US" dirty="0"/>
              <a:t>Post op “pelvic rest”</a:t>
            </a:r>
          </a:p>
          <a:p>
            <a:r>
              <a:rPr lang="en-US" dirty="0"/>
              <a:t>Post op pain</a:t>
            </a:r>
          </a:p>
          <a:p>
            <a:r>
              <a:rPr lang="en-US" dirty="0" smtClean="0"/>
              <a:t>Fatigue/Malaise</a:t>
            </a:r>
          </a:p>
          <a:p>
            <a:r>
              <a:rPr lang="en-US" dirty="0" err="1" smtClean="0"/>
              <a:t>Tx</a:t>
            </a:r>
            <a:r>
              <a:rPr lang="en-US" dirty="0" smtClean="0"/>
              <a:t> side effects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31CBC-90AA-114F-BD7E-BCEBBE69C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3317" y="1456267"/>
            <a:ext cx="3660684" cy="576262"/>
          </a:xfrm>
        </p:spPr>
        <p:txBody>
          <a:bodyPr/>
          <a:lstStyle/>
          <a:p>
            <a:r>
              <a:rPr lang="en-US" b="1" dirty="0"/>
              <a:t>Psycho-social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C9E1AA-4D6B-FB4C-867A-708FF1C01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3317" y="2302934"/>
            <a:ext cx="4185617" cy="3738428"/>
          </a:xfrm>
        </p:spPr>
        <p:txBody>
          <a:bodyPr/>
          <a:lstStyle/>
          <a:p>
            <a:r>
              <a:rPr lang="en-US" dirty="0"/>
              <a:t>Focus on treatment/recovery</a:t>
            </a:r>
          </a:p>
          <a:p>
            <a:r>
              <a:rPr lang="en-US" dirty="0"/>
              <a:t>Fear/Partner avoidance</a:t>
            </a:r>
          </a:p>
          <a:p>
            <a:r>
              <a:rPr lang="en-US" dirty="0"/>
              <a:t>Depression/anxiety</a:t>
            </a:r>
          </a:p>
        </p:txBody>
      </p:sp>
      <p:pic>
        <p:nvPicPr>
          <p:cNvPr id="11" name="Picture 10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0C55D20-4ECF-6B48-85B4-FB4F032BF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3" y="4012671"/>
            <a:ext cx="3156559" cy="1778000"/>
          </a:xfrm>
          <a:prstGeom prst="rect">
            <a:avLst/>
          </a:prstGeom>
        </p:spPr>
      </p:pic>
      <p:pic>
        <p:nvPicPr>
          <p:cNvPr id="15" name="Picture 14" descr="A picture containing person, indoor, bedclothes&#10;&#10;Description automatically generated">
            <a:extLst>
              <a:ext uri="{FF2B5EF4-FFF2-40B4-BE49-F238E27FC236}">
                <a16:creationId xmlns:a16="http://schemas.microsoft.com/office/drawing/2014/main" id="{F27FCD49-D4C2-B14D-BD65-B40131B6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8" y="4070019"/>
            <a:ext cx="2484967" cy="1656645"/>
          </a:xfrm>
          <a:prstGeom prst="rect">
            <a:avLst/>
          </a:prstGeom>
        </p:spPr>
      </p:pic>
      <p:pic>
        <p:nvPicPr>
          <p:cNvPr id="19" name="Picture 18" descr="A person sleeping on a bed&#10;&#10;Description automatically generated with medium confidence">
            <a:extLst>
              <a:ext uri="{FF2B5EF4-FFF2-40B4-BE49-F238E27FC236}">
                <a16:creationId xmlns:a16="http://schemas.microsoft.com/office/drawing/2014/main" id="{33E2E779-BE6B-3043-B5BB-DDB6A09D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261" y="1991982"/>
            <a:ext cx="1828800" cy="2743200"/>
          </a:xfrm>
          <a:prstGeom prst="rect">
            <a:avLst/>
          </a:prstGeom>
        </p:spPr>
      </p:pic>
      <p:pic>
        <p:nvPicPr>
          <p:cNvPr id="12" name="Content Placeholder 7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E9DA4DF0-0ABB-2747-B529-391BEE93B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260" y="3603805"/>
            <a:ext cx="2588876" cy="17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Immediate:</a:t>
            </a:r>
          </a:p>
          <a:p>
            <a:r>
              <a:rPr lang="en-US" sz="2400" dirty="0"/>
              <a:t>Physical effects</a:t>
            </a:r>
          </a:p>
          <a:p>
            <a:r>
              <a:rPr lang="en-US" sz="2400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Short Term:</a:t>
            </a:r>
          </a:p>
          <a:p>
            <a:r>
              <a:rPr lang="en-US" sz="2400" b="1" dirty="0"/>
              <a:t>Role of Hormones</a:t>
            </a:r>
          </a:p>
          <a:p>
            <a:r>
              <a:rPr lang="en-US" sz="2400" b="1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Long Term:</a:t>
            </a:r>
          </a:p>
          <a:p>
            <a:r>
              <a:rPr lang="en-US" sz="2400" dirty="0"/>
              <a:t>Anatomic changes</a:t>
            </a:r>
          </a:p>
        </p:txBody>
      </p:sp>
      <p:pic>
        <p:nvPicPr>
          <p:cNvPr id="7" name="Content Placeholder 6" descr="A picture containing person, computer, indoor, computer&#10;&#10;Description automatically generated">
            <a:extLst>
              <a:ext uri="{FF2B5EF4-FFF2-40B4-BE49-F238E27FC236}">
                <a16:creationId xmlns:a16="http://schemas.microsoft.com/office/drawing/2014/main" id="{D1D3090D-203A-5648-BD6C-3704AF341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8976" y="1930400"/>
            <a:ext cx="2591079" cy="3881437"/>
          </a:xfrm>
        </p:spPr>
      </p:pic>
    </p:spTree>
    <p:extLst>
      <p:ext uri="{BB962C8B-B14F-4D97-AF65-F5344CB8AC3E}">
        <p14:creationId xmlns:p14="http://schemas.microsoft.com/office/powerpoint/2010/main" val="14233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BB32-A2A1-EA4C-98D2-BCE9765B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03" y="365760"/>
            <a:ext cx="8596668" cy="816864"/>
          </a:xfrm>
        </p:spPr>
        <p:txBody>
          <a:bodyPr/>
          <a:lstStyle/>
          <a:p>
            <a:r>
              <a:rPr lang="en-US" dirty="0"/>
              <a:t>Hormones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41D4-2391-3842-A48E-EBD5B1D67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26464"/>
            <a:ext cx="4184035" cy="54315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dirty="0"/>
              <a:t>Many aspects of gynecologic cancer care can lead to deficiencies in estradiol, progesterone, testosterone:</a:t>
            </a:r>
          </a:p>
          <a:p>
            <a:pPr marL="0" indent="0">
              <a:buNone/>
            </a:pPr>
            <a:endParaRPr lang="en-US" sz="5000" dirty="0"/>
          </a:p>
          <a:p>
            <a:r>
              <a:rPr lang="en-US" sz="4500" dirty="0"/>
              <a:t>Uterine and Ovarian cancer -  surgical treatment and/or chemotherapy</a:t>
            </a:r>
          </a:p>
          <a:p>
            <a:endParaRPr lang="en-US" sz="4500" dirty="0"/>
          </a:p>
          <a:p>
            <a:r>
              <a:rPr lang="en-US" sz="4500" dirty="0"/>
              <a:t>Prophylactic BSO for BRCA mutations</a:t>
            </a:r>
          </a:p>
          <a:p>
            <a:endParaRPr lang="en-US" sz="4500" dirty="0"/>
          </a:p>
          <a:p>
            <a:r>
              <a:rPr lang="en-US" sz="4500" dirty="0"/>
              <a:t>Chemotherapy for breast cancer</a:t>
            </a:r>
          </a:p>
          <a:p>
            <a:endParaRPr lang="en-US" sz="4500" dirty="0"/>
          </a:p>
          <a:p>
            <a:r>
              <a:rPr lang="en-US" sz="4500" dirty="0"/>
              <a:t>SERMS/Aromatase inhibitors for breast cancer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AB7B1-A801-C04A-ACB6-1E5A8A8F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3319" y="1550415"/>
            <a:ext cx="3775410" cy="304213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Vasomotor symptoms =&gt;         		disrupted sleep, low energy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Decreased stimulation of the      sex drive centers in the brain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&gt;  Metabolic changes/Weight gain </a:t>
            </a:r>
          </a:p>
          <a:p>
            <a:pPr marL="0" indent="0">
              <a:buNone/>
            </a:pPr>
            <a:r>
              <a:rPr lang="en-US" sz="1600" dirty="0"/>
              <a:t>	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Decreased arousal (engorgement and lubrication) and orgasm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Vulvo</a:t>
            </a:r>
            <a:r>
              <a:rPr lang="en-US" sz="1600" dirty="0"/>
              <a:t>-vaginal dryness, atrophy   and dyspareunia (pain with sex)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54330-40C6-9D4D-AE06-72D9835CE41D}"/>
              </a:ext>
            </a:extLst>
          </p:cNvPr>
          <p:cNvSpPr/>
          <p:nvPr/>
        </p:nvSpPr>
        <p:spPr>
          <a:xfrm>
            <a:off x="5498592" y="1373744"/>
            <a:ext cx="3744548" cy="15895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53B75-97BD-014D-95FB-F95A8D843FF8}"/>
              </a:ext>
            </a:extLst>
          </p:cNvPr>
          <p:cNvSpPr/>
          <p:nvPr/>
        </p:nvSpPr>
        <p:spPr>
          <a:xfrm>
            <a:off x="5470969" y="4453467"/>
            <a:ext cx="3772171" cy="181790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5C3B5-D13C-7D49-8437-45D4F836C2DA}"/>
              </a:ext>
            </a:extLst>
          </p:cNvPr>
          <p:cNvSpPr/>
          <p:nvPr/>
        </p:nvSpPr>
        <p:spPr>
          <a:xfrm>
            <a:off x="575689" y="1328928"/>
            <a:ext cx="4106040" cy="51633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E7A0275-2DB5-F24B-A02A-125474B25042}"/>
              </a:ext>
            </a:extLst>
          </p:cNvPr>
          <p:cNvSpPr/>
          <p:nvPr/>
        </p:nvSpPr>
        <p:spPr>
          <a:xfrm>
            <a:off x="4484009" y="19262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FA3D08F-3D31-0A4A-9477-57251F754B19}"/>
              </a:ext>
            </a:extLst>
          </p:cNvPr>
          <p:cNvSpPr/>
          <p:nvPr/>
        </p:nvSpPr>
        <p:spPr>
          <a:xfrm>
            <a:off x="4469628" y="51201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FF242-FD6F-6845-929B-8C23596B5041}"/>
              </a:ext>
            </a:extLst>
          </p:cNvPr>
          <p:cNvSpPr/>
          <p:nvPr/>
        </p:nvSpPr>
        <p:spPr>
          <a:xfrm>
            <a:off x="5498592" y="3140004"/>
            <a:ext cx="3744548" cy="11102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4E8DDA1-EA17-7C45-B9C8-5CCBBC0C45F2}"/>
              </a:ext>
            </a:extLst>
          </p:cNvPr>
          <p:cNvSpPr/>
          <p:nvPr/>
        </p:nvSpPr>
        <p:spPr>
          <a:xfrm>
            <a:off x="4484009" y="34528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3DEB-FD74-0A41-95A2-11AE37CA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EE38F3-850E-974A-8FB7-D9D434C62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7324"/>
              </p:ext>
            </p:extLst>
          </p:nvPr>
        </p:nvGraphicFramePr>
        <p:xfrm>
          <a:off x="824992" y="820321"/>
          <a:ext cx="8449010" cy="542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B8C719-8A43-154B-BDBE-AC0FF7977BD6}"/>
              </a:ext>
            </a:extLst>
          </p:cNvPr>
          <p:cNvSpPr txBox="1"/>
          <p:nvPr/>
        </p:nvSpPr>
        <p:spPr>
          <a:xfrm>
            <a:off x="975360" y="4966531"/>
            <a:ext cx="204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 Painful Sex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D5DE6C-C21F-BC4E-813F-689FDB4FFCD8}"/>
              </a:ext>
            </a:extLst>
          </p:cNvPr>
          <p:cNvSpPr/>
          <p:nvPr/>
        </p:nvSpPr>
        <p:spPr>
          <a:xfrm>
            <a:off x="975360" y="4828032"/>
            <a:ext cx="2194560" cy="169468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F580E2B-E633-F948-9FDD-1CF6EB0F7E33}"/>
              </a:ext>
            </a:extLst>
          </p:cNvPr>
          <p:cNvSpPr/>
          <p:nvPr/>
        </p:nvSpPr>
        <p:spPr>
          <a:xfrm>
            <a:off x="3169920" y="5083571"/>
            <a:ext cx="636862" cy="639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A8C697-E5A9-EA41-A8D2-3FC5A709549D}"/>
              </a:ext>
            </a:extLst>
          </p:cNvPr>
          <p:cNvSpPr/>
          <p:nvPr/>
        </p:nvSpPr>
        <p:spPr>
          <a:xfrm>
            <a:off x="6919544" y="4764433"/>
            <a:ext cx="2194560" cy="169468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3381B-63D8-E34E-BBFA-FF61B5B5DB2F}"/>
              </a:ext>
            </a:extLst>
          </p:cNvPr>
          <p:cNvSpPr txBox="1"/>
          <p:nvPr/>
        </p:nvSpPr>
        <p:spPr>
          <a:xfrm>
            <a:off x="6956482" y="5145263"/>
            <a:ext cx="212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Diminished Orgasm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E44F09F-2422-9144-9721-1237DCAEEE86}"/>
              </a:ext>
            </a:extLst>
          </p:cNvPr>
          <p:cNvSpPr/>
          <p:nvPr/>
        </p:nvSpPr>
        <p:spPr>
          <a:xfrm flipH="1">
            <a:off x="6282730" y="5123636"/>
            <a:ext cx="636861" cy="639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722A-CF29-5848-A175-53CE5EF2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Painful Sex/Intercourse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4340D-FACF-2549-A966-73787E4B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6419322" cy="428980"/>
          </a:xfrm>
        </p:spPr>
        <p:txBody>
          <a:bodyPr/>
          <a:lstStyle/>
          <a:p>
            <a:r>
              <a:rPr lang="en-US" sz="2000" dirty="0" smtClean="0"/>
              <a:t>1. Genitourinary </a:t>
            </a:r>
            <a:r>
              <a:rPr lang="en-US" sz="2000" dirty="0"/>
              <a:t>Syndrome of Menopause (GSM)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A5CBC-0EF4-124B-B9E6-AD3ABC8DF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845425"/>
            <a:ext cx="4412637" cy="48546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Thinning of the vulvar and vaginal mucosal wall leading to abrasions, micro-lacerations, fissures with friction and pressure from intercourse </a:t>
            </a:r>
          </a:p>
          <a:p>
            <a:r>
              <a:rPr lang="en-US" dirty="0"/>
              <a:t>Decreased natural lubrication increases dryness and friction during penetrative intercourse or with  touch</a:t>
            </a:r>
          </a:p>
          <a:p>
            <a:r>
              <a:rPr lang="en-US" dirty="0"/>
              <a:t>These changes also occur in lower urinary tract (urethra) which can increase symptoms of irritated voiding and risk for UTI</a:t>
            </a:r>
          </a:p>
          <a:p>
            <a:r>
              <a:rPr lang="en-US" dirty="0"/>
              <a:t>Clitoral atrophy/Decreased orgasm =&gt; lack of positive reinforcement for drive 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2. Vaginal Stenosis or Shortening</a:t>
            </a:r>
          </a:p>
          <a:p>
            <a:pPr marL="0" indent="0">
              <a:buNone/>
            </a:pPr>
            <a:r>
              <a:rPr lang="en-US" sz="2200" dirty="0" smtClean="0"/>
              <a:t>3. Pelvic Floor Muscle Tension</a:t>
            </a:r>
            <a:endParaRPr lang="en-US" sz="2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215842-9716-4841-A770-F7C686427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4000" y="1469428"/>
            <a:ext cx="3826494" cy="691555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5A0B-7EE1-364F-96FF-AC25CA34B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4000" y="3877733"/>
            <a:ext cx="3940001" cy="2163630"/>
          </a:xfrm>
        </p:spPr>
        <p:txBody>
          <a:bodyPr>
            <a:normAutofit/>
          </a:bodyPr>
          <a:lstStyle/>
          <a:p>
            <a:r>
              <a:rPr lang="en-US" dirty="0"/>
              <a:t>Photo VVA histology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97" y="2014497"/>
            <a:ext cx="4816110" cy="28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55CD-0003-E046-9EFC-15D07A48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712"/>
          </a:xfrm>
        </p:spPr>
        <p:txBody>
          <a:bodyPr/>
          <a:lstStyle/>
          <a:p>
            <a:r>
              <a:rPr lang="en-US" dirty="0"/>
              <a:t>Treatments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7F2A5-ADE1-C047-B1A4-97CD8132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381224"/>
            <a:ext cx="4185623" cy="576262"/>
          </a:xfrm>
        </p:spPr>
        <p:txBody>
          <a:bodyPr/>
          <a:lstStyle/>
          <a:p>
            <a:r>
              <a:rPr lang="en-US" dirty="0"/>
              <a:t>Painful Intercourse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F41D8-9B7A-C842-914E-C2FA2C4E9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67467"/>
            <a:ext cx="4185623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Vaginal dryness/GSM/VVA</a:t>
            </a:r>
          </a:p>
          <a:p>
            <a:pPr marL="0" indent="0">
              <a:buNone/>
            </a:pPr>
            <a:r>
              <a:rPr lang="en-US" dirty="0"/>
              <a:t>	- Vaginal/vulvar moisturizers</a:t>
            </a:r>
          </a:p>
          <a:p>
            <a:pPr marL="0" indent="0">
              <a:buNone/>
            </a:pPr>
            <a:r>
              <a:rPr lang="en-US" dirty="0"/>
              <a:t>	- Vaginal estradiol</a:t>
            </a:r>
          </a:p>
          <a:p>
            <a:pPr marL="0" indent="0">
              <a:buNone/>
            </a:pPr>
            <a:r>
              <a:rPr lang="en-US" dirty="0"/>
              <a:t>	- Vaginal </a:t>
            </a:r>
            <a:r>
              <a:rPr lang="en-US" dirty="0" smtClean="0"/>
              <a:t>DHEA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Oral SERM- </a:t>
            </a:r>
            <a:r>
              <a:rPr lang="en-US" dirty="0" err="1" smtClean="0"/>
              <a:t>ospemifene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Vulvovaginal laser therapy</a:t>
            </a:r>
          </a:p>
          <a:p>
            <a:endParaRPr lang="en-US" dirty="0" smtClean="0"/>
          </a:p>
          <a:p>
            <a:r>
              <a:rPr lang="en-US" dirty="0" smtClean="0"/>
              <a:t>Post-op </a:t>
            </a:r>
            <a:r>
              <a:rPr lang="en-US" dirty="0"/>
              <a:t>shortening/stenosis</a:t>
            </a:r>
          </a:p>
          <a:p>
            <a:pPr lvl="1">
              <a:buFontTx/>
              <a:buChar char="-"/>
            </a:pPr>
            <a:r>
              <a:rPr lang="en-US" sz="1800" dirty="0"/>
              <a:t>Vaginal dilators</a:t>
            </a:r>
          </a:p>
          <a:p>
            <a:pPr lvl="1">
              <a:buFontTx/>
              <a:buChar char="-"/>
            </a:pPr>
            <a:endParaRPr lang="en-US" dirty="0"/>
          </a:p>
          <a:p>
            <a:r>
              <a:rPr lang="en-US" dirty="0"/>
              <a:t>Pelvic floor tension</a:t>
            </a:r>
          </a:p>
          <a:p>
            <a:pPr marL="0" indent="0">
              <a:buNone/>
            </a:pPr>
            <a:r>
              <a:rPr lang="en-US" dirty="0"/>
              <a:t>	- Pelvic floor PT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568D7-09CD-9C4A-B1C4-763C5137D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347357"/>
            <a:ext cx="4185618" cy="576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8" y="289253"/>
            <a:ext cx="3495310" cy="4164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46" y="4556813"/>
            <a:ext cx="4322618" cy="20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55CD-0003-E046-9EFC-15D07A48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66" y="304800"/>
            <a:ext cx="8342669" cy="1523999"/>
          </a:xfrm>
        </p:spPr>
        <p:txBody>
          <a:bodyPr/>
          <a:lstStyle/>
          <a:p>
            <a:r>
              <a:rPr lang="en-US" dirty="0"/>
              <a:t>Treatments for Low Libido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F41D8-9B7A-C842-914E-C2FA2C4E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1" y="1066799"/>
            <a:ext cx="4622799" cy="6011333"/>
          </a:xfrm>
        </p:spPr>
        <p:txBody>
          <a:bodyPr>
            <a:normAutofit fontScale="85000" lnSpcReduction="20000"/>
          </a:bodyPr>
          <a:lstStyle/>
          <a:p>
            <a:r>
              <a:rPr lang="en-US" sz="1700" dirty="0"/>
              <a:t>Treat hormone deficiency symptoms for improved sleep, energy, weight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Low dose estradiol 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 smtClean="0"/>
              <a:t>SSRI/SSNRIs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 smtClean="0"/>
              <a:t>Testosterone *</a:t>
            </a:r>
            <a:endParaRPr lang="en-US" sz="1700" dirty="0"/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Gabapentin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 smtClean="0"/>
              <a:t>Testosterone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Stellate ganglion block </a:t>
            </a:r>
            <a:r>
              <a:rPr lang="en-US" sz="1700" dirty="0" smtClean="0"/>
              <a:t>*</a:t>
            </a:r>
            <a:endParaRPr lang="en-US" sz="1700" dirty="0"/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Acupuncture (limited studies</a:t>
            </a:r>
            <a:r>
              <a:rPr lang="en-US" sz="1700" dirty="0" smtClean="0"/>
              <a:t>) *</a:t>
            </a:r>
            <a:endParaRPr lang="en-US" sz="1700" dirty="0"/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CBD/THC </a:t>
            </a:r>
            <a:r>
              <a:rPr lang="en-US" sz="1700" dirty="0" smtClean="0"/>
              <a:t>? *</a:t>
            </a:r>
            <a:endParaRPr lang="en-US" sz="1700" dirty="0"/>
          </a:p>
          <a:p>
            <a:pPr marL="457200" lvl="1" indent="0">
              <a:buNone/>
            </a:pPr>
            <a:endParaRPr lang="en-US" sz="1700" dirty="0"/>
          </a:p>
          <a:p>
            <a:r>
              <a:rPr lang="en-US" sz="1700" dirty="0"/>
              <a:t>Treat painful intercourse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GSM/VVA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Stenosis/shortened vagina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Pelvic floor muscle tension</a:t>
            </a:r>
          </a:p>
          <a:p>
            <a:pPr lvl="1">
              <a:buFontTx/>
              <a:buChar char="-"/>
            </a:pPr>
            <a:endParaRPr lang="en-US" sz="1700" dirty="0"/>
          </a:p>
          <a:p>
            <a:r>
              <a:rPr lang="en-US" sz="1700" dirty="0"/>
              <a:t>Treat Inhibited Drive Centers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Sex therapy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Psychotherapy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Trauma therapy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Medications</a:t>
            </a:r>
          </a:p>
          <a:p>
            <a:pPr marL="0" indent="0">
              <a:buNone/>
            </a:pPr>
            <a:r>
              <a:rPr lang="en-US" sz="1200" dirty="0" smtClean="0"/>
              <a:t>* </a:t>
            </a:r>
            <a:r>
              <a:rPr lang="en-US" sz="1200" dirty="0"/>
              <a:t>Not FDA approved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6C1E602-D8F6-D248-BA1B-C97DFAEF41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9295560"/>
              </p:ext>
            </p:extLst>
          </p:nvPr>
        </p:nvGraphicFramePr>
        <p:xfrm>
          <a:off x="4975668" y="1710267"/>
          <a:ext cx="418465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9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{D99F82C4-6A9A-4346-8EFF-065C79D875BD}tf10001060</Template>
  <TotalTime>439</TotalTime>
  <Words>487</Words>
  <Application>Microsoft Office PowerPoint</Application>
  <PresentationFormat>Widescreen</PresentationFormat>
  <Paragraphs>131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</vt:lpstr>
      <vt:lpstr>Wingdings 3</vt:lpstr>
      <vt:lpstr>Facet</vt:lpstr>
      <vt:lpstr>Have no Fear- Help is Here  SEXUAL HEALTH AFTER GYNECOLOGIC CANCER </vt:lpstr>
      <vt:lpstr>Sexual Health after Treatment for Gynecologic Cancer</vt:lpstr>
      <vt:lpstr>Immediate Cancer Treatment Effects</vt:lpstr>
      <vt:lpstr>Sexual Health after Treatment for Gynecologic Cancer</vt:lpstr>
      <vt:lpstr>Hormones</vt:lpstr>
      <vt:lpstr>PowerPoint Presentation</vt:lpstr>
      <vt:lpstr>Causes of Painful Sex/Intercourse</vt:lpstr>
      <vt:lpstr>Treatments</vt:lpstr>
      <vt:lpstr>Treatments for Low Libido</vt:lpstr>
      <vt:lpstr>Sexual Health after Treatment for Gynecologic Cancer</vt:lpstr>
      <vt:lpstr>Surgical /Radiation Anatomic Sequelae</vt:lpstr>
      <vt:lpstr>Center for Sexual Medicine and Menopause Lavin Suite 2450     312-694-9676 www.sexmedmenopause.nm.org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no Fear- Help is Here  SEXUAL HEALTH AFTER GYNECOLOGIC CANCER</dc:title>
  <dc:creator>Todd Kurtzer</dc:creator>
  <cp:lastModifiedBy>Kurtzer, Traci</cp:lastModifiedBy>
  <cp:revision>35</cp:revision>
  <dcterms:created xsi:type="dcterms:W3CDTF">2021-08-01T19:30:59Z</dcterms:created>
  <dcterms:modified xsi:type="dcterms:W3CDTF">2021-10-16T13:37:24Z</dcterms:modified>
</cp:coreProperties>
</file>