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6" r:id="rId2"/>
  </p:sldMasterIdLst>
  <p:notesMasterIdLst>
    <p:notesMasterId r:id="rId60"/>
  </p:notesMasterIdLst>
  <p:sldIdLst>
    <p:sldId id="256" r:id="rId3"/>
    <p:sldId id="257" r:id="rId4"/>
    <p:sldId id="1617" r:id="rId5"/>
    <p:sldId id="1616" r:id="rId6"/>
    <p:sldId id="1618" r:id="rId7"/>
    <p:sldId id="1625" r:id="rId8"/>
    <p:sldId id="1622" r:id="rId9"/>
    <p:sldId id="1592" r:id="rId10"/>
    <p:sldId id="1623" r:id="rId11"/>
    <p:sldId id="1588" r:id="rId12"/>
    <p:sldId id="1626" r:id="rId13"/>
    <p:sldId id="386" r:id="rId14"/>
    <p:sldId id="385" r:id="rId15"/>
    <p:sldId id="391" r:id="rId16"/>
    <p:sldId id="394" r:id="rId17"/>
    <p:sldId id="395" r:id="rId18"/>
    <p:sldId id="396" r:id="rId19"/>
    <p:sldId id="397" r:id="rId20"/>
    <p:sldId id="406" r:id="rId21"/>
    <p:sldId id="404" r:id="rId22"/>
    <p:sldId id="403" r:id="rId23"/>
    <p:sldId id="392" r:id="rId24"/>
    <p:sldId id="398" r:id="rId25"/>
    <p:sldId id="400" r:id="rId26"/>
    <p:sldId id="399" r:id="rId27"/>
    <p:sldId id="405" r:id="rId28"/>
    <p:sldId id="390" r:id="rId29"/>
    <p:sldId id="393" r:id="rId30"/>
    <p:sldId id="407" r:id="rId31"/>
    <p:sldId id="415" r:id="rId32"/>
    <p:sldId id="379" r:id="rId33"/>
    <p:sldId id="1627" r:id="rId34"/>
    <p:sldId id="1628" r:id="rId35"/>
    <p:sldId id="384" r:id="rId36"/>
    <p:sldId id="262" r:id="rId37"/>
    <p:sldId id="1629" r:id="rId38"/>
    <p:sldId id="268" r:id="rId39"/>
    <p:sldId id="382" r:id="rId40"/>
    <p:sldId id="383" r:id="rId41"/>
    <p:sldId id="1630" r:id="rId42"/>
    <p:sldId id="1631" r:id="rId43"/>
    <p:sldId id="1632" r:id="rId44"/>
    <p:sldId id="1633" r:id="rId45"/>
    <p:sldId id="1634" r:id="rId46"/>
    <p:sldId id="1635" r:id="rId47"/>
    <p:sldId id="1636" r:id="rId48"/>
    <p:sldId id="1637" r:id="rId49"/>
    <p:sldId id="1638" r:id="rId50"/>
    <p:sldId id="408" r:id="rId51"/>
    <p:sldId id="410" r:id="rId52"/>
    <p:sldId id="411" r:id="rId53"/>
    <p:sldId id="412" r:id="rId54"/>
    <p:sldId id="413" r:id="rId55"/>
    <p:sldId id="414" r:id="rId56"/>
    <p:sldId id="387" r:id="rId57"/>
    <p:sldId id="261" r:id="rId58"/>
    <p:sldId id="388"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74" autoAdjust="0"/>
    <p:restoredTop sz="61003" autoAdjust="0"/>
  </p:normalViewPr>
  <p:slideViewPr>
    <p:cSldViewPr snapToGrid="0">
      <p:cViewPr varScale="1">
        <p:scale>
          <a:sx n="67" d="100"/>
          <a:sy n="67" d="100"/>
        </p:scale>
        <p:origin x="1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F62E7E-DD00-42A6-862B-DD0551F8BB5B}"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F6594-FACF-4405-8756-CEBC1D010E79}" type="slidenum">
              <a:rPr lang="en-US" smtClean="0"/>
              <a:t>‹#›</a:t>
            </a:fld>
            <a:endParaRPr lang="en-US"/>
          </a:p>
        </p:txBody>
      </p:sp>
    </p:spTree>
    <p:extLst>
      <p:ext uri="{BB962C8B-B14F-4D97-AF65-F5344CB8AC3E}">
        <p14:creationId xmlns:p14="http://schemas.microsoft.com/office/powerpoint/2010/main" val="1685302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9CCD2D-9961-4787-B708-15A169C136C8}" type="slidenum">
              <a:rPr lang="en-US" smtClean="0"/>
              <a:t>8</a:t>
            </a:fld>
            <a:endParaRPr lang="en-US"/>
          </a:p>
        </p:txBody>
      </p:sp>
    </p:spTree>
    <p:extLst>
      <p:ext uri="{BB962C8B-B14F-4D97-AF65-F5344CB8AC3E}">
        <p14:creationId xmlns:p14="http://schemas.microsoft.com/office/powerpoint/2010/main" val="537054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Based on results from 5 multicohort trials</a:t>
            </a:r>
          </a:p>
          <a:p>
            <a:endParaRPr lang="en-US" dirty="0"/>
          </a:p>
        </p:txBody>
      </p:sp>
      <p:sp>
        <p:nvSpPr>
          <p:cNvPr id="4" name="Slide Number Placeholder 3"/>
          <p:cNvSpPr>
            <a:spLocks noGrp="1"/>
          </p:cNvSpPr>
          <p:nvPr>
            <p:ph type="sldNum" sz="quarter" idx="5"/>
          </p:nvPr>
        </p:nvSpPr>
        <p:spPr/>
        <p:txBody>
          <a:bodyPr/>
          <a:lstStyle/>
          <a:p>
            <a:fld id="{B90F6594-FACF-4405-8756-CEBC1D010E79}" type="slidenum">
              <a:rPr lang="en-US" smtClean="0"/>
              <a:t>25</a:t>
            </a:fld>
            <a:endParaRPr lang="en-US"/>
          </a:p>
        </p:txBody>
      </p:sp>
    </p:spTree>
    <p:extLst>
      <p:ext uri="{BB962C8B-B14F-4D97-AF65-F5344CB8AC3E}">
        <p14:creationId xmlns:p14="http://schemas.microsoft.com/office/powerpoint/2010/main" val="116395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Women treated with chemotherapy previously</a:t>
            </a:r>
          </a:p>
          <a:p>
            <a:endParaRPr lang="en-US" dirty="0"/>
          </a:p>
        </p:txBody>
      </p:sp>
      <p:sp>
        <p:nvSpPr>
          <p:cNvPr id="4" name="Slide Number Placeholder 3"/>
          <p:cNvSpPr>
            <a:spLocks noGrp="1"/>
          </p:cNvSpPr>
          <p:nvPr>
            <p:ph type="sldNum" sz="quarter" idx="5"/>
          </p:nvPr>
        </p:nvSpPr>
        <p:spPr/>
        <p:txBody>
          <a:bodyPr/>
          <a:lstStyle/>
          <a:p>
            <a:fld id="{B90F6594-FACF-4405-8756-CEBC1D010E79}" type="slidenum">
              <a:rPr lang="en-US" smtClean="0"/>
              <a:t>26</a:t>
            </a:fld>
            <a:endParaRPr lang="en-US"/>
          </a:p>
        </p:txBody>
      </p:sp>
    </p:spTree>
    <p:extLst>
      <p:ext uri="{BB962C8B-B14F-4D97-AF65-F5344CB8AC3E}">
        <p14:creationId xmlns:p14="http://schemas.microsoft.com/office/powerpoint/2010/main" val="729613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treated with chemotherapy previously</a:t>
            </a:r>
          </a:p>
          <a:p>
            <a:endParaRPr lang="en-US" dirty="0"/>
          </a:p>
          <a:p>
            <a:r>
              <a:rPr lang="en-US" dirty="0"/>
              <a:t>Keynote 775: </a:t>
            </a:r>
          </a:p>
        </p:txBody>
      </p:sp>
      <p:sp>
        <p:nvSpPr>
          <p:cNvPr id="4" name="Slide Number Placeholder 3"/>
          <p:cNvSpPr>
            <a:spLocks noGrp="1"/>
          </p:cNvSpPr>
          <p:nvPr>
            <p:ph type="sldNum" sz="quarter" idx="5"/>
          </p:nvPr>
        </p:nvSpPr>
        <p:spPr/>
        <p:txBody>
          <a:bodyPr/>
          <a:lstStyle/>
          <a:p>
            <a:fld id="{B90F6594-FACF-4405-8756-CEBC1D010E79}" type="slidenum">
              <a:rPr lang="en-US" smtClean="0"/>
              <a:t>27</a:t>
            </a:fld>
            <a:endParaRPr lang="en-US"/>
          </a:p>
        </p:txBody>
      </p:sp>
    </p:spTree>
    <p:extLst>
      <p:ext uri="{BB962C8B-B14F-4D97-AF65-F5344CB8AC3E}">
        <p14:creationId xmlns:p14="http://schemas.microsoft.com/office/powerpoint/2010/main" val="523097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Northwestern has trials in the recurrent space (GY018) and upfront (</a:t>
            </a:r>
            <a:r>
              <a:rPr lang="en-US" dirty="0" err="1"/>
              <a:t>eg</a:t>
            </a:r>
            <a:r>
              <a:rPr lang="en-US" dirty="0"/>
              <a:t> in combination with radiation)</a:t>
            </a:r>
          </a:p>
        </p:txBody>
      </p:sp>
      <p:sp>
        <p:nvSpPr>
          <p:cNvPr id="4" name="Slide Number Placeholder 3"/>
          <p:cNvSpPr>
            <a:spLocks noGrp="1"/>
          </p:cNvSpPr>
          <p:nvPr>
            <p:ph type="sldNum" sz="quarter" idx="5"/>
          </p:nvPr>
        </p:nvSpPr>
        <p:spPr/>
        <p:txBody>
          <a:bodyPr/>
          <a:lstStyle/>
          <a:p>
            <a:fld id="{B90F6594-FACF-4405-8756-CEBC1D010E79}" type="slidenum">
              <a:rPr lang="en-US" smtClean="0"/>
              <a:t>28</a:t>
            </a:fld>
            <a:endParaRPr lang="en-US"/>
          </a:p>
        </p:txBody>
      </p:sp>
    </p:spTree>
    <p:extLst>
      <p:ext uri="{BB962C8B-B14F-4D97-AF65-F5344CB8AC3E}">
        <p14:creationId xmlns:p14="http://schemas.microsoft.com/office/powerpoint/2010/main" val="3852687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afternoon, I am going to address the possible side effect profile of Lenvatinib and Pembrolizumab. </a:t>
            </a:r>
          </a:p>
          <a:p>
            <a:endParaRPr lang="en-US" dirty="0"/>
          </a:p>
          <a:p>
            <a:r>
              <a:rPr lang="en-US" dirty="0"/>
              <a:t>Currently, we evaluate the patient for her recurrence with labs, imaging and clinical exam. </a:t>
            </a:r>
          </a:p>
          <a:p>
            <a:r>
              <a:rPr lang="en-US" dirty="0"/>
              <a:t>We review her treatment history and assess when she was last treated. </a:t>
            </a:r>
          </a:p>
          <a:p>
            <a:endParaRPr lang="en-US" dirty="0"/>
          </a:p>
          <a:p>
            <a:r>
              <a:rPr lang="en-US" dirty="0"/>
              <a:t>We will ask which patients are candidates for </a:t>
            </a:r>
            <a:r>
              <a:rPr lang="en-US" dirty="0" err="1"/>
              <a:t>Lenvima</a:t>
            </a:r>
            <a:r>
              <a:rPr lang="en-US" dirty="0"/>
              <a:t> and Pembrolizumab? </a:t>
            </a:r>
          </a:p>
          <a:p>
            <a:pPr marL="222839" indent="-222839">
              <a:buAutoNum type="arabicPeriod"/>
            </a:pPr>
            <a:r>
              <a:rPr lang="en-US" dirty="0"/>
              <a:t>Long platinum free interval – Chemotherapy </a:t>
            </a:r>
          </a:p>
          <a:p>
            <a:pPr marL="222839" indent="-222839">
              <a:buAutoNum type="arabicPeriod"/>
            </a:pPr>
            <a:r>
              <a:rPr lang="en-US" dirty="0"/>
              <a:t>Short platinum free interval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C882C-6931-48D7-9B18-809CA6FAEAE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6022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makes a patient a candidate for use of Lenvatinib and Pembrolizumab?</a:t>
            </a:r>
          </a:p>
          <a:p>
            <a:r>
              <a:rPr lang="en-US" dirty="0"/>
              <a:t>The indications for use are listed here.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C882C-6931-48D7-9B18-809CA6FAEAE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8868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typical dose of Lenvatinib in endometrial cancer is 14 mg po daily, as we found that patients can tolerate this dose with less adverse events/side effects, as well as stay on this medication for a longer period of time.  </a:t>
            </a:r>
          </a:p>
          <a:p>
            <a:r>
              <a:rPr lang="en-US" dirty="0"/>
              <a:t>We monitor labs weekly for 1-2 months pending lab results and specific side effects.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C882C-6931-48D7-9B18-809CA6FAEAE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1917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possible side effect may result in need to hold treatment for one week, and repeat labs in 1 week. </a:t>
            </a:r>
          </a:p>
          <a:p>
            <a:r>
              <a:rPr lang="en-US" dirty="0"/>
              <a:t>We assist patient to manage the symptoms  and then determine if a dose reduction is necessary.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C882C-6931-48D7-9B18-809CA6FAEAE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9999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Timely Identification of Treatment-Related Side Effects/Adverse Events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C882C-6931-48D7-9B18-809CA6FAEAE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0574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any symptoms which do not improve.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C882C-6931-48D7-9B18-809CA6FAEAE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448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9CCD2D-9961-4787-B708-15A169C136C8}" type="slidenum">
              <a:rPr lang="en-US" smtClean="0"/>
              <a:t>10</a:t>
            </a:fld>
            <a:endParaRPr lang="en-US"/>
          </a:p>
        </p:txBody>
      </p:sp>
    </p:spTree>
    <p:extLst>
      <p:ext uri="{BB962C8B-B14F-4D97-AF65-F5344CB8AC3E}">
        <p14:creationId xmlns:p14="http://schemas.microsoft.com/office/powerpoint/2010/main" val="3115697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any symptoms which do not improve.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C882C-6931-48D7-9B18-809CA6FAEAE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470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We are encouraged that Lenvatinib/Pembrolizumab improves the survival of our patients with Advanced Endometrial Cancer.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C882C-6931-48D7-9B18-809CA6FAEAE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6330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slide</a:t>
            </a:r>
          </a:p>
          <a:p>
            <a:pPr lvl="0">
              <a:spcBef>
                <a:spcPts val="0"/>
              </a:spcBef>
              <a:buNone/>
            </a:pPr>
            <a:endParaRPr dirty="0"/>
          </a:p>
        </p:txBody>
      </p:sp>
      <p:sp>
        <p:nvSpPr>
          <p:cNvPr id="116" name="Shape 1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7438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0F6594-FACF-4405-8756-CEBC1D010E79}" type="slidenum">
              <a:rPr lang="en-US" smtClean="0"/>
              <a:t>13</a:t>
            </a:fld>
            <a:endParaRPr lang="en-US"/>
          </a:p>
        </p:txBody>
      </p:sp>
    </p:spTree>
    <p:extLst>
      <p:ext uri="{BB962C8B-B14F-4D97-AF65-F5344CB8AC3E}">
        <p14:creationId xmlns:p14="http://schemas.microsoft.com/office/powerpoint/2010/main" val="1001821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Immunohistochemical studies have detailed PD-1 and PD-L1 expression levels (40%–80% in endometrioid, 10%–68% in serous, and 23%–69% in clear cell subtypes, respectively) in endometrial carcinomas</a:t>
            </a:r>
          </a:p>
          <a:p>
            <a:endParaRPr lang="en-US" dirty="0"/>
          </a:p>
        </p:txBody>
      </p:sp>
      <p:sp>
        <p:nvSpPr>
          <p:cNvPr id="4" name="Slide Number Placeholder 3"/>
          <p:cNvSpPr>
            <a:spLocks noGrp="1"/>
          </p:cNvSpPr>
          <p:nvPr>
            <p:ph type="sldNum" sz="quarter" idx="5"/>
          </p:nvPr>
        </p:nvSpPr>
        <p:spPr/>
        <p:txBody>
          <a:bodyPr/>
          <a:lstStyle/>
          <a:p>
            <a:fld id="{B90F6594-FACF-4405-8756-CEBC1D010E79}" type="slidenum">
              <a:rPr lang="en-US" smtClean="0"/>
              <a:t>17</a:t>
            </a:fld>
            <a:endParaRPr lang="en-US"/>
          </a:p>
        </p:txBody>
      </p:sp>
    </p:spTree>
    <p:extLst>
      <p:ext uri="{BB962C8B-B14F-4D97-AF65-F5344CB8AC3E}">
        <p14:creationId xmlns:p14="http://schemas.microsoft.com/office/powerpoint/2010/main" val="3156815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Important to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PD-L1–positive tumors, regardless of MSI status, treated with ICB is generally modest. In a phase </a:t>
            </a:r>
            <a:r>
              <a:rPr lang="en-US" dirty="0" err="1"/>
              <a:t>Ib</a:t>
            </a:r>
            <a:r>
              <a:rPr lang="en-US" dirty="0"/>
              <a:t> (KEYNOTE-028) study of pembrolizumab in advanced PDL1–positive advanced solid tumors, the 24 patients with recurrent metastatic endometrial cancer had an ORR of 13% (three patients with partial response) and an additional 13% (three patients) achieved stable </a:t>
            </a:r>
            <a:r>
              <a:rPr lang="en-US" dirty="0" err="1"/>
              <a:t>dise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90F6594-FACF-4405-8756-CEBC1D010E79}" type="slidenum">
              <a:rPr lang="en-US" smtClean="0"/>
              <a:t>19</a:t>
            </a:fld>
            <a:endParaRPr lang="en-US"/>
          </a:p>
        </p:txBody>
      </p:sp>
    </p:spTree>
    <p:extLst>
      <p:ext uri="{BB962C8B-B14F-4D97-AF65-F5344CB8AC3E}">
        <p14:creationId xmlns:p14="http://schemas.microsoft.com/office/powerpoint/2010/main" val="1170997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0F6594-FACF-4405-8756-CEBC1D010E79}" type="slidenum">
              <a:rPr lang="en-US" smtClean="0"/>
              <a:t>20</a:t>
            </a:fld>
            <a:endParaRPr lang="en-US"/>
          </a:p>
        </p:txBody>
      </p:sp>
    </p:spTree>
    <p:extLst>
      <p:ext uri="{BB962C8B-B14F-4D97-AF65-F5344CB8AC3E}">
        <p14:creationId xmlns:p14="http://schemas.microsoft.com/office/powerpoint/2010/main" val="2685473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90F6594-FACF-4405-8756-CEBC1D010E79}" type="slidenum">
              <a:rPr lang="en-US" smtClean="0"/>
              <a:t>21</a:t>
            </a:fld>
            <a:endParaRPr lang="en-US"/>
          </a:p>
        </p:txBody>
      </p:sp>
    </p:spTree>
    <p:extLst>
      <p:ext uri="{BB962C8B-B14F-4D97-AF65-F5344CB8AC3E}">
        <p14:creationId xmlns:p14="http://schemas.microsoft.com/office/powerpoint/2010/main" val="376910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considering therapeutic targets, it is important to note that endometrial cancer was recently shown to have the highest prevalence of MSI across 30 human cancer types,28 and approximately 30% of primary endometrial cancers are MSI-H and 13% to 30% of recurrent endometrial cancers are MSI-H or </a:t>
            </a:r>
            <a:r>
              <a:rPr lang="en-US" dirty="0" err="1"/>
              <a:t>dMMR</a:t>
            </a:r>
            <a:endParaRPr lang="en-US" dirty="0"/>
          </a:p>
          <a:p>
            <a:endParaRPr lang="en-US" dirty="0"/>
          </a:p>
        </p:txBody>
      </p:sp>
      <p:sp>
        <p:nvSpPr>
          <p:cNvPr id="4" name="Slide Number Placeholder 3"/>
          <p:cNvSpPr>
            <a:spLocks noGrp="1"/>
          </p:cNvSpPr>
          <p:nvPr>
            <p:ph type="sldNum" sz="quarter" idx="5"/>
          </p:nvPr>
        </p:nvSpPr>
        <p:spPr/>
        <p:txBody>
          <a:bodyPr/>
          <a:lstStyle/>
          <a:p>
            <a:fld id="{B90F6594-FACF-4405-8756-CEBC1D010E79}" type="slidenum">
              <a:rPr lang="en-US" smtClean="0"/>
              <a:t>23</a:t>
            </a:fld>
            <a:endParaRPr lang="en-US"/>
          </a:p>
        </p:txBody>
      </p:sp>
    </p:spTree>
    <p:extLst>
      <p:ext uri="{BB962C8B-B14F-4D97-AF65-F5344CB8AC3E}">
        <p14:creationId xmlns:p14="http://schemas.microsoft.com/office/powerpoint/2010/main" val="3560568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KEYNOTE 158 - </a:t>
            </a:r>
            <a:r>
              <a:rPr lang="en-US" sz="1200" dirty="0"/>
              <a:t>(49 endometrial)</a:t>
            </a:r>
            <a:endParaRPr lang="en-US" dirty="0"/>
          </a:p>
          <a:p>
            <a:endParaRPr lang="en-US" dirty="0"/>
          </a:p>
          <a:p>
            <a:r>
              <a:rPr lang="en-US" dirty="0"/>
              <a:t>Subsequent studies of single agent checkpoint have shown similar results: </a:t>
            </a:r>
            <a:r>
              <a:rPr lang="en-US" sz="1200" b="0" i="0" kern="1200" dirty="0">
                <a:solidFill>
                  <a:schemeClr val="tx1"/>
                </a:solidFill>
                <a:effectLst/>
                <a:latin typeface="+mn-lt"/>
                <a:ea typeface="+mn-ea"/>
                <a:cs typeface="+mn-cs"/>
              </a:rPr>
              <a:t>42.3% had a complete response (disappearance of tumor) or a partial response (shrinkage of tumor) to treatment with </a:t>
            </a:r>
            <a:r>
              <a:rPr lang="en-US" sz="1200" b="0" i="0" kern="1200" dirty="0" err="1">
                <a:solidFill>
                  <a:schemeClr val="tx1"/>
                </a:solidFill>
                <a:effectLst/>
                <a:latin typeface="+mn-lt"/>
                <a:ea typeface="+mn-ea"/>
                <a:cs typeface="+mn-cs"/>
              </a:rPr>
              <a:t>Jemperli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dostarlimab</a:t>
            </a:r>
            <a:r>
              <a:rPr lang="en-US" sz="1200" b="0" i="0" kern="1200" dirty="0">
                <a:solidFill>
                  <a:schemeClr val="tx1"/>
                </a:solidFill>
                <a:effectLst/>
                <a:latin typeface="+mn-lt"/>
                <a:ea typeface="+mn-ea"/>
                <a:cs typeface="+mn-cs"/>
              </a:rPr>
              <a:t>). For 93% of responders, the response lasted for six months or more</a:t>
            </a:r>
          </a:p>
          <a:p>
            <a:endParaRPr lang="en-US" dirty="0"/>
          </a:p>
        </p:txBody>
      </p:sp>
      <p:sp>
        <p:nvSpPr>
          <p:cNvPr id="4" name="Slide Number Placeholder 3"/>
          <p:cNvSpPr>
            <a:spLocks noGrp="1"/>
          </p:cNvSpPr>
          <p:nvPr>
            <p:ph type="sldNum" sz="quarter" idx="5"/>
          </p:nvPr>
        </p:nvSpPr>
        <p:spPr/>
        <p:txBody>
          <a:bodyPr/>
          <a:lstStyle/>
          <a:p>
            <a:fld id="{B90F6594-FACF-4405-8756-CEBC1D010E79}" type="slidenum">
              <a:rPr lang="en-US" smtClean="0"/>
              <a:t>24</a:t>
            </a:fld>
            <a:endParaRPr lang="en-US"/>
          </a:p>
        </p:txBody>
      </p:sp>
    </p:spTree>
    <p:extLst>
      <p:ext uri="{BB962C8B-B14F-4D97-AF65-F5344CB8AC3E}">
        <p14:creationId xmlns:p14="http://schemas.microsoft.com/office/powerpoint/2010/main" val="1478333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5EEA79-42E6-4B91-A0B1-52F299991C07}"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FBAAB-B313-42CC-AFD1-A66726F47482}" type="slidenum">
              <a:rPr lang="en-US" smtClean="0"/>
              <a:t>‹#›</a:t>
            </a:fld>
            <a:endParaRPr lang="en-US"/>
          </a:p>
        </p:txBody>
      </p:sp>
    </p:spTree>
    <p:extLst>
      <p:ext uri="{BB962C8B-B14F-4D97-AF65-F5344CB8AC3E}">
        <p14:creationId xmlns:p14="http://schemas.microsoft.com/office/powerpoint/2010/main" val="212338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5EEA79-42E6-4B91-A0B1-52F299991C07}"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5FBAAB-B313-42CC-AFD1-A66726F47482}" type="slidenum">
              <a:rPr lang="en-US" smtClean="0"/>
              <a:t>‹#›</a:t>
            </a:fld>
            <a:endParaRPr lang="en-US"/>
          </a:p>
        </p:txBody>
      </p:sp>
    </p:spTree>
    <p:extLst>
      <p:ext uri="{BB962C8B-B14F-4D97-AF65-F5344CB8AC3E}">
        <p14:creationId xmlns:p14="http://schemas.microsoft.com/office/powerpoint/2010/main" val="2160104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5EEA79-42E6-4B91-A0B1-52F299991C07}"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5FBAAB-B313-42CC-AFD1-A66726F47482}" type="slidenum">
              <a:rPr lang="en-US" smtClean="0"/>
              <a:t>‹#›</a:t>
            </a:fld>
            <a:endParaRPr lang="en-US"/>
          </a:p>
        </p:txBody>
      </p:sp>
    </p:spTree>
    <p:extLst>
      <p:ext uri="{BB962C8B-B14F-4D97-AF65-F5344CB8AC3E}">
        <p14:creationId xmlns:p14="http://schemas.microsoft.com/office/powerpoint/2010/main" val="317179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37160"/>
            <a:ext cx="10285292" cy="762000"/>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23C80F-5998-4C5A-8426-1B9517C724DD}"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a:p>
        </p:txBody>
      </p:sp>
      <p:sp>
        <p:nvSpPr>
          <p:cNvPr id="11"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7" name="TextBox 6"/>
          <p:cNvSpPr txBox="1"/>
          <p:nvPr userDrawn="1"/>
        </p:nvSpPr>
        <p:spPr>
          <a:xfrm>
            <a:off x="2540000" y="6465455"/>
            <a:ext cx="12192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spTree>
    <p:extLst>
      <p:ext uri="{BB962C8B-B14F-4D97-AF65-F5344CB8AC3E}">
        <p14:creationId xmlns:p14="http://schemas.microsoft.com/office/powerpoint/2010/main" val="1043477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37160"/>
            <a:ext cx="10285292" cy="762000"/>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23C80F-5998-4C5A-8426-1B9517C724DD}"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a:p>
        </p:txBody>
      </p:sp>
      <p:sp>
        <p:nvSpPr>
          <p:cNvPr id="11"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7" name="TextBox 6"/>
          <p:cNvSpPr txBox="1"/>
          <p:nvPr userDrawn="1"/>
        </p:nvSpPr>
        <p:spPr>
          <a:xfrm>
            <a:off x="2540000" y="6465455"/>
            <a:ext cx="12192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spTree>
    <p:extLst>
      <p:ext uri="{BB962C8B-B14F-4D97-AF65-F5344CB8AC3E}">
        <p14:creationId xmlns:p14="http://schemas.microsoft.com/office/powerpoint/2010/main" val="1087007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37160"/>
            <a:ext cx="10285292" cy="762000"/>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23C80F-5998-4C5A-8426-1B9517C724DD}"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a:p>
        </p:txBody>
      </p:sp>
      <p:sp>
        <p:nvSpPr>
          <p:cNvPr id="11"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7" name="TextBox 6"/>
          <p:cNvSpPr txBox="1"/>
          <p:nvPr userDrawn="1"/>
        </p:nvSpPr>
        <p:spPr>
          <a:xfrm>
            <a:off x="2540000" y="6465455"/>
            <a:ext cx="12192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spTree>
    <p:extLst>
      <p:ext uri="{BB962C8B-B14F-4D97-AF65-F5344CB8AC3E}">
        <p14:creationId xmlns:p14="http://schemas.microsoft.com/office/powerpoint/2010/main" val="464935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37160"/>
            <a:ext cx="10285292" cy="762000"/>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23C80F-5998-4C5A-8426-1B9517C724DD}"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a:p>
        </p:txBody>
      </p:sp>
      <p:sp>
        <p:nvSpPr>
          <p:cNvPr id="11"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7" name="TextBox 6"/>
          <p:cNvSpPr txBox="1"/>
          <p:nvPr userDrawn="1"/>
        </p:nvSpPr>
        <p:spPr>
          <a:xfrm>
            <a:off x="2540000" y="6465455"/>
            <a:ext cx="12192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spTree>
    <p:extLst>
      <p:ext uri="{BB962C8B-B14F-4D97-AF65-F5344CB8AC3E}">
        <p14:creationId xmlns:p14="http://schemas.microsoft.com/office/powerpoint/2010/main" val="1883764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Words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US" dirty="0"/>
          </a:p>
        </p:txBody>
      </p:sp>
      <p:sp>
        <p:nvSpPr>
          <p:cNvPr id="9" name="Text Placeholder 7"/>
          <p:cNvSpPr>
            <a:spLocks noGrp="1"/>
          </p:cNvSpPr>
          <p:nvPr>
            <p:ph type="body" sz="quarter" idx="13"/>
          </p:nvPr>
        </p:nvSpPr>
        <p:spPr>
          <a:xfrm>
            <a:off x="1511809" y="1902501"/>
            <a:ext cx="9575292" cy="3299085"/>
          </a:xfrm>
        </p:spPr>
        <p:txBody>
          <a:bodyPr anchor="t">
            <a:normAutofit/>
          </a:bodyPr>
          <a:lstStyle>
            <a:lvl1pPr marL="285750" indent="-285750">
              <a:lnSpc>
                <a:spcPct val="100000"/>
              </a:lnSpc>
              <a:buClrTx/>
              <a:buFont typeface="Wingdings" panose="05000000000000000000" pitchFamily="2" charset="2"/>
              <a:buChar char="§"/>
              <a:defRPr sz="3200" baseline="0"/>
            </a:lvl1pPr>
            <a:lvl2pPr marL="502920" indent="0">
              <a:buNone/>
              <a:defRPr/>
            </a:lvl2pPr>
          </a:lstStyle>
          <a:p>
            <a:pPr lvl="0"/>
            <a:r>
              <a:rPr lang="en-US" dirty="0"/>
              <a:t>Click to edit Master text styles</a:t>
            </a:r>
          </a:p>
        </p:txBody>
      </p:sp>
      <p:sp>
        <p:nvSpPr>
          <p:cNvPr id="5" name="Slide Number Placeholder 5">
            <a:extLst>
              <a:ext uri="{FF2B5EF4-FFF2-40B4-BE49-F238E27FC236}">
                <a16:creationId xmlns:a16="http://schemas.microsoft.com/office/drawing/2014/main" id="{D8B6F03C-AD67-4947-9AD7-173504BAF237}"/>
              </a:ext>
            </a:extLst>
          </p:cNvPr>
          <p:cNvSpPr>
            <a:spLocks noGrp="1"/>
          </p:cNvSpPr>
          <p:nvPr>
            <p:ph type="sldNum" sz="quarter" idx="14"/>
          </p:nvPr>
        </p:nvSpPr>
        <p:spPr/>
        <p:txBody>
          <a:bodyPr/>
          <a:lstStyle>
            <a:lvl1pPr>
              <a:defRPr/>
            </a:lvl1pPr>
          </a:lstStyle>
          <a:p>
            <a:pPr>
              <a:defRPr/>
            </a:pPr>
            <a:fld id="{03CF5B1A-3E88-496D-83BF-E6FE804532B4}" type="slidenum">
              <a:rPr lang="en-US" altLang="en-US"/>
              <a:pPr>
                <a:defRPr/>
              </a:pPr>
              <a:t>‹#›</a:t>
            </a:fld>
            <a:endParaRPr lang="en-US" altLang="en-US"/>
          </a:p>
        </p:txBody>
      </p:sp>
    </p:spTree>
    <p:extLst>
      <p:ext uri="{BB962C8B-B14F-4D97-AF65-F5344CB8AC3E}">
        <p14:creationId xmlns:p14="http://schemas.microsoft.com/office/powerpoint/2010/main" val="2246664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19229" y="2243956"/>
            <a:ext cx="8963171" cy="1520204"/>
          </a:xfrm>
        </p:spPr>
        <p:txBody>
          <a:bodyPr rIns="0" bIns="0" anchor="b" anchorCtr="0"/>
          <a:lstStyle>
            <a:lvl1pPr>
              <a:lnSpc>
                <a:spcPct val="90000"/>
              </a:lnSpc>
              <a:defRPr sz="4000" b="0">
                <a:solidFill>
                  <a:srgbClr val="61468B"/>
                </a:solidFill>
              </a:defRPr>
            </a:lvl1pPr>
          </a:lstStyle>
          <a:p>
            <a:r>
              <a:rPr lang="en-US" dirty="0"/>
              <a:t>Document Title</a:t>
            </a:r>
          </a:p>
        </p:txBody>
      </p:sp>
      <p:sp>
        <p:nvSpPr>
          <p:cNvPr id="3" name="Subtitle 2"/>
          <p:cNvSpPr>
            <a:spLocks noGrp="1"/>
          </p:cNvSpPr>
          <p:nvPr>
            <p:ph type="subTitle" idx="1" hasCustomPrompt="1"/>
          </p:nvPr>
        </p:nvSpPr>
        <p:spPr>
          <a:xfrm>
            <a:off x="2619229" y="3821621"/>
            <a:ext cx="8534400" cy="685800"/>
          </a:xfrm>
        </p:spPr>
        <p:txBody>
          <a:bodyPr/>
          <a:lstStyle>
            <a:lvl1pPr marL="0" indent="0" algn="l">
              <a:lnSpc>
                <a:spcPct val="9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Document Title</a:t>
            </a:r>
          </a:p>
        </p:txBody>
      </p:sp>
      <p:sp>
        <p:nvSpPr>
          <p:cNvPr id="4" name="Date Placeholder 3"/>
          <p:cNvSpPr>
            <a:spLocks noGrp="1"/>
          </p:cNvSpPr>
          <p:nvPr>
            <p:ph type="dt" sz="half" idx="10"/>
          </p:nvPr>
        </p:nvSpPr>
        <p:spPr>
          <a:xfrm>
            <a:off x="2619230" y="6525842"/>
            <a:ext cx="1143119" cy="168275"/>
          </a:xfrm>
        </p:spPr>
        <p:txBody>
          <a:bodyPr/>
          <a:lstStyle>
            <a:lvl1pPr>
              <a:defRPr>
                <a:solidFill>
                  <a:schemeClr val="tx1"/>
                </a:solidFill>
              </a:defRPr>
            </a:lvl1pPr>
          </a:lstStyle>
          <a:p>
            <a:pPr defTabSz="914400"/>
            <a:fld id="{9623C80F-5998-4C5A-8426-1B9517C724DD}" type="datetimeFigureOut">
              <a:rPr lang="en-US" smtClean="0">
                <a:solidFill>
                  <a:srgbClr val="54585A"/>
                </a:solidFill>
              </a:rPr>
              <a:pPr defTabSz="914400"/>
              <a:t>12/1/2021</a:t>
            </a:fld>
            <a:endParaRPr lang="en-US">
              <a:solidFill>
                <a:srgbClr val="54585A"/>
              </a:solidFill>
            </a:endParaRPr>
          </a:p>
        </p:txBody>
      </p:sp>
      <p:pic>
        <p:nvPicPr>
          <p:cNvPr id="5" name="Picture 4" descr="NM-Logo-Stacked-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5600" y="905166"/>
            <a:ext cx="3352800" cy="469315"/>
          </a:xfrm>
          <a:prstGeom prst="rect">
            <a:avLst/>
          </a:prstGeom>
        </p:spPr>
      </p:pic>
      <p:pic>
        <p:nvPicPr>
          <p:cNvPr id="7" name="Picture 6" descr="PPT-RGB-Shapes2.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6400" y="863600"/>
            <a:ext cx="2997200" cy="2717800"/>
          </a:xfrm>
          <a:prstGeom prst="rect">
            <a:avLst/>
          </a:prstGeom>
        </p:spPr>
      </p:pic>
    </p:spTree>
    <p:extLst>
      <p:ext uri="{BB962C8B-B14F-4D97-AF65-F5344CB8AC3E}">
        <p14:creationId xmlns:p14="http://schemas.microsoft.com/office/powerpoint/2010/main" val="1768852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37160"/>
            <a:ext cx="10285292" cy="762000"/>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defTabSz="914400"/>
            <a:fld id="{9623C80F-5998-4C5A-8426-1B9517C724DD}" type="datetimeFigureOut">
              <a:rPr lang="en-US" smtClean="0">
                <a:solidFill>
                  <a:srgbClr val="54585A"/>
                </a:solidFill>
              </a:rPr>
              <a:pPr defTabSz="914400"/>
              <a:t>12/1/2021</a:t>
            </a:fld>
            <a:endParaRPr lang="en-US">
              <a:solidFill>
                <a:srgbClr val="54585A"/>
              </a:solidFill>
            </a:endParaRPr>
          </a:p>
        </p:txBody>
      </p:sp>
      <p:sp>
        <p:nvSpPr>
          <p:cNvPr id="5" name="Footer Placeholder 4"/>
          <p:cNvSpPr>
            <a:spLocks noGrp="1"/>
          </p:cNvSpPr>
          <p:nvPr>
            <p:ph type="ftr" sz="quarter" idx="11"/>
          </p:nvPr>
        </p:nvSpPr>
        <p:spPr/>
        <p:txBody>
          <a:bodyPr/>
          <a:lstStyle/>
          <a:p>
            <a:pPr defTabSz="914400"/>
            <a:endParaRPr lang="en-US">
              <a:solidFill>
                <a:srgbClr val="54585A"/>
              </a:solidFill>
            </a:endParaRPr>
          </a:p>
        </p:txBody>
      </p:sp>
      <p:sp>
        <p:nvSpPr>
          <p:cNvPr id="6" name="Slide Number Placeholder 5"/>
          <p:cNvSpPr>
            <a:spLocks noGrp="1"/>
          </p:cNvSpPr>
          <p:nvPr>
            <p:ph type="sldNum" sz="quarter" idx="12"/>
          </p:nvPr>
        </p:nvSpPr>
        <p:spPr/>
        <p:txBody>
          <a:bodyPr/>
          <a:lstStyle/>
          <a:p>
            <a:pPr defTabSz="914400"/>
            <a:fld id="{0D558541-60C9-42A2-8392-FF12533A6B7A}" type="slidenum">
              <a:rPr lang="en-US" smtClean="0">
                <a:solidFill>
                  <a:srgbClr val="B0A2C5"/>
                </a:solidFill>
              </a:rPr>
              <a:pPr defTabSz="914400"/>
              <a:t>‹#›</a:t>
            </a:fld>
            <a:endParaRPr lang="en-US">
              <a:solidFill>
                <a:srgbClr val="B0A2C5"/>
              </a:solidFill>
            </a:endParaRPr>
          </a:p>
        </p:txBody>
      </p:sp>
      <p:sp>
        <p:nvSpPr>
          <p:cNvPr id="11"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7" name="TextBox 6"/>
          <p:cNvSpPr txBox="1"/>
          <p:nvPr userDrawn="1"/>
        </p:nvSpPr>
        <p:spPr>
          <a:xfrm>
            <a:off x="2540000" y="6465455"/>
            <a:ext cx="1219200" cy="914400"/>
          </a:xfrm>
          <a:prstGeom prst="rect">
            <a:avLst/>
          </a:prstGeom>
          <a:noFill/>
        </p:spPr>
        <p:txBody>
          <a:bodyPr wrap="none" lIns="0" tIns="0" rIns="0" bIns="0" rtlCol="0">
            <a:no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endParaRPr kumimoji="0" lang="en-US" sz="1850" b="0" i="0" u="none" strike="noStrike" kern="1200" cap="none" spc="-50" normalizeH="0" baseline="0" noProof="0" dirty="0">
              <a:ln>
                <a:noFill/>
              </a:ln>
              <a:solidFill>
                <a:srgbClr val="54585A"/>
              </a:solidFill>
              <a:effectLst/>
              <a:uLnTx/>
              <a:uFillTx/>
              <a:latin typeface="Calibri"/>
              <a:ea typeface="+mn-ea"/>
              <a:cs typeface="+mn-cs"/>
            </a:endParaRPr>
          </a:p>
        </p:txBody>
      </p:sp>
    </p:spTree>
    <p:extLst>
      <p:ext uri="{BB962C8B-B14F-4D97-AF65-F5344CB8AC3E}">
        <p14:creationId xmlns:p14="http://schemas.microsoft.com/office/powerpoint/2010/main" val="2541657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1468B"/>
                </a:solidFill>
              </a:defRPr>
            </a:lvl1pPr>
          </a:lstStyle>
          <a:p>
            <a:r>
              <a:rPr lang="en-US" dirty="0"/>
              <a:t>Click to edit Master title style</a:t>
            </a:r>
          </a:p>
        </p:txBody>
      </p:sp>
      <p:sp>
        <p:nvSpPr>
          <p:cNvPr id="3" name="Text Placeholder 2"/>
          <p:cNvSpPr>
            <a:spLocks noGrp="1"/>
          </p:cNvSpPr>
          <p:nvPr>
            <p:ph type="body" idx="1"/>
          </p:nvPr>
        </p:nvSpPr>
        <p:spPr>
          <a:xfrm>
            <a:off x="1320800" y="1622424"/>
            <a:ext cx="4775200" cy="358775"/>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8264" y="1981200"/>
            <a:ext cx="5025193" cy="3733800"/>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44049" y="1624013"/>
            <a:ext cx="5027167" cy="357187"/>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02833" y="1981200"/>
            <a:ext cx="5027167" cy="3733800"/>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pPr defTabSz="914400"/>
            <a:fld id="{9623C80F-5998-4C5A-8426-1B9517C724DD}" type="datetimeFigureOut">
              <a:rPr lang="en-US" smtClean="0">
                <a:solidFill>
                  <a:srgbClr val="54585A"/>
                </a:solidFill>
              </a:rPr>
              <a:pPr defTabSz="914400"/>
              <a:t>12/1/2021</a:t>
            </a:fld>
            <a:endParaRPr lang="en-US">
              <a:solidFill>
                <a:srgbClr val="54585A"/>
              </a:solidFill>
            </a:endParaRPr>
          </a:p>
        </p:txBody>
      </p:sp>
      <p:sp>
        <p:nvSpPr>
          <p:cNvPr id="8" name="Footer Placeholder 7"/>
          <p:cNvSpPr>
            <a:spLocks noGrp="1"/>
          </p:cNvSpPr>
          <p:nvPr>
            <p:ph type="ftr" sz="quarter" idx="11"/>
          </p:nvPr>
        </p:nvSpPr>
        <p:spPr/>
        <p:txBody>
          <a:bodyPr/>
          <a:lstStyle/>
          <a:p>
            <a:pPr defTabSz="914400"/>
            <a:endParaRPr lang="en-US">
              <a:solidFill>
                <a:srgbClr val="54585A"/>
              </a:solidFill>
            </a:endParaRPr>
          </a:p>
        </p:txBody>
      </p:sp>
      <p:sp>
        <p:nvSpPr>
          <p:cNvPr id="9" name="Slide Number Placeholder 8"/>
          <p:cNvSpPr>
            <a:spLocks noGrp="1"/>
          </p:cNvSpPr>
          <p:nvPr>
            <p:ph type="sldNum" sz="quarter" idx="12"/>
          </p:nvPr>
        </p:nvSpPr>
        <p:spPr/>
        <p:txBody>
          <a:bodyPr/>
          <a:lstStyle/>
          <a:p>
            <a:pPr defTabSz="914400"/>
            <a:fld id="{0D558541-60C9-42A2-8392-FF12533A6B7A}" type="slidenum">
              <a:rPr lang="en-US" smtClean="0">
                <a:solidFill>
                  <a:srgbClr val="B0A2C5"/>
                </a:solidFill>
              </a:rPr>
              <a:pPr defTabSz="914400"/>
              <a:t>‹#›</a:t>
            </a:fld>
            <a:endParaRPr lang="en-US">
              <a:solidFill>
                <a:srgbClr val="B0A2C5"/>
              </a:solidFill>
            </a:endParaRPr>
          </a:p>
        </p:txBody>
      </p:sp>
      <p:sp>
        <p:nvSpPr>
          <p:cNvPr id="11"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43504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EEA79-42E6-4B91-A0B1-52F299991C07}"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FBAAB-B313-42CC-AFD1-A66726F47482}" type="slidenum">
              <a:rPr lang="en-US" smtClean="0"/>
              <a:t>‹#›</a:t>
            </a:fld>
            <a:endParaRPr lang="en-US"/>
          </a:p>
        </p:txBody>
      </p:sp>
    </p:spTree>
    <p:extLst>
      <p:ext uri="{BB962C8B-B14F-4D97-AF65-F5344CB8AC3E}">
        <p14:creationId xmlns:p14="http://schemas.microsoft.com/office/powerpoint/2010/main" val="3408500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tacked Two Content + Side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37160"/>
            <a:ext cx="10285292" cy="762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320800" y="1622424"/>
            <a:ext cx="4775200" cy="358775"/>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8264" y="1981201"/>
            <a:ext cx="5030785" cy="1711325"/>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1320799" y="3652124"/>
            <a:ext cx="4775201" cy="349526"/>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1071882" y="4012036"/>
            <a:ext cx="5027167" cy="1558925"/>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pPr defTabSz="914400"/>
            <a:fld id="{9623C80F-5998-4C5A-8426-1B9517C724DD}" type="datetimeFigureOut">
              <a:rPr lang="en-US" smtClean="0">
                <a:solidFill>
                  <a:srgbClr val="54585A"/>
                </a:solidFill>
              </a:rPr>
              <a:pPr defTabSz="914400"/>
              <a:t>12/1/2021</a:t>
            </a:fld>
            <a:endParaRPr lang="en-US">
              <a:solidFill>
                <a:srgbClr val="54585A"/>
              </a:solidFill>
            </a:endParaRPr>
          </a:p>
        </p:txBody>
      </p:sp>
      <p:sp>
        <p:nvSpPr>
          <p:cNvPr id="8" name="Footer Placeholder 7"/>
          <p:cNvSpPr>
            <a:spLocks noGrp="1"/>
          </p:cNvSpPr>
          <p:nvPr>
            <p:ph type="ftr" sz="quarter" idx="11"/>
          </p:nvPr>
        </p:nvSpPr>
        <p:spPr/>
        <p:txBody>
          <a:bodyPr/>
          <a:lstStyle/>
          <a:p>
            <a:pPr defTabSz="914400"/>
            <a:endParaRPr lang="en-US">
              <a:solidFill>
                <a:srgbClr val="54585A"/>
              </a:solidFill>
            </a:endParaRPr>
          </a:p>
        </p:txBody>
      </p:sp>
      <p:sp>
        <p:nvSpPr>
          <p:cNvPr id="9" name="Slide Number Placeholder 8"/>
          <p:cNvSpPr>
            <a:spLocks noGrp="1"/>
          </p:cNvSpPr>
          <p:nvPr>
            <p:ph type="sldNum" sz="quarter" idx="12"/>
          </p:nvPr>
        </p:nvSpPr>
        <p:spPr/>
        <p:txBody>
          <a:bodyPr/>
          <a:lstStyle/>
          <a:p>
            <a:pPr defTabSz="914400"/>
            <a:fld id="{0D558541-60C9-42A2-8392-FF12533A6B7A}" type="slidenum">
              <a:rPr lang="en-US" smtClean="0">
                <a:solidFill>
                  <a:srgbClr val="B0A2C5"/>
                </a:solidFill>
              </a:rPr>
              <a:pPr defTabSz="914400"/>
              <a:t>‹#›</a:t>
            </a:fld>
            <a:endParaRPr lang="en-US">
              <a:solidFill>
                <a:srgbClr val="B0A2C5"/>
              </a:solidFill>
            </a:endParaRPr>
          </a:p>
        </p:txBody>
      </p:sp>
      <p:sp>
        <p:nvSpPr>
          <p:cNvPr id="14" name="Content Placeholder 13"/>
          <p:cNvSpPr>
            <a:spLocks noGrp="1"/>
          </p:cNvSpPr>
          <p:nvPr>
            <p:ph sz="quarter" idx="13"/>
          </p:nvPr>
        </p:nvSpPr>
        <p:spPr>
          <a:xfrm>
            <a:off x="6502401" y="1676400"/>
            <a:ext cx="5245916"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0"/>
          <p:cNvSpPr>
            <a:spLocks noGrp="1"/>
          </p:cNvSpPr>
          <p:nvPr>
            <p:ph type="body" sz="quarter" idx="14" hasCustomPrompt="1"/>
          </p:nvPr>
        </p:nvSpPr>
        <p:spPr>
          <a:xfrm>
            <a:off x="1320800" y="914400"/>
            <a:ext cx="9139936" cy="457200"/>
          </a:xfrm>
        </p:spPr>
        <p:txBody>
          <a:bodyPr/>
          <a:lstStyle>
            <a:lvl1pPr marL="0" indent="0">
              <a:lnSpc>
                <a:spcPct val="85000"/>
              </a:lnSpc>
              <a:spcBef>
                <a:spcPts val="0"/>
              </a:spcBef>
              <a:buNone/>
              <a:defRPr sz="2000" spc="-80" baseline="0">
                <a:solidFill>
                  <a:srgbClr val="917EAE"/>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1729880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1320799" y="2542593"/>
            <a:ext cx="10285292" cy="762000"/>
          </a:xfrm>
        </p:spPr>
        <p:txBody>
          <a:bodyPr/>
          <a:lstStyle>
            <a:lvl1pPr>
              <a:defRPr sz="4400"/>
            </a:lvl1pPr>
          </a:lstStyle>
          <a:p>
            <a:r>
              <a:rPr lang="en-US" dirty="0"/>
              <a:t>Click to edit Master title style</a:t>
            </a:r>
          </a:p>
        </p:txBody>
      </p:sp>
      <p:sp>
        <p:nvSpPr>
          <p:cNvPr id="3" name="Date Placeholder 2"/>
          <p:cNvSpPr>
            <a:spLocks noGrp="1"/>
          </p:cNvSpPr>
          <p:nvPr>
            <p:ph type="dt" sz="half" idx="10"/>
          </p:nvPr>
        </p:nvSpPr>
        <p:spPr/>
        <p:txBody>
          <a:bodyPr/>
          <a:lstStyle/>
          <a:p>
            <a:pPr defTabSz="914400"/>
            <a:fld id="{9623C80F-5998-4C5A-8426-1B9517C724DD}" type="datetimeFigureOut">
              <a:rPr lang="en-US" smtClean="0">
                <a:solidFill>
                  <a:srgbClr val="54585A"/>
                </a:solidFill>
              </a:rPr>
              <a:pPr defTabSz="914400"/>
              <a:t>12/1/2021</a:t>
            </a:fld>
            <a:endParaRPr lang="en-US">
              <a:solidFill>
                <a:srgbClr val="54585A"/>
              </a:solidFill>
            </a:endParaRPr>
          </a:p>
        </p:txBody>
      </p:sp>
      <p:sp>
        <p:nvSpPr>
          <p:cNvPr id="4" name="Footer Placeholder 3"/>
          <p:cNvSpPr>
            <a:spLocks noGrp="1"/>
          </p:cNvSpPr>
          <p:nvPr>
            <p:ph type="ftr" sz="quarter" idx="11"/>
          </p:nvPr>
        </p:nvSpPr>
        <p:spPr/>
        <p:txBody>
          <a:bodyPr/>
          <a:lstStyle/>
          <a:p>
            <a:pPr defTabSz="914400"/>
            <a:endParaRPr lang="en-US">
              <a:solidFill>
                <a:srgbClr val="54585A"/>
              </a:solidFill>
            </a:endParaRPr>
          </a:p>
        </p:txBody>
      </p:sp>
      <p:sp>
        <p:nvSpPr>
          <p:cNvPr id="5" name="Slide Number Placeholder 4"/>
          <p:cNvSpPr>
            <a:spLocks noGrp="1"/>
          </p:cNvSpPr>
          <p:nvPr>
            <p:ph type="sldNum" sz="quarter" idx="12"/>
          </p:nvPr>
        </p:nvSpPr>
        <p:spPr/>
        <p:txBody>
          <a:bodyPr/>
          <a:lstStyle/>
          <a:p>
            <a:pPr defTabSz="914400"/>
            <a:fld id="{0D558541-60C9-42A2-8392-FF12533A6B7A}" type="slidenum">
              <a:rPr lang="en-US" smtClean="0">
                <a:solidFill>
                  <a:srgbClr val="B0A2C5"/>
                </a:solidFill>
              </a:rPr>
              <a:pPr defTabSz="914400"/>
              <a:t>‹#›</a:t>
            </a:fld>
            <a:endParaRPr lang="en-US">
              <a:solidFill>
                <a:srgbClr val="B0A2C5"/>
              </a:solidFill>
            </a:endParaRPr>
          </a:p>
        </p:txBody>
      </p:sp>
      <p:sp>
        <p:nvSpPr>
          <p:cNvPr id="7" name="Text Placeholder 10"/>
          <p:cNvSpPr>
            <a:spLocks noGrp="1"/>
          </p:cNvSpPr>
          <p:nvPr>
            <p:ph type="body" sz="quarter" idx="13" hasCustomPrompt="1"/>
          </p:nvPr>
        </p:nvSpPr>
        <p:spPr>
          <a:xfrm>
            <a:off x="1320800" y="3429000"/>
            <a:ext cx="9144000" cy="457200"/>
          </a:xfrm>
        </p:spPr>
        <p:txBody>
          <a:bodyPr/>
          <a:lstStyle>
            <a:lvl1pPr marL="0" indent="0">
              <a:lnSpc>
                <a:spcPct val="85000"/>
              </a:lnSpc>
              <a:spcBef>
                <a:spcPts val="0"/>
              </a:spcBef>
              <a:buNone/>
              <a:defRPr sz="2000" spc="-80" baseline="0">
                <a:solidFill>
                  <a:srgbClr val="54585A"/>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 title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7899" y="6400800"/>
            <a:ext cx="1896032" cy="265285"/>
          </a:xfrm>
          <a:prstGeom prst="rect">
            <a:avLst/>
          </a:prstGeom>
        </p:spPr>
      </p:pic>
    </p:spTree>
    <p:extLst>
      <p:ext uri="{BB962C8B-B14F-4D97-AF65-F5344CB8AC3E}">
        <p14:creationId xmlns:p14="http://schemas.microsoft.com/office/powerpoint/2010/main" val="1655562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5EEA79-42E6-4B91-A0B1-52F299991C07}"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FBAAB-B313-42CC-AFD1-A66726F47482}" type="slidenum">
              <a:rPr lang="en-US" smtClean="0"/>
              <a:t>‹#›</a:t>
            </a:fld>
            <a:endParaRPr lang="en-US"/>
          </a:p>
        </p:txBody>
      </p:sp>
    </p:spTree>
    <p:extLst>
      <p:ext uri="{BB962C8B-B14F-4D97-AF65-F5344CB8AC3E}">
        <p14:creationId xmlns:p14="http://schemas.microsoft.com/office/powerpoint/2010/main" val="2540109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15EEA79-42E6-4B91-A0B1-52F299991C07}" type="datetimeFigureOut">
              <a:rPr lang="en-US" smtClean="0"/>
              <a:t>12/1/2021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65FBAAB-B313-42CC-AFD1-A66726F47482}" type="slidenum">
              <a:rPr lang="en-US" smtClean="0"/>
              <a:t>‹#›</a:t>
            </a:fld>
            <a:endParaRPr lang="en-US"/>
          </a:p>
        </p:txBody>
      </p:sp>
    </p:spTree>
    <p:extLst>
      <p:ext uri="{BB962C8B-B14F-4D97-AF65-F5344CB8AC3E}">
        <p14:creationId xmlns:p14="http://schemas.microsoft.com/office/powerpoint/2010/main" val="10232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15EEA79-42E6-4B91-A0B1-52F299991C07}" type="datetimeFigureOut">
              <a:rPr lang="en-US" smtClean="0"/>
              <a:t>12/1/2021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865FBAAB-B313-42CC-AFD1-A66726F47482}" type="slidenum">
              <a:rPr lang="en-US" smtClean="0"/>
              <a:t>‹#›</a:t>
            </a:fld>
            <a:endParaRPr lang="en-US"/>
          </a:p>
        </p:txBody>
      </p:sp>
    </p:spTree>
    <p:extLst>
      <p:ext uri="{BB962C8B-B14F-4D97-AF65-F5344CB8AC3E}">
        <p14:creationId xmlns:p14="http://schemas.microsoft.com/office/powerpoint/2010/main" val="115476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315EEA79-42E6-4B91-A0B1-52F299991C07}" type="datetimeFigureOut">
              <a:rPr lang="en-US" smtClean="0"/>
              <a:t>12/1/2021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865FBAAB-B313-42CC-AFD1-A66726F47482}" type="slidenum">
              <a:rPr lang="en-US" smtClean="0"/>
              <a:t>‹#›</a:t>
            </a:fld>
            <a:endParaRPr lang="en-US"/>
          </a:p>
        </p:txBody>
      </p:sp>
    </p:spTree>
    <p:extLst>
      <p:ext uri="{BB962C8B-B14F-4D97-AF65-F5344CB8AC3E}">
        <p14:creationId xmlns:p14="http://schemas.microsoft.com/office/powerpoint/2010/main" val="1771079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15EEA79-42E6-4B91-A0B1-52F299991C07}"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FBAAB-B313-42CC-AFD1-A66726F47482}" type="slidenum">
              <a:rPr lang="en-US" smtClean="0"/>
              <a:t>‹#›</a:t>
            </a:fld>
            <a:endParaRPr lang="en-US"/>
          </a:p>
        </p:txBody>
      </p:sp>
    </p:spTree>
    <p:extLst>
      <p:ext uri="{BB962C8B-B14F-4D97-AF65-F5344CB8AC3E}">
        <p14:creationId xmlns:p14="http://schemas.microsoft.com/office/powerpoint/2010/main" val="17373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15EEA79-42E6-4B91-A0B1-52F299991C07}" type="datetimeFigureOut">
              <a:rPr lang="en-US" smtClean="0"/>
              <a:t>12/1/2021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65FBAAB-B313-42CC-AFD1-A66726F47482}" type="slidenum">
              <a:rPr lang="en-US" smtClean="0"/>
              <a:t>‹#›</a:t>
            </a:fld>
            <a:endParaRPr lang="en-US"/>
          </a:p>
        </p:txBody>
      </p:sp>
    </p:spTree>
    <p:extLst>
      <p:ext uri="{BB962C8B-B14F-4D97-AF65-F5344CB8AC3E}">
        <p14:creationId xmlns:p14="http://schemas.microsoft.com/office/powerpoint/2010/main" val="2922235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15EEA79-42E6-4B91-A0B1-52F299991C07}" type="datetimeFigureOut">
              <a:rPr lang="en-US" smtClean="0"/>
              <a:t>12/1/2021</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865FBAAB-B313-42CC-AFD1-A66726F47482}" type="slidenum">
              <a:rPr lang="en-US" smtClean="0"/>
              <a:t>‹#›</a:t>
            </a:fld>
            <a:endParaRPr lang="en-US"/>
          </a:p>
        </p:txBody>
      </p:sp>
    </p:spTree>
    <p:extLst>
      <p:ext uri="{BB962C8B-B14F-4D97-AF65-F5344CB8AC3E}">
        <p14:creationId xmlns:p14="http://schemas.microsoft.com/office/powerpoint/2010/main" val="1903201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315EEA79-42E6-4B91-A0B1-52F299991C07}" type="datetimeFigureOut">
              <a:rPr lang="en-US" smtClean="0"/>
              <a:t>12/1/2021</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865FBAAB-B313-42CC-AFD1-A66726F47482}" type="slidenum">
              <a:rPr lang="en-US" smtClean="0"/>
              <a:t>‹#›</a:t>
            </a:fld>
            <a:endParaRPr lang="en-US"/>
          </a:p>
        </p:txBody>
      </p:sp>
    </p:spTree>
    <p:extLst>
      <p:ext uri="{BB962C8B-B14F-4D97-AF65-F5344CB8AC3E}">
        <p14:creationId xmlns:p14="http://schemas.microsoft.com/office/powerpoint/2010/main" val="194514517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4" r:id="rId15"/>
    <p:sldLayoutId id="2147483695" r:id="rId16"/>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NM_Logo_RGB.eps"/>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11200" y="6400382"/>
            <a:ext cx="1930400" cy="271711"/>
          </a:xfrm>
          <a:prstGeom prst="rect">
            <a:avLst/>
          </a:prstGeom>
        </p:spPr>
      </p:pic>
      <p:sp>
        <p:nvSpPr>
          <p:cNvPr id="2" name="Title Placeholder 1"/>
          <p:cNvSpPr>
            <a:spLocks noGrp="1"/>
          </p:cNvSpPr>
          <p:nvPr>
            <p:ph type="title"/>
          </p:nvPr>
        </p:nvSpPr>
        <p:spPr>
          <a:xfrm>
            <a:off x="1320799" y="137160"/>
            <a:ext cx="10285292" cy="762000"/>
          </a:xfrm>
          <a:prstGeom prst="rect">
            <a:avLst/>
          </a:prstGeom>
        </p:spPr>
        <p:txBody>
          <a:bodyPr vert="horz" lIns="0" tIns="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1068264" y="1621971"/>
            <a:ext cx="9399585" cy="4093029"/>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135375" y="6525842"/>
            <a:ext cx="1143119" cy="168275"/>
          </a:xfrm>
          <a:prstGeom prst="rect">
            <a:avLst/>
          </a:prstGeom>
        </p:spPr>
        <p:txBody>
          <a:bodyPr vert="horz" wrap="none" lIns="0" tIns="0" rIns="0" bIns="0" rtlCol="0" anchor="b"/>
          <a:lstStyle>
            <a:lvl1pPr algn="l">
              <a:defRPr sz="800">
                <a:solidFill>
                  <a:schemeClr val="tx1"/>
                </a:solidFill>
              </a:defRPr>
            </a:lvl1pPr>
          </a:lstStyle>
          <a:p>
            <a:fld id="{9623C80F-5998-4C5A-8426-1B9517C724DD}" type="datetimeFigureOut">
              <a:rPr lang="en-US" smtClean="0"/>
              <a:pPr/>
              <a:t>12/1/2021</a:t>
            </a:fld>
            <a:endParaRPr lang="en-US" dirty="0"/>
          </a:p>
        </p:txBody>
      </p:sp>
      <p:sp>
        <p:nvSpPr>
          <p:cNvPr id="5" name="Footer Placeholder 4"/>
          <p:cNvSpPr>
            <a:spLocks noGrp="1"/>
          </p:cNvSpPr>
          <p:nvPr>
            <p:ph type="ftr" sz="quarter" idx="3"/>
          </p:nvPr>
        </p:nvSpPr>
        <p:spPr>
          <a:xfrm>
            <a:off x="4162659" y="6484127"/>
            <a:ext cx="6908800" cy="231266"/>
          </a:xfrm>
          <a:prstGeom prst="rect">
            <a:avLst/>
          </a:prstGeom>
        </p:spPr>
        <p:txBody>
          <a:bodyPr vert="horz" lIns="0" tIns="0" rIns="0" bIns="0" rtlCol="0" anchor="b"/>
          <a:lstStyle>
            <a:lvl1pPr algn="r">
              <a:defRPr sz="1400">
                <a:solidFill>
                  <a:schemeClr val="tx1"/>
                </a:solidFill>
              </a:defRPr>
            </a:lvl1pPr>
          </a:lstStyle>
          <a:p>
            <a:endParaRPr lang="en-US" dirty="0"/>
          </a:p>
        </p:txBody>
      </p:sp>
      <p:sp>
        <p:nvSpPr>
          <p:cNvPr id="6" name="Slide Number Placeholder 5"/>
          <p:cNvSpPr>
            <a:spLocks noGrp="1"/>
          </p:cNvSpPr>
          <p:nvPr>
            <p:ph type="sldNum" sz="quarter" idx="4"/>
          </p:nvPr>
        </p:nvSpPr>
        <p:spPr>
          <a:xfrm>
            <a:off x="11074399" y="6484127"/>
            <a:ext cx="462327"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pPr/>
              <a:t>‹#›</a:t>
            </a:fld>
            <a:endParaRPr lang="en-US" dirty="0"/>
          </a:p>
        </p:txBody>
      </p:sp>
      <p:sp>
        <p:nvSpPr>
          <p:cNvPr id="10" name="Rectangle 6"/>
          <p:cNvSpPr/>
          <p:nvPr userDrawn="1"/>
        </p:nvSpPr>
        <p:spPr>
          <a:xfrm>
            <a:off x="0" y="515327"/>
            <a:ext cx="914400" cy="261565"/>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946" h="381000">
                <a:moveTo>
                  <a:pt x="0" y="0"/>
                </a:moveTo>
                <a:lnTo>
                  <a:pt x="794257" y="0"/>
                </a:lnTo>
                <a:lnTo>
                  <a:pt x="998946" y="381000"/>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solidFill>
              </a:rPr>
              <a:t>  </a:t>
            </a:r>
          </a:p>
        </p:txBody>
      </p:sp>
    </p:spTree>
    <p:extLst>
      <p:ext uri="{BB962C8B-B14F-4D97-AF65-F5344CB8AC3E}">
        <p14:creationId xmlns:p14="http://schemas.microsoft.com/office/powerpoint/2010/main" val="986379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lgn="l" defTabSz="914400" rtl="0" eaLnBrk="1" latinLnBrk="0" hangingPunct="1">
        <a:lnSpc>
          <a:spcPct val="85000"/>
        </a:lnSpc>
        <a:spcBef>
          <a:spcPct val="0"/>
        </a:spcBef>
        <a:buNone/>
        <a:defRPr sz="2800" kern="1200" spc="-50" baseline="0">
          <a:solidFill>
            <a:schemeClr val="tx2"/>
          </a:solidFill>
          <a:latin typeface="+mj-lt"/>
          <a:ea typeface="+mj-ea"/>
          <a:cs typeface="+mj-cs"/>
        </a:defRPr>
      </a:lvl1pPr>
    </p:titleStyle>
    <p:bodyStyle>
      <a:lvl1pPr marL="174625" indent="-174625" algn="l" defTabSz="914400" rtl="0" eaLnBrk="1" latinLnBrk="0" hangingPunct="1">
        <a:spcBef>
          <a:spcPct val="20000"/>
        </a:spcBef>
        <a:buClr>
          <a:schemeClr val="accent1"/>
        </a:buClr>
        <a:buFont typeface="Arial" pitchFamily="34" charset="0"/>
        <a:buChar char="•"/>
        <a:defRPr sz="1850" kern="1200" spc="-50" baseline="0">
          <a:solidFill>
            <a:schemeClr val="tx1"/>
          </a:solidFill>
          <a:latin typeface="+mn-lt"/>
          <a:ea typeface="+mn-ea"/>
          <a:cs typeface="+mn-cs"/>
        </a:defRPr>
      </a:lvl1pPr>
      <a:lvl2pPr marL="457200" indent="-250825" algn="l" defTabSz="914400" rtl="0" eaLnBrk="1" latinLnBrk="0" hangingPunct="1">
        <a:spcBef>
          <a:spcPct val="20000"/>
        </a:spcBef>
        <a:buClr>
          <a:srgbClr val="605F62"/>
        </a:buClr>
        <a:buFont typeface="Symbol" pitchFamily="18" charset="2"/>
        <a:buChar char="-"/>
        <a:defRPr sz="1850" kern="1200" spc="-50" baseline="0">
          <a:solidFill>
            <a:schemeClr val="tx1"/>
          </a:solidFill>
          <a:latin typeface="+mn-lt"/>
          <a:ea typeface="+mn-ea"/>
          <a:cs typeface="+mn-cs"/>
        </a:defRPr>
      </a:lvl2pPr>
      <a:lvl3pPr marL="620713"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3pPr>
      <a:lvl4pPr marL="804863" indent="-173038"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4pPr>
      <a:lvl5pPr marL="968375"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tiff"/></Relationships>
</file>

<file path=ppt/slides/_rels/slide57.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image" Target="../media/image3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C72E2-582A-47DD-967A-D45B48BB9C81}"/>
              </a:ext>
            </a:extLst>
          </p:cNvPr>
          <p:cNvSpPr>
            <a:spLocks noGrp="1"/>
          </p:cNvSpPr>
          <p:nvPr>
            <p:ph type="ctrTitle"/>
          </p:nvPr>
        </p:nvSpPr>
        <p:spPr>
          <a:xfrm>
            <a:off x="332429" y="492202"/>
            <a:ext cx="7315200" cy="3255264"/>
          </a:xfrm>
        </p:spPr>
        <p:txBody>
          <a:bodyPr>
            <a:normAutofit/>
          </a:bodyPr>
          <a:lstStyle/>
          <a:p>
            <a:r>
              <a:rPr lang="en-US" dirty="0">
                <a:solidFill>
                  <a:schemeClr val="bg1"/>
                </a:solidFill>
              </a:rPr>
              <a:t>Immunotherapy in Endometrial Cancer: Expanding Horizons</a:t>
            </a:r>
          </a:p>
        </p:txBody>
      </p:sp>
      <p:sp>
        <p:nvSpPr>
          <p:cNvPr id="3" name="Subtitle 2">
            <a:extLst>
              <a:ext uri="{FF2B5EF4-FFF2-40B4-BE49-F238E27FC236}">
                <a16:creationId xmlns:a16="http://schemas.microsoft.com/office/drawing/2014/main" id="{0EEAB2D1-304B-4ED9-8682-F683C7176B08}"/>
              </a:ext>
            </a:extLst>
          </p:cNvPr>
          <p:cNvSpPr>
            <a:spLocks noGrp="1"/>
          </p:cNvSpPr>
          <p:nvPr>
            <p:ph type="subTitle" idx="1"/>
          </p:nvPr>
        </p:nvSpPr>
        <p:spPr>
          <a:xfrm>
            <a:off x="4119717" y="4533055"/>
            <a:ext cx="4847303" cy="1454790"/>
          </a:xfrm>
        </p:spPr>
        <p:txBody>
          <a:bodyPr>
            <a:noAutofit/>
          </a:bodyPr>
          <a:lstStyle/>
          <a:p>
            <a:r>
              <a:rPr lang="en-US" sz="2000" dirty="0">
                <a:solidFill>
                  <a:schemeClr val="bg1"/>
                </a:solidFill>
              </a:rPr>
              <a:t>Emily Hinchcliff MD MPH</a:t>
            </a:r>
          </a:p>
          <a:p>
            <a:r>
              <a:rPr lang="en-US" sz="2000" dirty="0">
                <a:solidFill>
                  <a:schemeClr val="bg1"/>
                </a:solidFill>
              </a:rPr>
              <a:t>Assistant Professor, Gynecologic Oncology</a:t>
            </a:r>
          </a:p>
          <a:p>
            <a:r>
              <a:rPr lang="en-US" sz="2000" dirty="0">
                <a:solidFill>
                  <a:schemeClr val="bg1"/>
                </a:solidFill>
              </a:rPr>
              <a:t>Northwestern University Feinberg School of Medicine</a:t>
            </a:r>
          </a:p>
          <a:p>
            <a:r>
              <a:rPr lang="en-US" sz="2000" dirty="0">
                <a:solidFill>
                  <a:schemeClr val="bg1"/>
                </a:solidFill>
              </a:rPr>
              <a:t>Robert H Lurie Comprehensive Cancer Center</a:t>
            </a:r>
          </a:p>
        </p:txBody>
      </p:sp>
    </p:spTree>
    <p:extLst>
      <p:ext uri="{BB962C8B-B14F-4D97-AF65-F5344CB8AC3E}">
        <p14:creationId xmlns:p14="http://schemas.microsoft.com/office/powerpoint/2010/main" val="3591783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19FFAF-BD7A-40A3-8E8E-8309FE4804F6}"/>
              </a:ext>
            </a:extLst>
          </p:cNvPr>
          <p:cNvSpPr>
            <a:spLocks noGrp="1"/>
          </p:cNvSpPr>
          <p:nvPr>
            <p:ph type="title"/>
          </p:nvPr>
        </p:nvSpPr>
        <p:spPr/>
        <p:txBody>
          <a:bodyPr anchor="ctr"/>
          <a:lstStyle/>
          <a:p>
            <a:pPr algn="ctr"/>
            <a:r>
              <a:rPr lang="en-US" dirty="0"/>
              <a:t>Germline Testing Panels</a:t>
            </a:r>
          </a:p>
        </p:txBody>
      </p:sp>
      <p:sp>
        <p:nvSpPr>
          <p:cNvPr id="4" name="Slide Number Placeholder 3">
            <a:extLst>
              <a:ext uri="{FF2B5EF4-FFF2-40B4-BE49-F238E27FC236}">
                <a16:creationId xmlns:a16="http://schemas.microsoft.com/office/drawing/2014/main" id="{7F4C10E5-2C5C-465D-9839-2AB3AEA7492F}"/>
              </a:ext>
            </a:extLst>
          </p:cNvPr>
          <p:cNvSpPr>
            <a:spLocks noGrp="1"/>
          </p:cNvSpPr>
          <p:nvPr>
            <p:ph type="sldNum" sz="quarter" idx="14"/>
          </p:nvPr>
        </p:nvSpPr>
        <p:spPr/>
        <p:txBody>
          <a:bodyPr/>
          <a:lstStyle/>
          <a:p>
            <a:fld id="{DE2957A6-BEE8-4425-9BB5-55E483F17D68}" type="slidenum">
              <a:rPr lang="en-US" smtClean="0"/>
              <a:t>10</a:t>
            </a:fld>
            <a:endParaRPr lang="en-US"/>
          </a:p>
        </p:txBody>
      </p:sp>
      <p:pic>
        <p:nvPicPr>
          <p:cNvPr id="1026" name="Picture 2" descr="Image result for ambry genetics">
            <a:extLst>
              <a:ext uri="{FF2B5EF4-FFF2-40B4-BE49-F238E27FC236}">
                <a16:creationId xmlns:a16="http://schemas.microsoft.com/office/drawing/2014/main" id="{B2870175-7C85-4FE2-8077-7D6EBFE18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252" y="1143001"/>
            <a:ext cx="2209800" cy="9930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yriad genetics">
            <a:extLst>
              <a:ext uri="{FF2B5EF4-FFF2-40B4-BE49-F238E27FC236}">
                <a16:creationId xmlns:a16="http://schemas.microsoft.com/office/drawing/2014/main" id="{FF63B9F7-1A90-4776-A333-E5862D9561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5079" b="33880"/>
          <a:stretch/>
        </p:blipFill>
        <p:spPr bwMode="auto">
          <a:xfrm>
            <a:off x="1814252" y="2591043"/>
            <a:ext cx="2209800" cy="7814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enedx">
            <a:extLst>
              <a:ext uri="{FF2B5EF4-FFF2-40B4-BE49-F238E27FC236}">
                <a16:creationId xmlns:a16="http://schemas.microsoft.com/office/drawing/2014/main" id="{D28961F7-D75E-431F-A5AC-6F5EF1E9FA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4305" y="1150346"/>
            <a:ext cx="2916975" cy="12473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invitae genetics">
            <a:extLst>
              <a:ext uri="{FF2B5EF4-FFF2-40B4-BE49-F238E27FC236}">
                <a16:creationId xmlns:a16="http://schemas.microsoft.com/office/drawing/2014/main" id="{A3BFB9C7-A438-4FF9-AD05-A1A3DE9D7E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209420"/>
            <a:ext cx="2121104" cy="21942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quest diagnostics">
            <a:extLst>
              <a:ext uri="{FF2B5EF4-FFF2-40B4-BE49-F238E27FC236}">
                <a16:creationId xmlns:a16="http://schemas.microsoft.com/office/drawing/2014/main" id="{7EF5363E-B256-4A8D-BF30-6A57C0037F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4304" y="2591044"/>
            <a:ext cx="2916975" cy="15420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23 and me">
            <a:extLst>
              <a:ext uri="{FF2B5EF4-FFF2-40B4-BE49-F238E27FC236}">
                <a16:creationId xmlns:a16="http://schemas.microsoft.com/office/drawing/2014/main" id="{4E8CA51E-1A7C-4298-9219-9CBDF6846C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1531" y="2593294"/>
            <a:ext cx="2856216" cy="16894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olor genomics">
            <a:extLst>
              <a:ext uri="{FF2B5EF4-FFF2-40B4-BE49-F238E27FC236}">
                <a16:creationId xmlns:a16="http://schemas.microsoft.com/office/drawing/2014/main" id="{A8982612-D70A-4923-90FE-FF176D3CD2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1531" y="1143001"/>
            <a:ext cx="2856216" cy="1208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819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988999-1AF9-49A5-A415-857C336FF6C5}"/>
              </a:ext>
            </a:extLst>
          </p:cNvPr>
          <p:cNvSpPr>
            <a:spLocks noGrp="1"/>
          </p:cNvSpPr>
          <p:nvPr>
            <p:ph type="body" sz="quarter" idx="13"/>
          </p:nvPr>
        </p:nvSpPr>
        <p:spPr>
          <a:xfrm>
            <a:off x="3807229" y="1902501"/>
            <a:ext cx="7279872" cy="3299085"/>
          </a:xfrm>
        </p:spPr>
        <p:txBody>
          <a:bodyPr/>
          <a:lstStyle/>
          <a:p>
            <a:r>
              <a:rPr lang="en-US" dirty="0"/>
              <a:t>Now, to turn to the main topic of the day:</a:t>
            </a:r>
          </a:p>
          <a:p>
            <a:endParaRPr lang="en-US" dirty="0"/>
          </a:p>
          <a:p>
            <a:pPr marL="0" indent="0">
              <a:buNone/>
            </a:pPr>
            <a:r>
              <a:rPr lang="en-US" dirty="0">
                <a:solidFill>
                  <a:schemeClr val="accent1">
                    <a:lumMod val="75000"/>
                  </a:schemeClr>
                </a:solidFill>
              </a:rPr>
              <a:t>Immunotherapy in Endometrial Cancer</a:t>
            </a:r>
          </a:p>
        </p:txBody>
      </p:sp>
    </p:spTree>
    <p:extLst>
      <p:ext uri="{BB962C8B-B14F-4D97-AF65-F5344CB8AC3E}">
        <p14:creationId xmlns:p14="http://schemas.microsoft.com/office/powerpoint/2010/main" val="3309300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A8A58-DDA3-4351-A1C1-B31C63D7B537}"/>
              </a:ext>
            </a:extLst>
          </p:cNvPr>
          <p:cNvSpPr>
            <a:spLocks noGrp="1"/>
          </p:cNvSpPr>
          <p:nvPr>
            <p:ph type="title"/>
          </p:nvPr>
        </p:nvSpPr>
        <p:spPr/>
        <p:txBody>
          <a:bodyPr/>
          <a:lstStyle/>
          <a:p>
            <a:r>
              <a:rPr lang="en-US" dirty="0"/>
              <a:t>Precision Medicine</a:t>
            </a:r>
          </a:p>
        </p:txBody>
      </p:sp>
      <p:sp>
        <p:nvSpPr>
          <p:cNvPr id="3" name="Content Placeholder 2">
            <a:extLst>
              <a:ext uri="{FF2B5EF4-FFF2-40B4-BE49-F238E27FC236}">
                <a16:creationId xmlns:a16="http://schemas.microsoft.com/office/drawing/2014/main" id="{610106DA-15D5-42C3-9BCE-52C0574F933C}"/>
              </a:ext>
            </a:extLst>
          </p:cNvPr>
          <p:cNvSpPr>
            <a:spLocks noGrp="1"/>
          </p:cNvSpPr>
          <p:nvPr>
            <p:ph idx="1"/>
          </p:nvPr>
        </p:nvSpPr>
        <p:spPr/>
        <p:txBody>
          <a:bodyPr>
            <a:normAutofit/>
          </a:bodyPr>
          <a:lstStyle/>
          <a:p>
            <a:r>
              <a:rPr lang="en-US" sz="3200" dirty="0"/>
              <a:t>The goal: Tailor treatments to genetic changes in each patient’s cancer</a:t>
            </a:r>
          </a:p>
          <a:p>
            <a:endParaRPr lang="en-US" sz="3200" dirty="0"/>
          </a:p>
          <a:p>
            <a:r>
              <a:rPr lang="en-US" sz="3200" dirty="0"/>
              <a:t>The hope: </a:t>
            </a:r>
          </a:p>
          <a:p>
            <a:pPr lvl="1"/>
            <a:r>
              <a:rPr lang="en-US" sz="2800" dirty="0"/>
              <a:t>Find new treatments</a:t>
            </a:r>
          </a:p>
          <a:p>
            <a:pPr lvl="1"/>
            <a:r>
              <a:rPr lang="en-US" sz="2800" dirty="0"/>
              <a:t>Avoid ineffective and toxic treatments</a:t>
            </a:r>
          </a:p>
          <a:p>
            <a:pPr lvl="1"/>
            <a:endParaRPr lang="en-US" sz="2800" dirty="0"/>
          </a:p>
          <a:p>
            <a:r>
              <a:rPr lang="en-US" sz="3200" dirty="0"/>
              <a:t>The current status: A work in progress</a:t>
            </a:r>
          </a:p>
        </p:txBody>
      </p:sp>
    </p:spTree>
    <p:extLst>
      <p:ext uri="{BB962C8B-B14F-4D97-AF65-F5344CB8AC3E}">
        <p14:creationId xmlns:p14="http://schemas.microsoft.com/office/powerpoint/2010/main" val="3603788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50FA-F943-4DF4-9079-586C50B71CD5}"/>
              </a:ext>
            </a:extLst>
          </p:cNvPr>
          <p:cNvSpPr>
            <a:spLocks noGrp="1"/>
          </p:cNvSpPr>
          <p:nvPr>
            <p:ph type="title"/>
          </p:nvPr>
        </p:nvSpPr>
        <p:spPr/>
        <p:txBody>
          <a:bodyPr/>
          <a:lstStyle/>
          <a:p>
            <a:r>
              <a:rPr lang="en-US" dirty="0"/>
              <a:t>How is this useful</a:t>
            </a:r>
          </a:p>
        </p:txBody>
      </p:sp>
      <p:sp>
        <p:nvSpPr>
          <p:cNvPr id="6" name="Content Placeholder 2">
            <a:extLst>
              <a:ext uri="{FF2B5EF4-FFF2-40B4-BE49-F238E27FC236}">
                <a16:creationId xmlns:a16="http://schemas.microsoft.com/office/drawing/2014/main" id="{62A2C9DB-54B1-4A23-8376-10495DF91656}"/>
              </a:ext>
            </a:extLst>
          </p:cNvPr>
          <p:cNvSpPr txBox="1">
            <a:spLocks/>
          </p:cNvSpPr>
          <p:nvPr/>
        </p:nvSpPr>
        <p:spPr>
          <a:xfrm>
            <a:off x="3785694" y="864108"/>
            <a:ext cx="731520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3200" dirty="0"/>
              <a:t>Not (yet) useful for all patients</a:t>
            </a:r>
          </a:p>
          <a:p>
            <a:endParaRPr lang="en-US" sz="3200" dirty="0"/>
          </a:p>
          <a:p>
            <a:r>
              <a:rPr lang="en-US" sz="3200" dirty="0"/>
              <a:t>Currently several classes of treatments:</a:t>
            </a:r>
          </a:p>
          <a:p>
            <a:pPr lvl="1"/>
            <a:r>
              <a:rPr lang="en-US" sz="3000" dirty="0"/>
              <a:t>BRCA (and BRCA-like) mutations: PARP</a:t>
            </a:r>
          </a:p>
          <a:p>
            <a:pPr lvl="1"/>
            <a:r>
              <a:rPr lang="en-US" sz="3000" dirty="0"/>
              <a:t>Immunogenic tumors: immunotherapy</a:t>
            </a:r>
          </a:p>
          <a:p>
            <a:pPr lvl="1"/>
            <a:r>
              <a:rPr lang="en-US" sz="3000" dirty="0"/>
              <a:t>Targeted therapies to specific mutations</a:t>
            </a:r>
          </a:p>
          <a:p>
            <a:pPr lvl="1"/>
            <a:r>
              <a:rPr lang="en-US" sz="3000" dirty="0"/>
              <a:t>Clinical trial enrollment</a:t>
            </a:r>
          </a:p>
        </p:txBody>
      </p:sp>
      <p:sp>
        <p:nvSpPr>
          <p:cNvPr id="7" name="Rectangle 6">
            <a:extLst>
              <a:ext uri="{FF2B5EF4-FFF2-40B4-BE49-F238E27FC236}">
                <a16:creationId xmlns:a16="http://schemas.microsoft.com/office/drawing/2014/main" id="{AE9B6B3E-8074-4D52-8601-C7708BB0CBF5}"/>
              </a:ext>
            </a:extLst>
          </p:cNvPr>
          <p:cNvSpPr/>
          <p:nvPr/>
        </p:nvSpPr>
        <p:spPr>
          <a:xfrm>
            <a:off x="4155311" y="3750197"/>
            <a:ext cx="6945583" cy="49771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112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50FA-F943-4DF4-9079-586C50B71CD5}"/>
              </a:ext>
            </a:extLst>
          </p:cNvPr>
          <p:cNvSpPr>
            <a:spLocks noGrp="1"/>
          </p:cNvSpPr>
          <p:nvPr>
            <p:ph type="title"/>
          </p:nvPr>
        </p:nvSpPr>
        <p:spPr/>
        <p:txBody>
          <a:bodyPr/>
          <a:lstStyle/>
          <a:p>
            <a:r>
              <a:rPr lang="en-US" dirty="0"/>
              <a:t>Immunogenic</a:t>
            </a:r>
            <a:br>
              <a:rPr lang="en-US" dirty="0"/>
            </a:br>
            <a:r>
              <a:rPr lang="en-US" dirty="0"/>
              <a:t>tumors</a:t>
            </a:r>
          </a:p>
        </p:txBody>
      </p:sp>
      <p:sp>
        <p:nvSpPr>
          <p:cNvPr id="6" name="Content Placeholder 2">
            <a:extLst>
              <a:ext uri="{FF2B5EF4-FFF2-40B4-BE49-F238E27FC236}">
                <a16:creationId xmlns:a16="http://schemas.microsoft.com/office/drawing/2014/main" id="{62A2C9DB-54B1-4A23-8376-10495DF91656}"/>
              </a:ext>
            </a:extLst>
          </p:cNvPr>
          <p:cNvSpPr txBox="1">
            <a:spLocks/>
          </p:cNvSpPr>
          <p:nvPr/>
        </p:nvSpPr>
        <p:spPr>
          <a:xfrm>
            <a:off x="3785694" y="864108"/>
            <a:ext cx="755090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3200" dirty="0"/>
              <a:t>Several types:</a:t>
            </a:r>
          </a:p>
          <a:p>
            <a:pPr lvl="1"/>
            <a:r>
              <a:rPr lang="en-US" sz="3000" dirty="0"/>
              <a:t>Lynch genes (MLH1, MSH2, MSH6, PMS2)</a:t>
            </a:r>
          </a:p>
          <a:p>
            <a:pPr lvl="1"/>
            <a:r>
              <a:rPr lang="en-US" sz="3000" dirty="0"/>
              <a:t>High PD-1 expression</a:t>
            </a:r>
          </a:p>
          <a:p>
            <a:pPr lvl="1"/>
            <a:r>
              <a:rPr lang="en-US" sz="3000" dirty="0"/>
              <a:t>High tumor mutation burden</a:t>
            </a:r>
          </a:p>
          <a:p>
            <a:endParaRPr lang="en-US" sz="3200" dirty="0"/>
          </a:p>
          <a:p>
            <a:r>
              <a:rPr lang="en-US" sz="3200" dirty="0"/>
              <a:t>Treatments: checkpoint inhibitors</a:t>
            </a:r>
            <a:endParaRPr lang="en-US" sz="3000" dirty="0"/>
          </a:p>
        </p:txBody>
      </p:sp>
    </p:spTree>
    <p:extLst>
      <p:ext uri="{BB962C8B-B14F-4D97-AF65-F5344CB8AC3E}">
        <p14:creationId xmlns:p14="http://schemas.microsoft.com/office/powerpoint/2010/main" val="344160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F06E4-453C-4C01-8E00-F7430EBE81B8}"/>
              </a:ext>
            </a:extLst>
          </p:cNvPr>
          <p:cNvSpPr>
            <a:spLocks noGrp="1"/>
          </p:cNvSpPr>
          <p:nvPr>
            <p:ph type="title"/>
          </p:nvPr>
        </p:nvSpPr>
        <p:spPr/>
        <p:txBody>
          <a:bodyPr/>
          <a:lstStyle/>
          <a:p>
            <a:r>
              <a:rPr lang="en-US" dirty="0"/>
              <a:t>Immunogenic:</a:t>
            </a:r>
            <a:br>
              <a:rPr lang="en-US" dirty="0"/>
            </a:br>
            <a:r>
              <a:rPr lang="en-US" dirty="0"/>
              <a:t>PD1/PDL-1</a:t>
            </a:r>
          </a:p>
        </p:txBody>
      </p:sp>
      <p:pic>
        <p:nvPicPr>
          <p:cNvPr id="4" name="Picture 3">
            <a:extLst>
              <a:ext uri="{FF2B5EF4-FFF2-40B4-BE49-F238E27FC236}">
                <a16:creationId xmlns:a16="http://schemas.microsoft.com/office/drawing/2014/main" id="{11983074-D158-4F19-9214-74228AB2B688}"/>
              </a:ext>
            </a:extLst>
          </p:cNvPr>
          <p:cNvPicPr>
            <a:picLocks noChangeAspect="1"/>
          </p:cNvPicPr>
          <p:nvPr/>
        </p:nvPicPr>
        <p:blipFill rotWithShape="1">
          <a:blip r:embed="rId2"/>
          <a:srcRect l="67338" t="51811" r="17662" b="15233"/>
          <a:stretch/>
        </p:blipFill>
        <p:spPr>
          <a:xfrm>
            <a:off x="4689986" y="2281083"/>
            <a:ext cx="5362243" cy="3313471"/>
          </a:xfrm>
          <a:prstGeom prst="rect">
            <a:avLst/>
          </a:prstGeom>
        </p:spPr>
      </p:pic>
      <p:sp>
        <p:nvSpPr>
          <p:cNvPr id="5" name="Content Placeholder 2">
            <a:extLst>
              <a:ext uri="{FF2B5EF4-FFF2-40B4-BE49-F238E27FC236}">
                <a16:creationId xmlns:a16="http://schemas.microsoft.com/office/drawing/2014/main" id="{A6EDB206-284B-406A-992F-1A93F5ACAED2}"/>
              </a:ext>
            </a:extLst>
          </p:cNvPr>
          <p:cNvSpPr txBox="1">
            <a:spLocks/>
          </p:cNvSpPr>
          <p:nvPr/>
        </p:nvSpPr>
        <p:spPr>
          <a:xfrm>
            <a:off x="3785694" y="864108"/>
            <a:ext cx="7550900" cy="1063015"/>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3200" dirty="0"/>
              <a:t>Lymphocytes (immune cells) recognize the tumor as abnormal</a:t>
            </a:r>
            <a:endParaRPr lang="en-US" sz="3000" dirty="0"/>
          </a:p>
        </p:txBody>
      </p:sp>
    </p:spTree>
    <p:extLst>
      <p:ext uri="{BB962C8B-B14F-4D97-AF65-F5344CB8AC3E}">
        <p14:creationId xmlns:p14="http://schemas.microsoft.com/office/powerpoint/2010/main" val="1568865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F06E4-453C-4C01-8E00-F7430EBE81B8}"/>
              </a:ext>
            </a:extLst>
          </p:cNvPr>
          <p:cNvSpPr>
            <a:spLocks noGrp="1"/>
          </p:cNvSpPr>
          <p:nvPr>
            <p:ph type="title"/>
          </p:nvPr>
        </p:nvSpPr>
        <p:spPr/>
        <p:txBody>
          <a:bodyPr/>
          <a:lstStyle/>
          <a:p>
            <a:r>
              <a:rPr lang="en-US" dirty="0"/>
              <a:t>Immunogenic:</a:t>
            </a:r>
            <a:br>
              <a:rPr lang="en-US" dirty="0"/>
            </a:br>
            <a:r>
              <a:rPr lang="en-US" dirty="0"/>
              <a:t>PD1/PDL-1</a:t>
            </a:r>
          </a:p>
        </p:txBody>
      </p:sp>
      <p:sp>
        <p:nvSpPr>
          <p:cNvPr id="5" name="Content Placeholder 2">
            <a:extLst>
              <a:ext uri="{FF2B5EF4-FFF2-40B4-BE49-F238E27FC236}">
                <a16:creationId xmlns:a16="http://schemas.microsoft.com/office/drawing/2014/main" id="{A6EDB206-284B-406A-992F-1A93F5ACAED2}"/>
              </a:ext>
            </a:extLst>
          </p:cNvPr>
          <p:cNvSpPr txBox="1">
            <a:spLocks/>
          </p:cNvSpPr>
          <p:nvPr/>
        </p:nvSpPr>
        <p:spPr>
          <a:xfrm>
            <a:off x="3785694" y="864108"/>
            <a:ext cx="7550900" cy="1063015"/>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3200" dirty="0"/>
              <a:t>This causes them to attack the tumor</a:t>
            </a:r>
            <a:endParaRPr lang="en-US" sz="3000" dirty="0"/>
          </a:p>
        </p:txBody>
      </p:sp>
      <p:pic>
        <p:nvPicPr>
          <p:cNvPr id="3" name="Picture 2">
            <a:extLst>
              <a:ext uri="{FF2B5EF4-FFF2-40B4-BE49-F238E27FC236}">
                <a16:creationId xmlns:a16="http://schemas.microsoft.com/office/drawing/2014/main" id="{93F6752F-453C-44C9-AEDF-87E5BF2D0A46}"/>
              </a:ext>
            </a:extLst>
          </p:cNvPr>
          <p:cNvPicPr>
            <a:picLocks noChangeAspect="1"/>
          </p:cNvPicPr>
          <p:nvPr/>
        </p:nvPicPr>
        <p:blipFill rotWithShape="1">
          <a:blip r:embed="rId2"/>
          <a:srcRect l="64516" t="38315" r="15242" b="22115"/>
          <a:stretch/>
        </p:blipFill>
        <p:spPr>
          <a:xfrm>
            <a:off x="4355689" y="2074606"/>
            <a:ext cx="6120899" cy="3365278"/>
          </a:xfrm>
          <a:prstGeom prst="rect">
            <a:avLst/>
          </a:prstGeom>
        </p:spPr>
      </p:pic>
    </p:spTree>
    <p:extLst>
      <p:ext uri="{BB962C8B-B14F-4D97-AF65-F5344CB8AC3E}">
        <p14:creationId xmlns:p14="http://schemas.microsoft.com/office/powerpoint/2010/main" val="3161917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F06E4-453C-4C01-8E00-F7430EBE81B8}"/>
              </a:ext>
            </a:extLst>
          </p:cNvPr>
          <p:cNvSpPr>
            <a:spLocks noGrp="1"/>
          </p:cNvSpPr>
          <p:nvPr>
            <p:ph type="title"/>
          </p:nvPr>
        </p:nvSpPr>
        <p:spPr/>
        <p:txBody>
          <a:bodyPr/>
          <a:lstStyle/>
          <a:p>
            <a:r>
              <a:rPr lang="en-US" dirty="0"/>
              <a:t>Immunogenic:</a:t>
            </a:r>
            <a:br>
              <a:rPr lang="en-US" dirty="0"/>
            </a:br>
            <a:r>
              <a:rPr lang="en-US" dirty="0"/>
              <a:t>PD1/PDL-1</a:t>
            </a:r>
          </a:p>
        </p:txBody>
      </p:sp>
      <p:sp>
        <p:nvSpPr>
          <p:cNvPr id="5" name="Content Placeholder 2">
            <a:extLst>
              <a:ext uri="{FF2B5EF4-FFF2-40B4-BE49-F238E27FC236}">
                <a16:creationId xmlns:a16="http://schemas.microsoft.com/office/drawing/2014/main" id="{A6EDB206-284B-406A-992F-1A93F5ACAED2}"/>
              </a:ext>
            </a:extLst>
          </p:cNvPr>
          <p:cNvSpPr txBox="1">
            <a:spLocks/>
          </p:cNvSpPr>
          <p:nvPr/>
        </p:nvSpPr>
        <p:spPr>
          <a:xfrm>
            <a:off x="3785694" y="864108"/>
            <a:ext cx="7550900" cy="1662782"/>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3200" dirty="0"/>
              <a:t>But tumors can cloak themselves from the immune system to avoid recognition</a:t>
            </a:r>
            <a:endParaRPr lang="en-US" sz="3000" dirty="0"/>
          </a:p>
        </p:txBody>
      </p:sp>
      <p:pic>
        <p:nvPicPr>
          <p:cNvPr id="4" name="Picture 3">
            <a:extLst>
              <a:ext uri="{FF2B5EF4-FFF2-40B4-BE49-F238E27FC236}">
                <a16:creationId xmlns:a16="http://schemas.microsoft.com/office/drawing/2014/main" id="{FD3CAF6F-79ED-4A90-97BF-F9F92A0F7E73}"/>
              </a:ext>
            </a:extLst>
          </p:cNvPr>
          <p:cNvPicPr>
            <a:picLocks noChangeAspect="1"/>
          </p:cNvPicPr>
          <p:nvPr/>
        </p:nvPicPr>
        <p:blipFill rotWithShape="1">
          <a:blip r:embed="rId3"/>
          <a:srcRect l="66371" t="46025" r="14677" b="16952"/>
          <a:stretch/>
        </p:blipFill>
        <p:spPr>
          <a:xfrm>
            <a:off x="4989870" y="2772697"/>
            <a:ext cx="5373330" cy="2952323"/>
          </a:xfrm>
          <a:prstGeom prst="rect">
            <a:avLst/>
          </a:prstGeom>
        </p:spPr>
      </p:pic>
    </p:spTree>
    <p:extLst>
      <p:ext uri="{BB962C8B-B14F-4D97-AF65-F5344CB8AC3E}">
        <p14:creationId xmlns:p14="http://schemas.microsoft.com/office/powerpoint/2010/main" val="2443380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F06E4-453C-4C01-8E00-F7430EBE81B8}"/>
              </a:ext>
            </a:extLst>
          </p:cNvPr>
          <p:cNvSpPr>
            <a:spLocks noGrp="1"/>
          </p:cNvSpPr>
          <p:nvPr>
            <p:ph type="title"/>
          </p:nvPr>
        </p:nvSpPr>
        <p:spPr/>
        <p:txBody>
          <a:bodyPr/>
          <a:lstStyle/>
          <a:p>
            <a:r>
              <a:rPr lang="en-US" dirty="0"/>
              <a:t>Immunogenic:</a:t>
            </a:r>
            <a:br>
              <a:rPr lang="en-US" dirty="0"/>
            </a:br>
            <a:r>
              <a:rPr lang="en-US" dirty="0"/>
              <a:t>PD1/PDL-1</a:t>
            </a:r>
          </a:p>
        </p:txBody>
      </p:sp>
      <p:sp>
        <p:nvSpPr>
          <p:cNvPr id="5" name="Content Placeholder 2">
            <a:extLst>
              <a:ext uri="{FF2B5EF4-FFF2-40B4-BE49-F238E27FC236}">
                <a16:creationId xmlns:a16="http://schemas.microsoft.com/office/drawing/2014/main" id="{A6EDB206-284B-406A-992F-1A93F5ACAED2}"/>
              </a:ext>
            </a:extLst>
          </p:cNvPr>
          <p:cNvSpPr txBox="1">
            <a:spLocks/>
          </p:cNvSpPr>
          <p:nvPr/>
        </p:nvSpPr>
        <p:spPr>
          <a:xfrm>
            <a:off x="3785694" y="864108"/>
            <a:ext cx="7550900" cy="1662782"/>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3200" dirty="0"/>
              <a:t>Immune checkpoint inhibitors unblock anti-tumor immunity</a:t>
            </a:r>
            <a:endParaRPr lang="en-US" sz="3000" dirty="0"/>
          </a:p>
        </p:txBody>
      </p:sp>
      <p:pic>
        <p:nvPicPr>
          <p:cNvPr id="3" name="Picture 2">
            <a:extLst>
              <a:ext uri="{FF2B5EF4-FFF2-40B4-BE49-F238E27FC236}">
                <a16:creationId xmlns:a16="http://schemas.microsoft.com/office/drawing/2014/main" id="{0D17A7AD-EDC1-45B0-912B-A3F852C4DED1}"/>
              </a:ext>
            </a:extLst>
          </p:cNvPr>
          <p:cNvPicPr>
            <a:picLocks noChangeAspect="1"/>
          </p:cNvPicPr>
          <p:nvPr/>
        </p:nvPicPr>
        <p:blipFill rotWithShape="1">
          <a:blip r:embed="rId2"/>
          <a:srcRect l="65725" t="34301" r="17662" b="30717"/>
          <a:stretch/>
        </p:blipFill>
        <p:spPr>
          <a:xfrm>
            <a:off x="3441737" y="2743200"/>
            <a:ext cx="4200309" cy="2487561"/>
          </a:xfrm>
          <a:prstGeom prst="rect">
            <a:avLst/>
          </a:prstGeom>
        </p:spPr>
      </p:pic>
      <p:pic>
        <p:nvPicPr>
          <p:cNvPr id="6" name="Picture 5">
            <a:extLst>
              <a:ext uri="{FF2B5EF4-FFF2-40B4-BE49-F238E27FC236}">
                <a16:creationId xmlns:a16="http://schemas.microsoft.com/office/drawing/2014/main" id="{95E35886-42AD-4843-AA45-CF2690C16FDF}"/>
              </a:ext>
            </a:extLst>
          </p:cNvPr>
          <p:cNvPicPr>
            <a:picLocks noChangeAspect="1"/>
          </p:cNvPicPr>
          <p:nvPr/>
        </p:nvPicPr>
        <p:blipFill rotWithShape="1">
          <a:blip r:embed="rId3"/>
          <a:srcRect l="65807" t="36021" r="15645" b="26129"/>
          <a:stretch/>
        </p:blipFill>
        <p:spPr>
          <a:xfrm>
            <a:off x="7511844" y="2743200"/>
            <a:ext cx="4334382" cy="2487561"/>
          </a:xfrm>
          <a:prstGeom prst="rect">
            <a:avLst/>
          </a:prstGeom>
        </p:spPr>
      </p:pic>
      <p:sp>
        <p:nvSpPr>
          <p:cNvPr id="7" name="TextBox 6">
            <a:extLst>
              <a:ext uri="{FF2B5EF4-FFF2-40B4-BE49-F238E27FC236}">
                <a16:creationId xmlns:a16="http://schemas.microsoft.com/office/drawing/2014/main" id="{7CC0D0C3-7B4B-4591-BA79-AF29C03FD7A0}"/>
              </a:ext>
            </a:extLst>
          </p:cNvPr>
          <p:cNvSpPr txBox="1"/>
          <p:nvPr/>
        </p:nvSpPr>
        <p:spPr>
          <a:xfrm>
            <a:off x="3605559" y="5725020"/>
            <a:ext cx="3808543" cy="646331"/>
          </a:xfrm>
          <a:prstGeom prst="rect">
            <a:avLst/>
          </a:prstGeom>
          <a:noFill/>
        </p:spPr>
        <p:txBody>
          <a:bodyPr wrap="square" rtlCol="0">
            <a:spAutoFit/>
          </a:bodyPr>
          <a:lstStyle/>
          <a:p>
            <a:r>
              <a:rPr lang="en-US" dirty="0"/>
              <a:t>Examples: Pembrolizumab, Nivolumab, </a:t>
            </a:r>
            <a:r>
              <a:rPr lang="en-US" dirty="0" err="1"/>
              <a:t>Dostarlimab</a:t>
            </a:r>
            <a:endParaRPr lang="en-US" dirty="0"/>
          </a:p>
        </p:txBody>
      </p:sp>
      <p:sp>
        <p:nvSpPr>
          <p:cNvPr id="8" name="TextBox 7">
            <a:extLst>
              <a:ext uri="{FF2B5EF4-FFF2-40B4-BE49-F238E27FC236}">
                <a16:creationId xmlns:a16="http://schemas.microsoft.com/office/drawing/2014/main" id="{55C3DAEA-5AA7-40D2-8A12-528905707518}"/>
              </a:ext>
            </a:extLst>
          </p:cNvPr>
          <p:cNvSpPr txBox="1"/>
          <p:nvPr/>
        </p:nvSpPr>
        <p:spPr>
          <a:xfrm>
            <a:off x="7742703" y="5725020"/>
            <a:ext cx="3808543" cy="369332"/>
          </a:xfrm>
          <a:prstGeom prst="rect">
            <a:avLst/>
          </a:prstGeom>
          <a:noFill/>
        </p:spPr>
        <p:txBody>
          <a:bodyPr wrap="none" rtlCol="0">
            <a:spAutoFit/>
          </a:bodyPr>
          <a:lstStyle/>
          <a:p>
            <a:r>
              <a:rPr lang="en-US" dirty="0"/>
              <a:t>Examples: </a:t>
            </a:r>
            <a:r>
              <a:rPr lang="en-US" dirty="0" err="1"/>
              <a:t>Atezolizumab</a:t>
            </a:r>
            <a:r>
              <a:rPr lang="en-US" dirty="0"/>
              <a:t>, </a:t>
            </a:r>
            <a:r>
              <a:rPr lang="en-US" dirty="0" err="1"/>
              <a:t>Durvalumab</a:t>
            </a:r>
            <a:endParaRPr lang="en-US" dirty="0"/>
          </a:p>
        </p:txBody>
      </p:sp>
    </p:spTree>
    <p:extLst>
      <p:ext uri="{BB962C8B-B14F-4D97-AF65-F5344CB8AC3E}">
        <p14:creationId xmlns:p14="http://schemas.microsoft.com/office/powerpoint/2010/main" val="2693372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9B89-6220-493A-9D29-B4FD43C93DCE}"/>
              </a:ext>
            </a:extLst>
          </p:cNvPr>
          <p:cNvSpPr>
            <a:spLocks noGrp="1"/>
          </p:cNvSpPr>
          <p:nvPr>
            <p:ph type="title"/>
          </p:nvPr>
        </p:nvSpPr>
        <p:spPr/>
        <p:txBody>
          <a:bodyPr/>
          <a:lstStyle/>
          <a:p>
            <a:r>
              <a:rPr lang="en-US" dirty="0"/>
              <a:t>Treatment</a:t>
            </a:r>
          </a:p>
        </p:txBody>
      </p:sp>
      <p:sp>
        <p:nvSpPr>
          <p:cNvPr id="4" name="Content Placeholder 2">
            <a:extLst>
              <a:ext uri="{FF2B5EF4-FFF2-40B4-BE49-F238E27FC236}">
                <a16:creationId xmlns:a16="http://schemas.microsoft.com/office/drawing/2014/main" id="{4C228349-340B-44E4-9056-1D8963C80ADC}"/>
              </a:ext>
            </a:extLst>
          </p:cNvPr>
          <p:cNvSpPr txBox="1">
            <a:spLocks noGrp="1"/>
          </p:cNvSpPr>
          <p:nvPr>
            <p:ph idx="1"/>
          </p:nvPr>
        </p:nvSpPr>
        <p:spPr>
          <a:xfrm>
            <a:off x="3868738" y="863600"/>
            <a:ext cx="7315200" cy="5121275"/>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3200" dirty="0"/>
              <a:t>Common: Expression of PD-L1 is high in endometrial cancer</a:t>
            </a:r>
          </a:p>
          <a:p>
            <a:pPr lvl="1"/>
            <a:r>
              <a:rPr lang="en-US" sz="3000" dirty="0"/>
              <a:t>40-80% in endometrioid</a:t>
            </a:r>
          </a:p>
          <a:p>
            <a:pPr lvl="1"/>
            <a:r>
              <a:rPr lang="en-US" sz="3000" dirty="0"/>
              <a:t>10-68% in serous</a:t>
            </a:r>
          </a:p>
          <a:p>
            <a:pPr lvl="1"/>
            <a:r>
              <a:rPr lang="en-US" sz="3000" dirty="0"/>
              <a:t>23-69% in clear cell</a:t>
            </a:r>
          </a:p>
          <a:p>
            <a:endParaRPr lang="en-US" sz="3200" dirty="0"/>
          </a:p>
          <a:p>
            <a:r>
              <a:rPr lang="en-US" sz="3200" dirty="0"/>
              <a:t>BUT, for treatment based on PD-L1 positive status alone, benefit of immune checkpoint blockade is generally modest</a:t>
            </a:r>
          </a:p>
          <a:p>
            <a:endParaRPr lang="en-US" sz="3000" dirty="0"/>
          </a:p>
        </p:txBody>
      </p:sp>
    </p:spTree>
    <p:extLst>
      <p:ext uri="{BB962C8B-B14F-4D97-AF65-F5344CB8AC3E}">
        <p14:creationId xmlns:p14="http://schemas.microsoft.com/office/powerpoint/2010/main" val="1295923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B0DF5-6F60-43E4-A2F0-2F31335E151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40AA21C2-31EA-42B2-91DE-C794B8DB97BF}"/>
              </a:ext>
            </a:extLst>
          </p:cNvPr>
          <p:cNvSpPr>
            <a:spLocks noGrp="1"/>
          </p:cNvSpPr>
          <p:nvPr>
            <p:ph idx="1"/>
          </p:nvPr>
        </p:nvSpPr>
        <p:spPr/>
        <p:txBody>
          <a:bodyPr>
            <a:normAutofit/>
          </a:bodyPr>
          <a:lstStyle/>
          <a:p>
            <a:r>
              <a:rPr lang="en-US" sz="3200" dirty="0"/>
              <a:t>Genetic testing: You and Your tumor</a:t>
            </a:r>
          </a:p>
          <a:p>
            <a:r>
              <a:rPr lang="en-US" sz="3200" dirty="0"/>
              <a:t>How testing impacts the treatment of endometrial cancer</a:t>
            </a:r>
          </a:p>
          <a:p>
            <a:r>
              <a:rPr lang="en-US" sz="3200" dirty="0"/>
              <a:t>Immunotherapy</a:t>
            </a:r>
          </a:p>
          <a:p>
            <a:r>
              <a:rPr lang="en-US" sz="3200" dirty="0"/>
              <a:t>Side effects to watch for</a:t>
            </a:r>
          </a:p>
          <a:p>
            <a:r>
              <a:rPr lang="en-US" sz="3200" dirty="0"/>
              <a:t>Clinical trials – are clinical trials right for you?</a:t>
            </a:r>
          </a:p>
          <a:p>
            <a:r>
              <a:rPr lang="en-US" sz="3200" dirty="0"/>
              <a:t>A quick reminder: </a:t>
            </a:r>
            <a:r>
              <a:rPr lang="en-US" sz="3200" dirty="0" err="1"/>
              <a:t>MyActivity</a:t>
            </a:r>
            <a:r>
              <a:rPr lang="en-US" sz="3200" dirty="0"/>
              <a:t> Study</a:t>
            </a:r>
          </a:p>
        </p:txBody>
      </p:sp>
    </p:spTree>
    <p:extLst>
      <p:ext uri="{BB962C8B-B14F-4D97-AF65-F5344CB8AC3E}">
        <p14:creationId xmlns:p14="http://schemas.microsoft.com/office/powerpoint/2010/main" val="1939576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50FA-F943-4DF4-9079-586C50B71CD5}"/>
              </a:ext>
            </a:extLst>
          </p:cNvPr>
          <p:cNvSpPr>
            <a:spLocks noGrp="1"/>
          </p:cNvSpPr>
          <p:nvPr>
            <p:ph type="title"/>
          </p:nvPr>
        </p:nvSpPr>
        <p:spPr/>
        <p:txBody>
          <a:bodyPr/>
          <a:lstStyle/>
          <a:p>
            <a:r>
              <a:rPr lang="en-US" dirty="0"/>
              <a:t>Immunogenic:</a:t>
            </a:r>
            <a:br>
              <a:rPr lang="en-US" dirty="0"/>
            </a:br>
            <a:r>
              <a:rPr lang="en-US" dirty="0"/>
              <a:t>Tumor mutation burden (TMB)</a:t>
            </a:r>
          </a:p>
        </p:txBody>
      </p:sp>
      <p:sp>
        <p:nvSpPr>
          <p:cNvPr id="6" name="Content Placeholder 2">
            <a:extLst>
              <a:ext uri="{FF2B5EF4-FFF2-40B4-BE49-F238E27FC236}">
                <a16:creationId xmlns:a16="http://schemas.microsoft.com/office/drawing/2014/main" id="{62A2C9DB-54B1-4A23-8376-10495DF91656}"/>
              </a:ext>
            </a:extLst>
          </p:cNvPr>
          <p:cNvSpPr txBox="1">
            <a:spLocks/>
          </p:cNvSpPr>
          <p:nvPr/>
        </p:nvSpPr>
        <p:spPr>
          <a:xfrm>
            <a:off x="3853042" y="951391"/>
            <a:ext cx="7315200" cy="125966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3200" dirty="0"/>
              <a:t>Increased mutations lead to increased immune response to tumor</a:t>
            </a:r>
          </a:p>
          <a:p>
            <a:pPr marL="0" indent="0">
              <a:buNone/>
            </a:pPr>
            <a:endParaRPr lang="en-US" sz="3200" dirty="0"/>
          </a:p>
        </p:txBody>
      </p:sp>
      <p:pic>
        <p:nvPicPr>
          <p:cNvPr id="4098" name="Picture 2" descr="Signatures of mutational processes in human cancer | Nature">
            <a:extLst>
              <a:ext uri="{FF2B5EF4-FFF2-40B4-BE49-F238E27FC236}">
                <a16:creationId xmlns:a16="http://schemas.microsoft.com/office/drawing/2014/main" id="{43537DBB-4631-4F59-AF56-F2208F86B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364" y="2363451"/>
            <a:ext cx="7791515" cy="31393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2A8A336-C348-4488-BF3A-2D5BCB80D979}"/>
              </a:ext>
            </a:extLst>
          </p:cNvPr>
          <p:cNvSpPr/>
          <p:nvPr/>
        </p:nvSpPr>
        <p:spPr>
          <a:xfrm>
            <a:off x="7869215" y="2880220"/>
            <a:ext cx="250606" cy="27303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52F8172-40DB-4D6E-A64A-3B610C6340F1}"/>
              </a:ext>
            </a:extLst>
          </p:cNvPr>
          <p:cNvSpPr/>
          <p:nvPr/>
        </p:nvSpPr>
        <p:spPr>
          <a:xfrm>
            <a:off x="9506853" y="2880220"/>
            <a:ext cx="279362" cy="27303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D7993F9-515F-43F0-A00F-6FEABB8C4910}"/>
              </a:ext>
            </a:extLst>
          </p:cNvPr>
          <p:cNvSpPr/>
          <p:nvPr/>
        </p:nvSpPr>
        <p:spPr>
          <a:xfrm>
            <a:off x="8785185" y="2880220"/>
            <a:ext cx="279362" cy="27303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B0C50031-16C7-4418-A40E-45DFB92EDAFD}"/>
              </a:ext>
            </a:extLst>
          </p:cNvPr>
          <p:cNvCxnSpPr/>
          <p:nvPr/>
        </p:nvCxnSpPr>
        <p:spPr>
          <a:xfrm flipV="1">
            <a:off x="8785185" y="5725020"/>
            <a:ext cx="162045" cy="617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044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Dna, Double Helix, Illustration Photograph by Monica Schroeder">
            <a:extLst>
              <a:ext uri="{FF2B5EF4-FFF2-40B4-BE49-F238E27FC236}">
                <a16:creationId xmlns:a16="http://schemas.microsoft.com/office/drawing/2014/main" id="{B520D34E-0122-4BB0-9536-224185949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444" y="3311890"/>
            <a:ext cx="2818844" cy="20210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10C50FA-F943-4DF4-9079-586C50B71CD5}"/>
              </a:ext>
            </a:extLst>
          </p:cNvPr>
          <p:cNvSpPr>
            <a:spLocks noGrp="1"/>
          </p:cNvSpPr>
          <p:nvPr>
            <p:ph type="title"/>
          </p:nvPr>
        </p:nvSpPr>
        <p:spPr/>
        <p:txBody>
          <a:bodyPr/>
          <a:lstStyle/>
          <a:p>
            <a:r>
              <a:rPr lang="en-US" dirty="0"/>
              <a:t>Immunogenic:</a:t>
            </a:r>
            <a:br>
              <a:rPr lang="en-US" dirty="0"/>
            </a:br>
            <a:r>
              <a:rPr lang="en-US" dirty="0"/>
              <a:t>Tumor mutation burden (TMB)</a:t>
            </a:r>
          </a:p>
        </p:txBody>
      </p:sp>
      <p:sp>
        <p:nvSpPr>
          <p:cNvPr id="6" name="Content Placeholder 2">
            <a:extLst>
              <a:ext uri="{FF2B5EF4-FFF2-40B4-BE49-F238E27FC236}">
                <a16:creationId xmlns:a16="http://schemas.microsoft.com/office/drawing/2014/main" id="{62A2C9DB-54B1-4A23-8376-10495DF91656}"/>
              </a:ext>
            </a:extLst>
          </p:cNvPr>
          <p:cNvSpPr txBox="1">
            <a:spLocks/>
          </p:cNvSpPr>
          <p:nvPr/>
        </p:nvSpPr>
        <p:spPr>
          <a:xfrm>
            <a:off x="3853041" y="951390"/>
            <a:ext cx="7744791" cy="1552053"/>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3200" dirty="0"/>
              <a:t>Increased mutations lead to increased abnormalities – and therefore increased immune response to tumor</a:t>
            </a:r>
          </a:p>
          <a:p>
            <a:pPr marL="0" indent="0">
              <a:buNone/>
            </a:pPr>
            <a:endParaRPr lang="en-US" sz="3200" dirty="0"/>
          </a:p>
        </p:txBody>
      </p:sp>
      <p:pic>
        <p:nvPicPr>
          <p:cNvPr id="13" name="Picture 12">
            <a:extLst>
              <a:ext uri="{FF2B5EF4-FFF2-40B4-BE49-F238E27FC236}">
                <a16:creationId xmlns:a16="http://schemas.microsoft.com/office/drawing/2014/main" id="{7B560395-D835-4A27-9D02-C362BED266DC}"/>
              </a:ext>
            </a:extLst>
          </p:cNvPr>
          <p:cNvPicPr>
            <a:picLocks noChangeAspect="1"/>
          </p:cNvPicPr>
          <p:nvPr/>
        </p:nvPicPr>
        <p:blipFill rotWithShape="1">
          <a:blip r:embed="rId4"/>
          <a:srcRect l="65807" t="43006" r="28143" b="34515"/>
          <a:stretch/>
        </p:blipFill>
        <p:spPr>
          <a:xfrm>
            <a:off x="7612958" y="3298640"/>
            <a:ext cx="1768896" cy="1848301"/>
          </a:xfrm>
          <a:prstGeom prst="rect">
            <a:avLst/>
          </a:prstGeom>
        </p:spPr>
      </p:pic>
      <p:cxnSp>
        <p:nvCxnSpPr>
          <p:cNvPr id="25" name="Straight Arrow Connector 24">
            <a:extLst>
              <a:ext uri="{FF2B5EF4-FFF2-40B4-BE49-F238E27FC236}">
                <a16:creationId xmlns:a16="http://schemas.microsoft.com/office/drawing/2014/main" id="{41A92914-48C7-49ED-A8D2-B5CC3B0F9F5B}"/>
              </a:ext>
            </a:extLst>
          </p:cNvPr>
          <p:cNvCxnSpPr/>
          <p:nvPr/>
        </p:nvCxnSpPr>
        <p:spPr>
          <a:xfrm>
            <a:off x="6906043" y="3896515"/>
            <a:ext cx="7069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Explosion: 14 Points 2">
            <a:extLst>
              <a:ext uri="{FF2B5EF4-FFF2-40B4-BE49-F238E27FC236}">
                <a16:creationId xmlns:a16="http://schemas.microsoft.com/office/drawing/2014/main" id="{3C7CF0D1-4C3B-477B-9757-BD003AE69544}"/>
              </a:ext>
            </a:extLst>
          </p:cNvPr>
          <p:cNvSpPr/>
          <p:nvPr/>
        </p:nvSpPr>
        <p:spPr>
          <a:xfrm>
            <a:off x="8418660" y="3298640"/>
            <a:ext cx="455038" cy="318429"/>
          </a:xfrm>
          <a:prstGeom prst="irregularSeal2">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xplosion: 14 Points 31">
            <a:extLst>
              <a:ext uri="{FF2B5EF4-FFF2-40B4-BE49-F238E27FC236}">
                <a16:creationId xmlns:a16="http://schemas.microsoft.com/office/drawing/2014/main" id="{8F84A74F-C56B-4ED4-AF7E-5AAD4C28BF21}"/>
              </a:ext>
            </a:extLst>
          </p:cNvPr>
          <p:cNvSpPr/>
          <p:nvPr/>
        </p:nvSpPr>
        <p:spPr>
          <a:xfrm>
            <a:off x="9013772" y="4020066"/>
            <a:ext cx="455038" cy="318429"/>
          </a:xfrm>
          <a:prstGeom prst="irregularSeal2">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xplosion: 14 Points 32">
            <a:extLst>
              <a:ext uri="{FF2B5EF4-FFF2-40B4-BE49-F238E27FC236}">
                <a16:creationId xmlns:a16="http://schemas.microsoft.com/office/drawing/2014/main" id="{D5D9FB53-71FE-463F-8220-4DF53F43ED5D}"/>
              </a:ext>
            </a:extLst>
          </p:cNvPr>
          <p:cNvSpPr/>
          <p:nvPr/>
        </p:nvSpPr>
        <p:spPr>
          <a:xfrm>
            <a:off x="7567331" y="4169364"/>
            <a:ext cx="455038" cy="318429"/>
          </a:xfrm>
          <a:prstGeom prst="irregularSeal2">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xplosion: 14 Points 33">
            <a:extLst>
              <a:ext uri="{FF2B5EF4-FFF2-40B4-BE49-F238E27FC236}">
                <a16:creationId xmlns:a16="http://schemas.microsoft.com/office/drawing/2014/main" id="{24C6E2DC-0D2C-4061-A24D-2384CF0C2C94}"/>
              </a:ext>
            </a:extLst>
          </p:cNvPr>
          <p:cNvSpPr/>
          <p:nvPr/>
        </p:nvSpPr>
        <p:spPr>
          <a:xfrm>
            <a:off x="8599772" y="4532440"/>
            <a:ext cx="455038" cy="318429"/>
          </a:xfrm>
          <a:prstGeom prst="irregularSeal2">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A09E3A52-785C-4664-AF80-CF944E46255D}"/>
              </a:ext>
            </a:extLst>
          </p:cNvPr>
          <p:cNvPicPr>
            <a:picLocks noChangeAspect="1"/>
          </p:cNvPicPr>
          <p:nvPr/>
        </p:nvPicPr>
        <p:blipFill rotWithShape="1">
          <a:blip r:embed="rId5"/>
          <a:srcRect l="75787" t="63287" r="20157" b="21937"/>
          <a:stretch/>
        </p:blipFill>
        <p:spPr>
          <a:xfrm>
            <a:off x="9632534" y="5263176"/>
            <a:ext cx="1039797" cy="1065714"/>
          </a:xfrm>
          <a:prstGeom prst="rect">
            <a:avLst/>
          </a:prstGeom>
        </p:spPr>
      </p:pic>
      <p:pic>
        <p:nvPicPr>
          <p:cNvPr id="40" name="Picture 39">
            <a:extLst>
              <a:ext uri="{FF2B5EF4-FFF2-40B4-BE49-F238E27FC236}">
                <a16:creationId xmlns:a16="http://schemas.microsoft.com/office/drawing/2014/main" id="{BCEFA9AD-284A-4796-9666-66B599C3D928}"/>
              </a:ext>
            </a:extLst>
          </p:cNvPr>
          <p:cNvPicPr>
            <a:picLocks noChangeAspect="1"/>
          </p:cNvPicPr>
          <p:nvPr/>
        </p:nvPicPr>
        <p:blipFill rotWithShape="1">
          <a:blip r:embed="rId5"/>
          <a:srcRect l="75787" t="63287" r="20157" b="21937"/>
          <a:stretch/>
        </p:blipFill>
        <p:spPr>
          <a:xfrm>
            <a:off x="9976396" y="4081227"/>
            <a:ext cx="1039797" cy="1065714"/>
          </a:xfrm>
          <a:prstGeom prst="rect">
            <a:avLst/>
          </a:prstGeom>
        </p:spPr>
      </p:pic>
      <p:pic>
        <p:nvPicPr>
          <p:cNvPr id="41" name="Picture 40">
            <a:extLst>
              <a:ext uri="{FF2B5EF4-FFF2-40B4-BE49-F238E27FC236}">
                <a16:creationId xmlns:a16="http://schemas.microsoft.com/office/drawing/2014/main" id="{979A9867-93E7-4A09-B3BC-239DD1314D7A}"/>
              </a:ext>
            </a:extLst>
          </p:cNvPr>
          <p:cNvPicPr>
            <a:picLocks noChangeAspect="1"/>
          </p:cNvPicPr>
          <p:nvPr/>
        </p:nvPicPr>
        <p:blipFill rotWithShape="1">
          <a:blip r:embed="rId5"/>
          <a:srcRect l="75787" t="63287" r="20157" b="21937"/>
          <a:stretch/>
        </p:blipFill>
        <p:spPr>
          <a:xfrm>
            <a:off x="9976395" y="2779033"/>
            <a:ext cx="1039797" cy="1065714"/>
          </a:xfrm>
          <a:prstGeom prst="rect">
            <a:avLst/>
          </a:prstGeom>
        </p:spPr>
      </p:pic>
      <p:cxnSp>
        <p:nvCxnSpPr>
          <p:cNvPr id="10" name="Straight Arrow Connector 9">
            <a:extLst>
              <a:ext uri="{FF2B5EF4-FFF2-40B4-BE49-F238E27FC236}">
                <a16:creationId xmlns:a16="http://schemas.microsoft.com/office/drawing/2014/main" id="{F768A0C8-DDC4-4928-B09A-A44BE6FEFA10}"/>
              </a:ext>
            </a:extLst>
          </p:cNvPr>
          <p:cNvCxnSpPr/>
          <p:nvPr/>
        </p:nvCxnSpPr>
        <p:spPr>
          <a:xfrm flipH="1">
            <a:off x="9241291" y="3298640"/>
            <a:ext cx="566471" cy="3184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EA8D9F5-B724-456B-A923-D5B417A2DA54}"/>
              </a:ext>
            </a:extLst>
          </p:cNvPr>
          <p:cNvCxnSpPr>
            <a:cxnSpLocks/>
          </p:cNvCxnSpPr>
          <p:nvPr/>
        </p:nvCxnSpPr>
        <p:spPr>
          <a:xfrm flipH="1" flipV="1">
            <a:off x="9393891" y="4382667"/>
            <a:ext cx="477285" cy="408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AF13E9F-75CA-41D2-A657-BFE7632222FE}"/>
              </a:ext>
            </a:extLst>
          </p:cNvPr>
          <p:cNvCxnSpPr>
            <a:cxnSpLocks/>
          </p:cNvCxnSpPr>
          <p:nvPr/>
        </p:nvCxnSpPr>
        <p:spPr>
          <a:xfrm flipH="1" flipV="1">
            <a:off x="9110456" y="4998225"/>
            <a:ext cx="414070" cy="3117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Explosion: 14 Points 30">
            <a:extLst>
              <a:ext uri="{FF2B5EF4-FFF2-40B4-BE49-F238E27FC236}">
                <a16:creationId xmlns:a16="http://schemas.microsoft.com/office/drawing/2014/main" id="{C6B88339-769B-4CBF-A758-A738CA11701B}"/>
              </a:ext>
            </a:extLst>
          </p:cNvPr>
          <p:cNvSpPr/>
          <p:nvPr/>
        </p:nvSpPr>
        <p:spPr>
          <a:xfrm>
            <a:off x="4562618" y="3562328"/>
            <a:ext cx="328168" cy="240752"/>
          </a:xfrm>
          <a:prstGeom prst="irregularSeal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Explosion: 14 Points 43">
            <a:extLst>
              <a:ext uri="{FF2B5EF4-FFF2-40B4-BE49-F238E27FC236}">
                <a16:creationId xmlns:a16="http://schemas.microsoft.com/office/drawing/2014/main" id="{E2C1224B-2AB4-41C5-A669-28B1A995A202}"/>
              </a:ext>
            </a:extLst>
          </p:cNvPr>
          <p:cNvSpPr/>
          <p:nvPr/>
        </p:nvSpPr>
        <p:spPr>
          <a:xfrm>
            <a:off x="4726702" y="4138311"/>
            <a:ext cx="328168" cy="240752"/>
          </a:xfrm>
          <a:prstGeom prst="irregularSeal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Explosion: 14 Points 44">
            <a:extLst>
              <a:ext uri="{FF2B5EF4-FFF2-40B4-BE49-F238E27FC236}">
                <a16:creationId xmlns:a16="http://schemas.microsoft.com/office/drawing/2014/main" id="{26850A8A-6B28-41CD-ACD8-64726FE87160}"/>
              </a:ext>
            </a:extLst>
          </p:cNvPr>
          <p:cNvSpPr/>
          <p:nvPr/>
        </p:nvSpPr>
        <p:spPr>
          <a:xfrm>
            <a:off x="5965476" y="4114623"/>
            <a:ext cx="328168" cy="240752"/>
          </a:xfrm>
          <a:prstGeom prst="irregularSeal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Explosion: 14 Points 45">
            <a:extLst>
              <a:ext uri="{FF2B5EF4-FFF2-40B4-BE49-F238E27FC236}">
                <a16:creationId xmlns:a16="http://schemas.microsoft.com/office/drawing/2014/main" id="{96E857B1-57A6-4D22-B515-B5688A7B6EBF}"/>
              </a:ext>
            </a:extLst>
          </p:cNvPr>
          <p:cNvSpPr/>
          <p:nvPr/>
        </p:nvSpPr>
        <p:spPr>
          <a:xfrm>
            <a:off x="3853042" y="3803080"/>
            <a:ext cx="328168" cy="240752"/>
          </a:xfrm>
          <a:prstGeom prst="irregularSeal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7326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Dna, Double Helix, Illustration Photograph by Monica Schroeder">
            <a:extLst>
              <a:ext uri="{FF2B5EF4-FFF2-40B4-BE49-F238E27FC236}">
                <a16:creationId xmlns:a16="http://schemas.microsoft.com/office/drawing/2014/main" id="{B520D34E-0122-4BB0-9536-224185949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865" y="4215769"/>
            <a:ext cx="1756894" cy="12596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10C50FA-F943-4DF4-9079-586C50B71CD5}"/>
              </a:ext>
            </a:extLst>
          </p:cNvPr>
          <p:cNvSpPr>
            <a:spLocks noGrp="1"/>
          </p:cNvSpPr>
          <p:nvPr>
            <p:ph type="title"/>
          </p:nvPr>
        </p:nvSpPr>
        <p:spPr/>
        <p:txBody>
          <a:bodyPr/>
          <a:lstStyle/>
          <a:p>
            <a:r>
              <a:rPr lang="en-US" dirty="0"/>
              <a:t>Immunogenic:</a:t>
            </a:r>
            <a:br>
              <a:rPr lang="en-US" dirty="0"/>
            </a:br>
            <a:r>
              <a:rPr lang="en-US" dirty="0"/>
              <a:t>Mismatch repair</a:t>
            </a:r>
          </a:p>
        </p:txBody>
      </p:sp>
      <p:sp>
        <p:nvSpPr>
          <p:cNvPr id="6" name="Content Placeholder 2">
            <a:extLst>
              <a:ext uri="{FF2B5EF4-FFF2-40B4-BE49-F238E27FC236}">
                <a16:creationId xmlns:a16="http://schemas.microsoft.com/office/drawing/2014/main" id="{62A2C9DB-54B1-4A23-8376-10495DF91656}"/>
              </a:ext>
            </a:extLst>
          </p:cNvPr>
          <p:cNvSpPr txBox="1">
            <a:spLocks/>
          </p:cNvSpPr>
          <p:nvPr/>
        </p:nvSpPr>
        <p:spPr>
          <a:xfrm>
            <a:off x="3793340" y="364308"/>
            <a:ext cx="7315200" cy="125966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3200" dirty="0"/>
              <a:t>Mismatch repair deficiency (</a:t>
            </a:r>
            <a:r>
              <a:rPr lang="en-US" sz="3200" dirty="0" err="1"/>
              <a:t>dMMR</a:t>
            </a:r>
            <a:r>
              <a:rPr lang="en-US" sz="3200" dirty="0"/>
              <a:t>)</a:t>
            </a:r>
          </a:p>
          <a:p>
            <a:r>
              <a:rPr lang="en-US" sz="3200" dirty="0"/>
              <a:t>Microsatellite instability (MSI)</a:t>
            </a:r>
          </a:p>
          <a:p>
            <a:pPr marL="0" indent="0">
              <a:buNone/>
            </a:pPr>
            <a:endParaRPr lang="en-US" sz="3200" dirty="0"/>
          </a:p>
        </p:txBody>
      </p:sp>
      <p:pic>
        <p:nvPicPr>
          <p:cNvPr id="1032" name="Picture 8" descr="Dna, Double Helix, Illustration Photograph by Monica Schroeder">
            <a:extLst>
              <a:ext uri="{FF2B5EF4-FFF2-40B4-BE49-F238E27FC236}">
                <a16:creationId xmlns:a16="http://schemas.microsoft.com/office/drawing/2014/main" id="{747EBFD8-C250-4CFC-9B27-77B694702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986" y="2575944"/>
            <a:ext cx="1756894" cy="12596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Dna, Double Helix, Illustration Photograph by Monica Schroeder">
            <a:extLst>
              <a:ext uri="{FF2B5EF4-FFF2-40B4-BE49-F238E27FC236}">
                <a16:creationId xmlns:a16="http://schemas.microsoft.com/office/drawing/2014/main" id="{2CAEC628-146B-4D53-869D-D9D2040A8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4046" y="1920969"/>
            <a:ext cx="1756894" cy="12596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Dna, Double Helix, Illustration Photograph by Monica Schroeder">
            <a:extLst>
              <a:ext uri="{FF2B5EF4-FFF2-40B4-BE49-F238E27FC236}">
                <a16:creationId xmlns:a16="http://schemas.microsoft.com/office/drawing/2014/main" id="{686829EF-E213-43D6-B6F1-580FF0570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1047" y="1987256"/>
            <a:ext cx="1756894" cy="12596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E41BABA-A6DE-4FDB-B62D-5BDB763CDB86}"/>
              </a:ext>
            </a:extLst>
          </p:cNvPr>
          <p:cNvPicPr>
            <a:picLocks noChangeAspect="1"/>
          </p:cNvPicPr>
          <p:nvPr/>
        </p:nvPicPr>
        <p:blipFill rotWithShape="1">
          <a:blip r:embed="rId3"/>
          <a:srcRect l="67338" t="51811" r="27024" b="20905"/>
          <a:stretch/>
        </p:blipFill>
        <p:spPr>
          <a:xfrm>
            <a:off x="10576654" y="1880184"/>
            <a:ext cx="1217393" cy="1656842"/>
          </a:xfrm>
          <a:prstGeom prst="rect">
            <a:avLst/>
          </a:prstGeom>
        </p:spPr>
      </p:pic>
      <p:pic>
        <p:nvPicPr>
          <p:cNvPr id="13" name="Picture 12">
            <a:extLst>
              <a:ext uri="{FF2B5EF4-FFF2-40B4-BE49-F238E27FC236}">
                <a16:creationId xmlns:a16="http://schemas.microsoft.com/office/drawing/2014/main" id="{7B560395-D835-4A27-9D02-C362BED266DC}"/>
              </a:ext>
            </a:extLst>
          </p:cNvPr>
          <p:cNvPicPr>
            <a:picLocks noChangeAspect="1"/>
          </p:cNvPicPr>
          <p:nvPr/>
        </p:nvPicPr>
        <p:blipFill rotWithShape="1">
          <a:blip r:embed="rId4"/>
          <a:srcRect l="65807" t="43006" r="28143" b="34515"/>
          <a:stretch/>
        </p:blipFill>
        <p:spPr>
          <a:xfrm>
            <a:off x="10522187" y="4870744"/>
            <a:ext cx="1294798" cy="1352921"/>
          </a:xfrm>
          <a:prstGeom prst="rect">
            <a:avLst/>
          </a:prstGeom>
        </p:spPr>
      </p:pic>
      <p:sp>
        <p:nvSpPr>
          <p:cNvPr id="4" name="Oval 3">
            <a:extLst>
              <a:ext uri="{FF2B5EF4-FFF2-40B4-BE49-F238E27FC236}">
                <a16:creationId xmlns:a16="http://schemas.microsoft.com/office/drawing/2014/main" id="{DFF433F6-69D5-458F-9EEC-756597870BF0}"/>
              </a:ext>
            </a:extLst>
          </p:cNvPr>
          <p:cNvSpPr/>
          <p:nvPr/>
        </p:nvSpPr>
        <p:spPr>
          <a:xfrm>
            <a:off x="6208358" y="1880184"/>
            <a:ext cx="1192814" cy="6636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MMR complex</a:t>
            </a:r>
          </a:p>
        </p:txBody>
      </p:sp>
      <p:cxnSp>
        <p:nvCxnSpPr>
          <p:cNvPr id="8" name="Straight Arrow Connector 7">
            <a:extLst>
              <a:ext uri="{FF2B5EF4-FFF2-40B4-BE49-F238E27FC236}">
                <a16:creationId xmlns:a16="http://schemas.microsoft.com/office/drawing/2014/main" id="{E1E03143-0105-4740-83B0-C48BA4C2A6FA}"/>
              </a:ext>
            </a:extLst>
          </p:cNvPr>
          <p:cNvCxnSpPr/>
          <p:nvPr/>
        </p:nvCxnSpPr>
        <p:spPr>
          <a:xfrm flipV="1">
            <a:off x="5112774" y="2617086"/>
            <a:ext cx="698091" cy="273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7D23EDA-35FA-4F5C-86A5-EED3D13E9D0E}"/>
              </a:ext>
            </a:extLst>
          </p:cNvPr>
          <p:cNvCxnSpPr/>
          <p:nvPr/>
        </p:nvCxnSpPr>
        <p:spPr>
          <a:xfrm>
            <a:off x="7822415" y="2575944"/>
            <a:ext cx="7069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1F7051E-8D4C-48A0-84E0-F30DDDBEF204}"/>
              </a:ext>
            </a:extLst>
          </p:cNvPr>
          <p:cNvSpPr txBox="1"/>
          <p:nvPr/>
        </p:nvSpPr>
        <p:spPr>
          <a:xfrm>
            <a:off x="8529330" y="1413896"/>
            <a:ext cx="2579210" cy="646331"/>
          </a:xfrm>
          <a:prstGeom prst="rect">
            <a:avLst/>
          </a:prstGeom>
          <a:noFill/>
        </p:spPr>
        <p:txBody>
          <a:bodyPr wrap="square" rtlCol="0">
            <a:spAutoFit/>
          </a:bodyPr>
          <a:lstStyle/>
          <a:p>
            <a:r>
              <a:rPr lang="en-US"/>
              <a:t>Successful = </a:t>
            </a:r>
            <a:r>
              <a:rPr lang="en-US" dirty="0"/>
              <a:t>tumor survival</a:t>
            </a:r>
          </a:p>
        </p:txBody>
      </p:sp>
      <p:cxnSp>
        <p:nvCxnSpPr>
          <p:cNvPr id="26" name="Straight Arrow Connector 25">
            <a:extLst>
              <a:ext uri="{FF2B5EF4-FFF2-40B4-BE49-F238E27FC236}">
                <a16:creationId xmlns:a16="http://schemas.microsoft.com/office/drawing/2014/main" id="{07A1DCF5-CE3F-4FAD-BD70-B1E44510ACB2}"/>
              </a:ext>
            </a:extLst>
          </p:cNvPr>
          <p:cNvCxnSpPr/>
          <p:nvPr/>
        </p:nvCxnSpPr>
        <p:spPr>
          <a:xfrm>
            <a:off x="7939234" y="4870744"/>
            <a:ext cx="7069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7F542FAF-DCF8-46A1-B46B-E1E5FE80F2FF}"/>
              </a:ext>
            </a:extLst>
          </p:cNvPr>
          <p:cNvSpPr/>
          <p:nvPr/>
        </p:nvSpPr>
        <p:spPr>
          <a:xfrm>
            <a:off x="5976086" y="3503793"/>
            <a:ext cx="346056" cy="4192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8" name="Oval 27">
            <a:extLst>
              <a:ext uri="{FF2B5EF4-FFF2-40B4-BE49-F238E27FC236}">
                <a16:creationId xmlns:a16="http://schemas.microsoft.com/office/drawing/2014/main" id="{04B4A15A-96E6-4700-B72E-C63BEE01E0FE}"/>
              </a:ext>
            </a:extLst>
          </p:cNvPr>
          <p:cNvSpPr/>
          <p:nvPr/>
        </p:nvSpPr>
        <p:spPr>
          <a:xfrm>
            <a:off x="6399464" y="3835604"/>
            <a:ext cx="689593" cy="4192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9" name="Oval 28">
            <a:extLst>
              <a:ext uri="{FF2B5EF4-FFF2-40B4-BE49-F238E27FC236}">
                <a16:creationId xmlns:a16="http://schemas.microsoft.com/office/drawing/2014/main" id="{58E76FA6-E22E-402C-89C2-5DC60CC64243}"/>
              </a:ext>
            </a:extLst>
          </p:cNvPr>
          <p:cNvSpPr/>
          <p:nvPr/>
        </p:nvSpPr>
        <p:spPr>
          <a:xfrm>
            <a:off x="6472577" y="3446069"/>
            <a:ext cx="199831" cy="267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0" name="TextBox 29">
            <a:extLst>
              <a:ext uri="{FF2B5EF4-FFF2-40B4-BE49-F238E27FC236}">
                <a16:creationId xmlns:a16="http://schemas.microsoft.com/office/drawing/2014/main" id="{FEF7ED4C-E51E-44C9-A099-E77869F74521}"/>
              </a:ext>
            </a:extLst>
          </p:cNvPr>
          <p:cNvSpPr txBox="1"/>
          <p:nvPr/>
        </p:nvSpPr>
        <p:spPr>
          <a:xfrm>
            <a:off x="6822843" y="3538678"/>
            <a:ext cx="1888611" cy="369332"/>
          </a:xfrm>
          <a:prstGeom prst="rect">
            <a:avLst/>
          </a:prstGeom>
          <a:noFill/>
        </p:spPr>
        <p:txBody>
          <a:bodyPr wrap="square" rtlCol="0">
            <a:spAutoFit/>
          </a:bodyPr>
          <a:lstStyle/>
          <a:p>
            <a:r>
              <a:rPr lang="en-US" dirty="0"/>
              <a:t>MMR deficient</a:t>
            </a:r>
          </a:p>
        </p:txBody>
      </p:sp>
      <p:cxnSp>
        <p:nvCxnSpPr>
          <p:cNvPr id="31" name="Straight Arrow Connector 30">
            <a:extLst>
              <a:ext uri="{FF2B5EF4-FFF2-40B4-BE49-F238E27FC236}">
                <a16:creationId xmlns:a16="http://schemas.microsoft.com/office/drawing/2014/main" id="{1E2C3D87-D4A8-46E1-B471-752432C7569C}"/>
              </a:ext>
            </a:extLst>
          </p:cNvPr>
          <p:cNvCxnSpPr>
            <a:cxnSpLocks/>
          </p:cNvCxnSpPr>
          <p:nvPr/>
        </p:nvCxnSpPr>
        <p:spPr>
          <a:xfrm>
            <a:off x="5081496" y="3923071"/>
            <a:ext cx="612550" cy="358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FB6CA21-2F20-4A87-9BBE-14E704286005}"/>
              </a:ext>
            </a:extLst>
          </p:cNvPr>
          <p:cNvSpPr/>
          <p:nvPr/>
        </p:nvSpPr>
        <p:spPr>
          <a:xfrm>
            <a:off x="6588935" y="4547580"/>
            <a:ext cx="298663" cy="377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Dna, Double Helix, Illustration Photograph by Monica Schroeder">
            <a:extLst>
              <a:ext uri="{FF2B5EF4-FFF2-40B4-BE49-F238E27FC236}">
                <a16:creationId xmlns:a16="http://schemas.microsoft.com/office/drawing/2014/main" id="{67199775-A3F7-45BD-B8AB-DE84501D5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5721" y="4295151"/>
            <a:ext cx="1756894" cy="125966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056EF871-72E8-43D5-8A5B-81DCF5E6D131}"/>
              </a:ext>
            </a:extLst>
          </p:cNvPr>
          <p:cNvSpPr/>
          <p:nvPr/>
        </p:nvSpPr>
        <p:spPr>
          <a:xfrm>
            <a:off x="9483791" y="4626962"/>
            <a:ext cx="298663" cy="377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C150414-F58A-476C-BB53-999F1B82F18A}"/>
              </a:ext>
            </a:extLst>
          </p:cNvPr>
          <p:cNvSpPr txBox="1"/>
          <p:nvPr/>
        </p:nvSpPr>
        <p:spPr>
          <a:xfrm>
            <a:off x="8687823" y="5697920"/>
            <a:ext cx="1888611" cy="923330"/>
          </a:xfrm>
          <a:prstGeom prst="rect">
            <a:avLst/>
          </a:prstGeom>
          <a:noFill/>
        </p:spPr>
        <p:txBody>
          <a:bodyPr wrap="square" rtlCol="0">
            <a:spAutoFit/>
          </a:bodyPr>
          <a:lstStyle/>
          <a:p>
            <a:r>
              <a:rPr lang="en-US" dirty="0"/>
              <a:t>Unsuccessful = increased mistakes (</a:t>
            </a:r>
            <a:r>
              <a:rPr lang="en-US" dirty="0" err="1"/>
              <a:t>ie</a:t>
            </a:r>
            <a:r>
              <a:rPr lang="en-US" dirty="0"/>
              <a:t> MSI)</a:t>
            </a:r>
          </a:p>
        </p:txBody>
      </p:sp>
      <p:sp>
        <p:nvSpPr>
          <p:cNvPr id="40" name="Explosion: 14 Points 39">
            <a:extLst>
              <a:ext uri="{FF2B5EF4-FFF2-40B4-BE49-F238E27FC236}">
                <a16:creationId xmlns:a16="http://schemas.microsoft.com/office/drawing/2014/main" id="{07C9C23A-E8EB-4B57-A136-1D92FEBBB8C8}"/>
              </a:ext>
            </a:extLst>
          </p:cNvPr>
          <p:cNvSpPr/>
          <p:nvPr/>
        </p:nvSpPr>
        <p:spPr>
          <a:xfrm>
            <a:off x="6510747" y="4606552"/>
            <a:ext cx="455038" cy="318429"/>
          </a:xfrm>
          <a:prstGeom prst="irregularSeal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xplosion: 14 Points 40">
            <a:extLst>
              <a:ext uri="{FF2B5EF4-FFF2-40B4-BE49-F238E27FC236}">
                <a16:creationId xmlns:a16="http://schemas.microsoft.com/office/drawing/2014/main" id="{2706183C-C8B1-4D5E-9131-B0C2CA24E170}"/>
              </a:ext>
            </a:extLst>
          </p:cNvPr>
          <p:cNvSpPr/>
          <p:nvPr/>
        </p:nvSpPr>
        <p:spPr>
          <a:xfrm>
            <a:off x="9473635" y="4660593"/>
            <a:ext cx="455038" cy="318429"/>
          </a:xfrm>
          <a:prstGeom prst="irregularSeal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930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Dna, Double Helix, Illustration Photograph by Monica Schroeder">
            <a:extLst>
              <a:ext uri="{FF2B5EF4-FFF2-40B4-BE49-F238E27FC236}">
                <a16:creationId xmlns:a16="http://schemas.microsoft.com/office/drawing/2014/main" id="{B520D34E-0122-4BB0-9536-224185949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754" y="3486209"/>
            <a:ext cx="1469273" cy="10534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10C50FA-F943-4DF4-9079-586C50B71CD5}"/>
              </a:ext>
            </a:extLst>
          </p:cNvPr>
          <p:cNvSpPr>
            <a:spLocks noGrp="1"/>
          </p:cNvSpPr>
          <p:nvPr>
            <p:ph type="title"/>
          </p:nvPr>
        </p:nvSpPr>
        <p:spPr/>
        <p:txBody>
          <a:bodyPr/>
          <a:lstStyle/>
          <a:p>
            <a:r>
              <a:rPr lang="en-US" dirty="0"/>
              <a:t>Immunogenic:</a:t>
            </a:r>
            <a:br>
              <a:rPr lang="en-US" dirty="0"/>
            </a:br>
            <a:r>
              <a:rPr lang="en-US" dirty="0"/>
              <a:t>Mismatch repair</a:t>
            </a:r>
          </a:p>
        </p:txBody>
      </p:sp>
      <p:sp>
        <p:nvSpPr>
          <p:cNvPr id="6" name="Content Placeholder 2">
            <a:extLst>
              <a:ext uri="{FF2B5EF4-FFF2-40B4-BE49-F238E27FC236}">
                <a16:creationId xmlns:a16="http://schemas.microsoft.com/office/drawing/2014/main" id="{62A2C9DB-54B1-4A23-8376-10495DF91656}"/>
              </a:ext>
            </a:extLst>
          </p:cNvPr>
          <p:cNvSpPr txBox="1">
            <a:spLocks/>
          </p:cNvSpPr>
          <p:nvPr/>
        </p:nvSpPr>
        <p:spPr>
          <a:xfrm>
            <a:off x="3853042" y="951391"/>
            <a:ext cx="7315200" cy="125966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3200" dirty="0"/>
              <a:t>Increased mistakes lead to increased immune response to tumor</a:t>
            </a:r>
          </a:p>
          <a:p>
            <a:pPr marL="0" indent="0">
              <a:buNone/>
            </a:pPr>
            <a:endParaRPr lang="en-US" sz="3200" dirty="0"/>
          </a:p>
        </p:txBody>
      </p:sp>
      <p:pic>
        <p:nvPicPr>
          <p:cNvPr id="13" name="Picture 12">
            <a:extLst>
              <a:ext uri="{FF2B5EF4-FFF2-40B4-BE49-F238E27FC236}">
                <a16:creationId xmlns:a16="http://schemas.microsoft.com/office/drawing/2014/main" id="{7B560395-D835-4A27-9D02-C362BED266DC}"/>
              </a:ext>
            </a:extLst>
          </p:cNvPr>
          <p:cNvPicPr>
            <a:picLocks noChangeAspect="1"/>
          </p:cNvPicPr>
          <p:nvPr/>
        </p:nvPicPr>
        <p:blipFill rotWithShape="1">
          <a:blip r:embed="rId4"/>
          <a:srcRect l="65807" t="43006" r="28143" b="34515"/>
          <a:stretch/>
        </p:blipFill>
        <p:spPr>
          <a:xfrm>
            <a:off x="8217557" y="2882768"/>
            <a:ext cx="1768896" cy="1848301"/>
          </a:xfrm>
          <a:prstGeom prst="rect">
            <a:avLst/>
          </a:prstGeom>
        </p:spPr>
      </p:pic>
      <p:cxnSp>
        <p:nvCxnSpPr>
          <p:cNvPr id="26" name="Straight Arrow Connector 25">
            <a:extLst>
              <a:ext uri="{FF2B5EF4-FFF2-40B4-BE49-F238E27FC236}">
                <a16:creationId xmlns:a16="http://schemas.microsoft.com/office/drawing/2014/main" id="{07A1DCF5-CE3F-4FAD-BD70-B1E44510ACB2}"/>
              </a:ext>
            </a:extLst>
          </p:cNvPr>
          <p:cNvCxnSpPr/>
          <p:nvPr/>
        </p:nvCxnSpPr>
        <p:spPr>
          <a:xfrm>
            <a:off x="5182243" y="3394733"/>
            <a:ext cx="7069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7F542FAF-DCF8-46A1-B46B-E1E5FE80F2FF}"/>
              </a:ext>
            </a:extLst>
          </p:cNvPr>
          <p:cNvSpPr/>
          <p:nvPr/>
        </p:nvSpPr>
        <p:spPr>
          <a:xfrm>
            <a:off x="4128989" y="3006347"/>
            <a:ext cx="249719" cy="350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8" name="Oval 27">
            <a:extLst>
              <a:ext uri="{FF2B5EF4-FFF2-40B4-BE49-F238E27FC236}">
                <a16:creationId xmlns:a16="http://schemas.microsoft.com/office/drawing/2014/main" id="{04B4A15A-96E6-4700-B72E-C63BEE01E0FE}"/>
              </a:ext>
            </a:extLst>
          </p:cNvPr>
          <p:cNvSpPr/>
          <p:nvPr/>
        </p:nvSpPr>
        <p:spPr>
          <a:xfrm>
            <a:off x="4423662" y="3253556"/>
            <a:ext cx="497619" cy="350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9" name="Oval 28">
            <a:extLst>
              <a:ext uri="{FF2B5EF4-FFF2-40B4-BE49-F238E27FC236}">
                <a16:creationId xmlns:a16="http://schemas.microsoft.com/office/drawing/2014/main" id="{58E76FA6-E22E-402C-89C2-5DC60CC64243}"/>
              </a:ext>
            </a:extLst>
          </p:cNvPr>
          <p:cNvSpPr/>
          <p:nvPr/>
        </p:nvSpPr>
        <p:spPr>
          <a:xfrm>
            <a:off x="4447195" y="3003624"/>
            <a:ext cx="144201" cy="2235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0" name="TextBox 29">
            <a:extLst>
              <a:ext uri="{FF2B5EF4-FFF2-40B4-BE49-F238E27FC236}">
                <a16:creationId xmlns:a16="http://schemas.microsoft.com/office/drawing/2014/main" id="{FEF7ED4C-E51E-44C9-A099-E77869F74521}"/>
              </a:ext>
            </a:extLst>
          </p:cNvPr>
          <p:cNvSpPr txBox="1"/>
          <p:nvPr/>
        </p:nvSpPr>
        <p:spPr>
          <a:xfrm>
            <a:off x="4128989" y="2611304"/>
            <a:ext cx="1888611" cy="369332"/>
          </a:xfrm>
          <a:prstGeom prst="rect">
            <a:avLst/>
          </a:prstGeom>
          <a:noFill/>
        </p:spPr>
        <p:txBody>
          <a:bodyPr wrap="square" rtlCol="0">
            <a:spAutoFit/>
          </a:bodyPr>
          <a:lstStyle/>
          <a:p>
            <a:r>
              <a:rPr lang="en-US" dirty="0"/>
              <a:t>MMR deficient</a:t>
            </a:r>
          </a:p>
        </p:txBody>
      </p:sp>
      <p:sp>
        <p:nvSpPr>
          <p:cNvPr id="18" name="Rectangle 17">
            <a:extLst>
              <a:ext uri="{FF2B5EF4-FFF2-40B4-BE49-F238E27FC236}">
                <a16:creationId xmlns:a16="http://schemas.microsoft.com/office/drawing/2014/main" id="{BFB6CA21-2F20-4A87-9BBE-14E704286005}"/>
              </a:ext>
            </a:extLst>
          </p:cNvPr>
          <p:cNvSpPr/>
          <p:nvPr/>
        </p:nvSpPr>
        <p:spPr>
          <a:xfrm>
            <a:off x="4644098" y="3756304"/>
            <a:ext cx="215519" cy="31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Dna, Double Helix, Illustration Photograph by Monica Schroeder">
            <a:extLst>
              <a:ext uri="{FF2B5EF4-FFF2-40B4-BE49-F238E27FC236}">
                <a16:creationId xmlns:a16="http://schemas.microsoft.com/office/drawing/2014/main" id="{67199775-A3F7-45BD-B8AB-DE84501D5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264" y="3154397"/>
            <a:ext cx="1347721" cy="966291"/>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056EF871-72E8-43D5-8A5B-81DCF5E6D131}"/>
              </a:ext>
            </a:extLst>
          </p:cNvPr>
          <p:cNvSpPr/>
          <p:nvPr/>
        </p:nvSpPr>
        <p:spPr>
          <a:xfrm>
            <a:off x="6774124" y="3348036"/>
            <a:ext cx="204593" cy="289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C150414-F58A-476C-BB53-999F1B82F18A}"/>
              </a:ext>
            </a:extLst>
          </p:cNvPr>
          <p:cNvSpPr txBox="1"/>
          <p:nvPr/>
        </p:nvSpPr>
        <p:spPr>
          <a:xfrm>
            <a:off x="6034411" y="4120688"/>
            <a:ext cx="1888611" cy="923330"/>
          </a:xfrm>
          <a:prstGeom prst="rect">
            <a:avLst/>
          </a:prstGeom>
          <a:noFill/>
        </p:spPr>
        <p:txBody>
          <a:bodyPr wrap="square" rtlCol="0">
            <a:spAutoFit/>
          </a:bodyPr>
          <a:lstStyle/>
          <a:p>
            <a:r>
              <a:rPr lang="en-US" dirty="0"/>
              <a:t>Unsuccessful = increased mistakes</a:t>
            </a:r>
          </a:p>
        </p:txBody>
      </p:sp>
      <p:cxnSp>
        <p:nvCxnSpPr>
          <p:cNvPr id="25" name="Straight Arrow Connector 24">
            <a:extLst>
              <a:ext uri="{FF2B5EF4-FFF2-40B4-BE49-F238E27FC236}">
                <a16:creationId xmlns:a16="http://schemas.microsoft.com/office/drawing/2014/main" id="{41A92914-48C7-49ED-A8D2-B5CC3B0F9F5B}"/>
              </a:ext>
            </a:extLst>
          </p:cNvPr>
          <p:cNvCxnSpPr/>
          <p:nvPr/>
        </p:nvCxnSpPr>
        <p:spPr>
          <a:xfrm>
            <a:off x="7510642" y="3480643"/>
            <a:ext cx="7069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Explosion: 14 Points 2">
            <a:extLst>
              <a:ext uri="{FF2B5EF4-FFF2-40B4-BE49-F238E27FC236}">
                <a16:creationId xmlns:a16="http://schemas.microsoft.com/office/drawing/2014/main" id="{3C7CF0D1-4C3B-477B-9757-BD003AE69544}"/>
              </a:ext>
            </a:extLst>
          </p:cNvPr>
          <p:cNvSpPr/>
          <p:nvPr/>
        </p:nvSpPr>
        <p:spPr>
          <a:xfrm>
            <a:off x="9023259" y="2882768"/>
            <a:ext cx="455038" cy="318429"/>
          </a:xfrm>
          <a:prstGeom prst="irregularSeal2">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xplosion: 14 Points 31">
            <a:extLst>
              <a:ext uri="{FF2B5EF4-FFF2-40B4-BE49-F238E27FC236}">
                <a16:creationId xmlns:a16="http://schemas.microsoft.com/office/drawing/2014/main" id="{8F84A74F-C56B-4ED4-AF7E-5AAD4C28BF21}"/>
              </a:ext>
            </a:extLst>
          </p:cNvPr>
          <p:cNvSpPr/>
          <p:nvPr/>
        </p:nvSpPr>
        <p:spPr>
          <a:xfrm>
            <a:off x="9618371" y="3604194"/>
            <a:ext cx="455038" cy="318429"/>
          </a:xfrm>
          <a:prstGeom prst="irregularSeal2">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xplosion: 14 Points 32">
            <a:extLst>
              <a:ext uri="{FF2B5EF4-FFF2-40B4-BE49-F238E27FC236}">
                <a16:creationId xmlns:a16="http://schemas.microsoft.com/office/drawing/2014/main" id="{D5D9FB53-71FE-463F-8220-4DF53F43ED5D}"/>
              </a:ext>
            </a:extLst>
          </p:cNvPr>
          <p:cNvSpPr/>
          <p:nvPr/>
        </p:nvSpPr>
        <p:spPr>
          <a:xfrm>
            <a:off x="8171930" y="3753492"/>
            <a:ext cx="455038" cy="318429"/>
          </a:xfrm>
          <a:prstGeom prst="irregularSeal2">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xplosion: 14 Points 33">
            <a:extLst>
              <a:ext uri="{FF2B5EF4-FFF2-40B4-BE49-F238E27FC236}">
                <a16:creationId xmlns:a16="http://schemas.microsoft.com/office/drawing/2014/main" id="{24C6E2DC-0D2C-4061-A24D-2384CF0C2C94}"/>
              </a:ext>
            </a:extLst>
          </p:cNvPr>
          <p:cNvSpPr/>
          <p:nvPr/>
        </p:nvSpPr>
        <p:spPr>
          <a:xfrm>
            <a:off x="9204371" y="4116568"/>
            <a:ext cx="455038" cy="318429"/>
          </a:xfrm>
          <a:prstGeom prst="irregularSeal2">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A09E3A52-785C-4664-AF80-CF944E46255D}"/>
              </a:ext>
            </a:extLst>
          </p:cNvPr>
          <p:cNvPicPr>
            <a:picLocks noChangeAspect="1"/>
          </p:cNvPicPr>
          <p:nvPr/>
        </p:nvPicPr>
        <p:blipFill rotWithShape="1">
          <a:blip r:embed="rId5"/>
          <a:srcRect l="75787" t="63287" r="20157" b="21937"/>
          <a:stretch/>
        </p:blipFill>
        <p:spPr>
          <a:xfrm>
            <a:off x="10237133" y="4847304"/>
            <a:ext cx="1039797" cy="1065714"/>
          </a:xfrm>
          <a:prstGeom prst="rect">
            <a:avLst/>
          </a:prstGeom>
        </p:spPr>
      </p:pic>
      <p:pic>
        <p:nvPicPr>
          <p:cNvPr id="40" name="Picture 39">
            <a:extLst>
              <a:ext uri="{FF2B5EF4-FFF2-40B4-BE49-F238E27FC236}">
                <a16:creationId xmlns:a16="http://schemas.microsoft.com/office/drawing/2014/main" id="{BCEFA9AD-284A-4796-9666-66B599C3D928}"/>
              </a:ext>
            </a:extLst>
          </p:cNvPr>
          <p:cNvPicPr>
            <a:picLocks noChangeAspect="1"/>
          </p:cNvPicPr>
          <p:nvPr/>
        </p:nvPicPr>
        <p:blipFill rotWithShape="1">
          <a:blip r:embed="rId5"/>
          <a:srcRect l="75787" t="63287" r="20157" b="21937"/>
          <a:stretch/>
        </p:blipFill>
        <p:spPr>
          <a:xfrm>
            <a:off x="10580995" y="3665355"/>
            <a:ext cx="1039797" cy="1065714"/>
          </a:xfrm>
          <a:prstGeom prst="rect">
            <a:avLst/>
          </a:prstGeom>
        </p:spPr>
      </p:pic>
      <p:pic>
        <p:nvPicPr>
          <p:cNvPr id="41" name="Picture 40">
            <a:extLst>
              <a:ext uri="{FF2B5EF4-FFF2-40B4-BE49-F238E27FC236}">
                <a16:creationId xmlns:a16="http://schemas.microsoft.com/office/drawing/2014/main" id="{979A9867-93E7-4A09-B3BC-239DD1314D7A}"/>
              </a:ext>
            </a:extLst>
          </p:cNvPr>
          <p:cNvPicPr>
            <a:picLocks noChangeAspect="1"/>
          </p:cNvPicPr>
          <p:nvPr/>
        </p:nvPicPr>
        <p:blipFill rotWithShape="1">
          <a:blip r:embed="rId5"/>
          <a:srcRect l="75787" t="63287" r="20157" b="21937"/>
          <a:stretch/>
        </p:blipFill>
        <p:spPr>
          <a:xfrm>
            <a:off x="10580994" y="2363161"/>
            <a:ext cx="1039797" cy="1065714"/>
          </a:xfrm>
          <a:prstGeom prst="rect">
            <a:avLst/>
          </a:prstGeom>
        </p:spPr>
      </p:pic>
      <p:cxnSp>
        <p:nvCxnSpPr>
          <p:cNvPr id="10" name="Straight Arrow Connector 9">
            <a:extLst>
              <a:ext uri="{FF2B5EF4-FFF2-40B4-BE49-F238E27FC236}">
                <a16:creationId xmlns:a16="http://schemas.microsoft.com/office/drawing/2014/main" id="{F768A0C8-DDC4-4928-B09A-A44BE6FEFA10}"/>
              </a:ext>
            </a:extLst>
          </p:cNvPr>
          <p:cNvCxnSpPr/>
          <p:nvPr/>
        </p:nvCxnSpPr>
        <p:spPr>
          <a:xfrm flipH="1">
            <a:off x="9845890" y="2882768"/>
            <a:ext cx="566471" cy="3184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EA8D9F5-B724-456B-A923-D5B417A2DA54}"/>
              </a:ext>
            </a:extLst>
          </p:cNvPr>
          <p:cNvCxnSpPr>
            <a:cxnSpLocks/>
          </p:cNvCxnSpPr>
          <p:nvPr/>
        </p:nvCxnSpPr>
        <p:spPr>
          <a:xfrm flipH="1" flipV="1">
            <a:off x="9998490" y="3966795"/>
            <a:ext cx="477285" cy="408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AF13E9F-75CA-41D2-A657-BFE7632222FE}"/>
              </a:ext>
            </a:extLst>
          </p:cNvPr>
          <p:cNvCxnSpPr>
            <a:cxnSpLocks/>
          </p:cNvCxnSpPr>
          <p:nvPr/>
        </p:nvCxnSpPr>
        <p:spPr>
          <a:xfrm flipH="1" flipV="1">
            <a:off x="9715055" y="4582353"/>
            <a:ext cx="414070" cy="3117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Explosion: 14 Points 43">
            <a:extLst>
              <a:ext uri="{FF2B5EF4-FFF2-40B4-BE49-F238E27FC236}">
                <a16:creationId xmlns:a16="http://schemas.microsoft.com/office/drawing/2014/main" id="{98161706-A28A-4ECE-A32B-F77D5C1E3130}"/>
              </a:ext>
            </a:extLst>
          </p:cNvPr>
          <p:cNvSpPr/>
          <p:nvPr/>
        </p:nvSpPr>
        <p:spPr>
          <a:xfrm>
            <a:off x="4556929" y="3758496"/>
            <a:ext cx="455038" cy="318429"/>
          </a:xfrm>
          <a:prstGeom prst="irregularSeal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Explosion: 14 Points 44">
            <a:extLst>
              <a:ext uri="{FF2B5EF4-FFF2-40B4-BE49-F238E27FC236}">
                <a16:creationId xmlns:a16="http://schemas.microsoft.com/office/drawing/2014/main" id="{E393C719-E806-4982-8479-D941A93B3075}"/>
              </a:ext>
            </a:extLst>
          </p:cNvPr>
          <p:cNvSpPr/>
          <p:nvPr/>
        </p:nvSpPr>
        <p:spPr>
          <a:xfrm>
            <a:off x="6660701" y="3386273"/>
            <a:ext cx="455038" cy="318429"/>
          </a:xfrm>
          <a:prstGeom prst="irregularSeal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925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50FA-F943-4DF4-9079-586C50B71CD5}"/>
              </a:ext>
            </a:extLst>
          </p:cNvPr>
          <p:cNvSpPr>
            <a:spLocks noGrp="1"/>
          </p:cNvSpPr>
          <p:nvPr>
            <p:ph type="title"/>
          </p:nvPr>
        </p:nvSpPr>
        <p:spPr/>
        <p:txBody>
          <a:bodyPr/>
          <a:lstStyle/>
          <a:p>
            <a:r>
              <a:rPr lang="en-US" dirty="0"/>
              <a:t>Treatment: MSI/</a:t>
            </a:r>
            <a:r>
              <a:rPr lang="en-US" dirty="0" err="1"/>
              <a:t>dMMR</a:t>
            </a:r>
            <a:endParaRPr lang="en-US" dirty="0"/>
          </a:p>
        </p:txBody>
      </p:sp>
      <p:pic>
        <p:nvPicPr>
          <p:cNvPr id="7" name="Picture 2" descr="Figure">
            <a:extLst>
              <a:ext uri="{FF2B5EF4-FFF2-40B4-BE49-F238E27FC236}">
                <a16:creationId xmlns:a16="http://schemas.microsoft.com/office/drawing/2014/main" id="{56A075A3-B9F8-4A21-9314-187B5ED34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637" y="0"/>
            <a:ext cx="478472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94E8E264-96F4-4D20-A5C1-133F6A70C617}"/>
              </a:ext>
            </a:extLst>
          </p:cNvPr>
          <p:cNvSpPr txBox="1">
            <a:spLocks/>
          </p:cNvSpPr>
          <p:nvPr/>
        </p:nvSpPr>
        <p:spPr>
          <a:xfrm>
            <a:off x="8488361" y="96630"/>
            <a:ext cx="3703639" cy="357225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3200" dirty="0"/>
              <a:t>KEYNOTE-158: Multiple tumor types</a:t>
            </a:r>
            <a:endParaRPr lang="en-US" sz="3000" dirty="0"/>
          </a:p>
        </p:txBody>
      </p:sp>
      <p:sp>
        <p:nvSpPr>
          <p:cNvPr id="9" name="Content Placeholder 2">
            <a:extLst>
              <a:ext uri="{FF2B5EF4-FFF2-40B4-BE49-F238E27FC236}">
                <a16:creationId xmlns:a16="http://schemas.microsoft.com/office/drawing/2014/main" id="{7D9BF3B8-E54C-4F65-88A2-442DA2C222D6}"/>
              </a:ext>
            </a:extLst>
          </p:cNvPr>
          <p:cNvSpPr txBox="1">
            <a:spLocks/>
          </p:cNvSpPr>
          <p:nvPr/>
        </p:nvSpPr>
        <p:spPr>
          <a:xfrm>
            <a:off x="8652050" y="3515558"/>
            <a:ext cx="2986795" cy="310975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3200" dirty="0"/>
              <a:t>Response rate 57%</a:t>
            </a:r>
          </a:p>
          <a:p>
            <a:endParaRPr lang="en-US" sz="3200" dirty="0"/>
          </a:p>
          <a:p>
            <a:r>
              <a:rPr lang="en-US" sz="3200" dirty="0"/>
              <a:t>Potentially prolonged response</a:t>
            </a:r>
          </a:p>
          <a:p>
            <a:endParaRPr lang="en-US" sz="3000" dirty="0"/>
          </a:p>
        </p:txBody>
      </p:sp>
    </p:spTree>
    <p:extLst>
      <p:ext uri="{BB962C8B-B14F-4D97-AF65-F5344CB8AC3E}">
        <p14:creationId xmlns:p14="http://schemas.microsoft.com/office/powerpoint/2010/main" val="3543948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50FA-F943-4DF4-9079-586C50B71CD5}"/>
              </a:ext>
            </a:extLst>
          </p:cNvPr>
          <p:cNvSpPr>
            <a:spLocks noGrp="1"/>
          </p:cNvSpPr>
          <p:nvPr>
            <p:ph type="title"/>
          </p:nvPr>
        </p:nvSpPr>
        <p:spPr/>
        <p:txBody>
          <a:bodyPr/>
          <a:lstStyle/>
          <a:p>
            <a:r>
              <a:rPr lang="en-US" dirty="0"/>
              <a:t>FDA approval</a:t>
            </a:r>
          </a:p>
        </p:txBody>
      </p:sp>
      <p:sp>
        <p:nvSpPr>
          <p:cNvPr id="6" name="Content Placeholder 2">
            <a:extLst>
              <a:ext uri="{FF2B5EF4-FFF2-40B4-BE49-F238E27FC236}">
                <a16:creationId xmlns:a16="http://schemas.microsoft.com/office/drawing/2014/main" id="{62A2C9DB-54B1-4A23-8376-10495DF91656}"/>
              </a:ext>
            </a:extLst>
          </p:cNvPr>
          <p:cNvSpPr txBox="1">
            <a:spLocks/>
          </p:cNvSpPr>
          <p:nvPr/>
        </p:nvSpPr>
        <p:spPr>
          <a:xfrm>
            <a:off x="3785694" y="864108"/>
            <a:ext cx="731520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3200" dirty="0"/>
              <a:t>The first tumor agnostic approval ever!</a:t>
            </a:r>
          </a:p>
          <a:p>
            <a:endParaRPr lang="en-US" sz="3200" dirty="0"/>
          </a:p>
          <a:p>
            <a:r>
              <a:rPr lang="en-US" sz="3200" dirty="0"/>
              <a:t>Currently approved in endometrial cancer for MSI/</a:t>
            </a:r>
            <a:r>
              <a:rPr lang="en-US" sz="3200" dirty="0" err="1"/>
              <a:t>dMMR</a:t>
            </a:r>
            <a:r>
              <a:rPr lang="en-US" sz="3200" dirty="0"/>
              <a:t>:</a:t>
            </a:r>
          </a:p>
          <a:p>
            <a:pPr lvl="1"/>
            <a:r>
              <a:rPr lang="en-US" sz="3000" dirty="0"/>
              <a:t>Pembrolizumab</a:t>
            </a:r>
          </a:p>
          <a:p>
            <a:pPr lvl="1"/>
            <a:r>
              <a:rPr lang="en-US" sz="3000" dirty="0" err="1"/>
              <a:t>Dostarlimab</a:t>
            </a:r>
            <a:endParaRPr lang="en-US" sz="3000" dirty="0"/>
          </a:p>
          <a:p>
            <a:pPr lvl="1"/>
            <a:endParaRPr lang="en-US" sz="3000" dirty="0"/>
          </a:p>
        </p:txBody>
      </p:sp>
    </p:spTree>
    <p:extLst>
      <p:ext uri="{BB962C8B-B14F-4D97-AF65-F5344CB8AC3E}">
        <p14:creationId xmlns:p14="http://schemas.microsoft.com/office/powerpoint/2010/main" val="3319851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02D1ACC8-0320-4220-8D89-F47E14C202A3}"/>
              </a:ext>
            </a:extLst>
          </p:cNvPr>
          <p:cNvPicPr>
            <a:picLocks noChangeAspect="1"/>
          </p:cNvPicPr>
          <p:nvPr/>
        </p:nvPicPr>
        <p:blipFill rotWithShape="1">
          <a:blip r:embed="rId3"/>
          <a:srcRect l="65807" t="43006" r="28143" b="34515"/>
          <a:stretch/>
        </p:blipFill>
        <p:spPr>
          <a:xfrm>
            <a:off x="8124823" y="2409522"/>
            <a:ext cx="1768896" cy="1848301"/>
          </a:xfrm>
          <a:prstGeom prst="rect">
            <a:avLst/>
          </a:prstGeom>
        </p:spPr>
      </p:pic>
      <p:sp>
        <p:nvSpPr>
          <p:cNvPr id="2" name="Title 1">
            <a:extLst>
              <a:ext uri="{FF2B5EF4-FFF2-40B4-BE49-F238E27FC236}">
                <a16:creationId xmlns:a16="http://schemas.microsoft.com/office/drawing/2014/main" id="{E68F0261-CCE4-44F6-ABFC-04B3C016D779}"/>
              </a:ext>
            </a:extLst>
          </p:cNvPr>
          <p:cNvSpPr>
            <a:spLocks noGrp="1"/>
          </p:cNvSpPr>
          <p:nvPr>
            <p:ph type="title"/>
          </p:nvPr>
        </p:nvSpPr>
        <p:spPr/>
        <p:txBody>
          <a:bodyPr/>
          <a:lstStyle/>
          <a:p>
            <a:r>
              <a:rPr lang="en-US" dirty="0"/>
              <a:t>But what about if my tumor isn’t MSI-high?</a:t>
            </a:r>
          </a:p>
        </p:txBody>
      </p:sp>
      <p:sp>
        <p:nvSpPr>
          <p:cNvPr id="4" name="Content Placeholder 2">
            <a:extLst>
              <a:ext uri="{FF2B5EF4-FFF2-40B4-BE49-F238E27FC236}">
                <a16:creationId xmlns:a16="http://schemas.microsoft.com/office/drawing/2014/main" id="{B5153481-693F-4B18-9590-7F3DA5BA3568}"/>
              </a:ext>
            </a:extLst>
          </p:cNvPr>
          <p:cNvSpPr txBox="1">
            <a:spLocks/>
          </p:cNvSpPr>
          <p:nvPr/>
        </p:nvSpPr>
        <p:spPr>
          <a:xfrm>
            <a:off x="3823646" y="586002"/>
            <a:ext cx="7993216" cy="1242484"/>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3200" dirty="0"/>
              <a:t>Combination: </a:t>
            </a:r>
            <a:r>
              <a:rPr lang="en-US" sz="3200" dirty="0" err="1"/>
              <a:t>Lenvatinib</a:t>
            </a:r>
            <a:r>
              <a:rPr lang="en-US" sz="3200" dirty="0"/>
              <a:t>, Pembrolizumab</a:t>
            </a:r>
          </a:p>
          <a:p>
            <a:pPr marL="0" indent="0">
              <a:buNone/>
            </a:pPr>
            <a:endParaRPr lang="en-US" sz="3200" dirty="0"/>
          </a:p>
        </p:txBody>
      </p:sp>
      <p:pic>
        <p:nvPicPr>
          <p:cNvPr id="7" name="Picture 6">
            <a:extLst>
              <a:ext uri="{FF2B5EF4-FFF2-40B4-BE49-F238E27FC236}">
                <a16:creationId xmlns:a16="http://schemas.microsoft.com/office/drawing/2014/main" id="{23EFA1BB-3104-4E5A-B401-45D63BAE25C4}"/>
              </a:ext>
            </a:extLst>
          </p:cNvPr>
          <p:cNvPicPr>
            <a:picLocks noChangeAspect="1"/>
          </p:cNvPicPr>
          <p:nvPr/>
        </p:nvPicPr>
        <p:blipFill rotWithShape="1">
          <a:blip r:embed="rId4"/>
          <a:srcRect l="67338" t="51811" r="27024" b="20905"/>
          <a:stretch/>
        </p:blipFill>
        <p:spPr>
          <a:xfrm>
            <a:off x="4418922" y="2040037"/>
            <a:ext cx="1677078" cy="2282462"/>
          </a:xfrm>
          <a:prstGeom prst="rect">
            <a:avLst/>
          </a:prstGeom>
        </p:spPr>
      </p:pic>
      <p:sp>
        <p:nvSpPr>
          <p:cNvPr id="5" name="Partial Circle 4">
            <a:extLst>
              <a:ext uri="{FF2B5EF4-FFF2-40B4-BE49-F238E27FC236}">
                <a16:creationId xmlns:a16="http://schemas.microsoft.com/office/drawing/2014/main" id="{8D669020-9AA2-4804-9E8F-F4F78FAB24F0}"/>
              </a:ext>
            </a:extLst>
          </p:cNvPr>
          <p:cNvSpPr/>
          <p:nvPr/>
        </p:nvSpPr>
        <p:spPr>
          <a:xfrm>
            <a:off x="5451675" y="2293607"/>
            <a:ext cx="277793" cy="483790"/>
          </a:xfrm>
          <a:prstGeom prst="pi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E0D0A702-29EE-4ACC-A96B-79D5F792142B}"/>
              </a:ext>
            </a:extLst>
          </p:cNvPr>
          <p:cNvSpPr/>
          <p:nvPr/>
        </p:nvSpPr>
        <p:spPr>
          <a:xfrm rot="10800000">
            <a:off x="4498757" y="3545602"/>
            <a:ext cx="277793" cy="483790"/>
          </a:xfrm>
          <a:prstGeom prst="pi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05974ACE-F6FB-42BD-B026-17E9CA896E85}"/>
              </a:ext>
            </a:extLst>
          </p:cNvPr>
          <p:cNvSpPr/>
          <p:nvPr/>
        </p:nvSpPr>
        <p:spPr>
          <a:xfrm rot="16200000">
            <a:off x="4280026" y="2643948"/>
            <a:ext cx="277793" cy="483790"/>
          </a:xfrm>
          <a:prstGeom prst="pi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L-Shape 7">
            <a:extLst>
              <a:ext uri="{FF2B5EF4-FFF2-40B4-BE49-F238E27FC236}">
                <a16:creationId xmlns:a16="http://schemas.microsoft.com/office/drawing/2014/main" id="{78905ED5-20C3-4A66-911C-B7CCFC8F72F5}"/>
              </a:ext>
            </a:extLst>
          </p:cNvPr>
          <p:cNvSpPr/>
          <p:nvPr/>
        </p:nvSpPr>
        <p:spPr>
          <a:xfrm>
            <a:off x="5693570" y="1958205"/>
            <a:ext cx="277793" cy="483790"/>
          </a:xfrm>
          <a:prstGeom prst="corne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Shape 11">
            <a:extLst>
              <a:ext uri="{FF2B5EF4-FFF2-40B4-BE49-F238E27FC236}">
                <a16:creationId xmlns:a16="http://schemas.microsoft.com/office/drawing/2014/main" id="{7A05BB54-79DE-4B73-BAD0-E1354E51C4C2}"/>
              </a:ext>
            </a:extLst>
          </p:cNvPr>
          <p:cNvSpPr/>
          <p:nvPr/>
        </p:nvSpPr>
        <p:spPr>
          <a:xfrm rot="10800000">
            <a:off x="4258219" y="3925842"/>
            <a:ext cx="277793" cy="483790"/>
          </a:xfrm>
          <a:prstGeom prst="corne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Shape 12">
            <a:extLst>
              <a:ext uri="{FF2B5EF4-FFF2-40B4-BE49-F238E27FC236}">
                <a16:creationId xmlns:a16="http://schemas.microsoft.com/office/drawing/2014/main" id="{BE7BE743-C98F-4BD2-B895-024CA723B3F5}"/>
              </a:ext>
            </a:extLst>
          </p:cNvPr>
          <p:cNvSpPr/>
          <p:nvPr/>
        </p:nvSpPr>
        <p:spPr>
          <a:xfrm rot="16200000">
            <a:off x="3936402" y="2392095"/>
            <a:ext cx="277793" cy="483790"/>
          </a:xfrm>
          <a:prstGeom prst="corne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06A3B58-71F2-4021-8186-5E93FD21771C}"/>
              </a:ext>
            </a:extLst>
          </p:cNvPr>
          <p:cNvSpPr txBox="1"/>
          <p:nvPr/>
        </p:nvSpPr>
        <p:spPr>
          <a:xfrm>
            <a:off x="4868114" y="4500592"/>
            <a:ext cx="1799235" cy="1477328"/>
          </a:xfrm>
          <a:prstGeom prst="rect">
            <a:avLst/>
          </a:prstGeom>
          <a:noFill/>
        </p:spPr>
        <p:txBody>
          <a:bodyPr wrap="square" rtlCol="0">
            <a:spAutoFit/>
          </a:bodyPr>
          <a:lstStyle/>
          <a:p>
            <a:r>
              <a:rPr lang="en-US" dirty="0"/>
              <a:t>Tumor growth, angiogenesis (blood vessels), tumor environment</a:t>
            </a:r>
          </a:p>
        </p:txBody>
      </p:sp>
      <p:cxnSp>
        <p:nvCxnSpPr>
          <p:cNvPr id="15" name="Straight Arrow Connector 14">
            <a:extLst>
              <a:ext uri="{FF2B5EF4-FFF2-40B4-BE49-F238E27FC236}">
                <a16:creationId xmlns:a16="http://schemas.microsoft.com/office/drawing/2014/main" id="{930E0E11-5A00-45E0-BA51-8C43927BEE0C}"/>
              </a:ext>
            </a:extLst>
          </p:cNvPr>
          <p:cNvCxnSpPr/>
          <p:nvPr/>
        </p:nvCxnSpPr>
        <p:spPr>
          <a:xfrm flipH="1">
            <a:off x="5521123" y="2865219"/>
            <a:ext cx="138896" cy="25185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3FAE36A-A575-4E5E-899A-B1E12F6A7541}"/>
              </a:ext>
            </a:extLst>
          </p:cNvPr>
          <p:cNvCxnSpPr/>
          <p:nvPr/>
        </p:nvCxnSpPr>
        <p:spPr>
          <a:xfrm>
            <a:off x="4660818" y="3024740"/>
            <a:ext cx="241895" cy="6387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0B2ECB3-6CC8-4900-ACA8-442FC67A063D}"/>
              </a:ext>
            </a:extLst>
          </p:cNvPr>
          <p:cNvCxnSpPr>
            <a:cxnSpLocks/>
          </p:cNvCxnSpPr>
          <p:nvPr/>
        </p:nvCxnSpPr>
        <p:spPr>
          <a:xfrm flipV="1">
            <a:off x="4964716" y="3458470"/>
            <a:ext cx="118846" cy="268253"/>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Partial Circle 21">
            <a:extLst>
              <a:ext uri="{FF2B5EF4-FFF2-40B4-BE49-F238E27FC236}">
                <a16:creationId xmlns:a16="http://schemas.microsoft.com/office/drawing/2014/main" id="{E0FBA55B-49DC-45B0-89D6-7ECA29EC7EAA}"/>
              </a:ext>
            </a:extLst>
          </p:cNvPr>
          <p:cNvSpPr/>
          <p:nvPr/>
        </p:nvSpPr>
        <p:spPr>
          <a:xfrm>
            <a:off x="9298648" y="2452284"/>
            <a:ext cx="277793" cy="483790"/>
          </a:xfrm>
          <a:prstGeom prst="pi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Partial Circle 22">
            <a:extLst>
              <a:ext uri="{FF2B5EF4-FFF2-40B4-BE49-F238E27FC236}">
                <a16:creationId xmlns:a16="http://schemas.microsoft.com/office/drawing/2014/main" id="{3B5D2D11-481B-4F02-839B-1CD8AB5C21A8}"/>
              </a:ext>
            </a:extLst>
          </p:cNvPr>
          <p:cNvSpPr/>
          <p:nvPr/>
        </p:nvSpPr>
        <p:spPr>
          <a:xfrm rot="10800000">
            <a:off x="8415194" y="3549118"/>
            <a:ext cx="277793" cy="483790"/>
          </a:xfrm>
          <a:prstGeom prst="pi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Partial Circle 23">
            <a:extLst>
              <a:ext uri="{FF2B5EF4-FFF2-40B4-BE49-F238E27FC236}">
                <a16:creationId xmlns:a16="http://schemas.microsoft.com/office/drawing/2014/main" id="{A6680785-E6E7-4B26-A7AE-2CE79AFD61F6}"/>
              </a:ext>
            </a:extLst>
          </p:cNvPr>
          <p:cNvSpPr/>
          <p:nvPr/>
        </p:nvSpPr>
        <p:spPr>
          <a:xfrm rot="16200000">
            <a:off x="8173299" y="2767900"/>
            <a:ext cx="277793" cy="483790"/>
          </a:xfrm>
          <a:prstGeom prst="pi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a:extLst>
              <a:ext uri="{FF2B5EF4-FFF2-40B4-BE49-F238E27FC236}">
                <a16:creationId xmlns:a16="http://schemas.microsoft.com/office/drawing/2014/main" id="{FEF12DB0-2FB2-41ED-BDE8-DAA4DD522E52}"/>
              </a:ext>
            </a:extLst>
          </p:cNvPr>
          <p:cNvSpPr/>
          <p:nvPr/>
        </p:nvSpPr>
        <p:spPr>
          <a:xfrm>
            <a:off x="8251549" y="3845317"/>
            <a:ext cx="241895" cy="277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45CBE5D-ADF1-4C6C-BFE6-0D322556BA9E}"/>
              </a:ext>
            </a:extLst>
          </p:cNvPr>
          <p:cNvSpPr/>
          <p:nvPr/>
        </p:nvSpPr>
        <p:spPr>
          <a:xfrm>
            <a:off x="8003876" y="2666520"/>
            <a:ext cx="241895" cy="277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59EEDD8-09FB-4093-913A-5DF7BEC674B2}"/>
              </a:ext>
            </a:extLst>
          </p:cNvPr>
          <p:cNvSpPr/>
          <p:nvPr/>
        </p:nvSpPr>
        <p:spPr>
          <a:xfrm>
            <a:off x="9517811" y="2349361"/>
            <a:ext cx="241895" cy="277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83484B84-6CF8-4643-81B9-E4022F91357F}"/>
              </a:ext>
            </a:extLst>
          </p:cNvPr>
          <p:cNvCxnSpPr/>
          <p:nvPr/>
        </p:nvCxnSpPr>
        <p:spPr>
          <a:xfrm flipH="1">
            <a:off x="5245259" y="2543055"/>
            <a:ext cx="138896" cy="25185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D269D90-43DE-47CB-899E-30DE627E5156}"/>
              </a:ext>
            </a:extLst>
          </p:cNvPr>
          <p:cNvCxnSpPr/>
          <p:nvPr/>
        </p:nvCxnSpPr>
        <p:spPr>
          <a:xfrm flipV="1">
            <a:off x="4831073" y="3512268"/>
            <a:ext cx="79120" cy="214455"/>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E6A3795-A1D5-4243-AAA2-3F873653C702}"/>
              </a:ext>
            </a:extLst>
          </p:cNvPr>
          <p:cNvCxnSpPr/>
          <p:nvPr/>
        </p:nvCxnSpPr>
        <p:spPr>
          <a:xfrm>
            <a:off x="4628746" y="2740771"/>
            <a:ext cx="241895" cy="6387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0FFCCB6-93C7-4BF7-8FBB-71E64F61CD2F}"/>
              </a:ext>
            </a:extLst>
          </p:cNvPr>
          <p:cNvCxnSpPr/>
          <p:nvPr/>
        </p:nvCxnSpPr>
        <p:spPr>
          <a:xfrm>
            <a:off x="4548464" y="3157413"/>
            <a:ext cx="241895" cy="6387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D028CFC-DFCF-482F-9BEF-B2AE4448BD52}"/>
              </a:ext>
            </a:extLst>
          </p:cNvPr>
          <p:cNvCxnSpPr>
            <a:cxnSpLocks/>
          </p:cNvCxnSpPr>
          <p:nvPr/>
        </p:nvCxnSpPr>
        <p:spPr>
          <a:xfrm flipH="1">
            <a:off x="5673523" y="2865925"/>
            <a:ext cx="88224" cy="40354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5474552-7EBA-4053-8BDC-037ADEB8912C}"/>
              </a:ext>
            </a:extLst>
          </p:cNvPr>
          <p:cNvCxnSpPr>
            <a:cxnSpLocks/>
          </p:cNvCxnSpPr>
          <p:nvPr/>
        </p:nvCxnSpPr>
        <p:spPr>
          <a:xfrm flipV="1">
            <a:off x="5081718" y="3503131"/>
            <a:ext cx="118846" cy="268253"/>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F1F5C96-A5AB-4F20-B51D-B29D7EA0533E}"/>
              </a:ext>
            </a:extLst>
          </p:cNvPr>
          <p:cNvSpPr txBox="1"/>
          <p:nvPr/>
        </p:nvSpPr>
        <p:spPr>
          <a:xfrm>
            <a:off x="8245770" y="4329107"/>
            <a:ext cx="3132143" cy="1477328"/>
          </a:xfrm>
          <a:prstGeom prst="rect">
            <a:avLst/>
          </a:prstGeom>
          <a:noFill/>
        </p:spPr>
        <p:txBody>
          <a:bodyPr wrap="square" rtlCol="0">
            <a:spAutoFit/>
          </a:bodyPr>
          <a:lstStyle/>
          <a:p>
            <a:r>
              <a:rPr lang="en-US" dirty="0" err="1"/>
              <a:t>Lenvatinib</a:t>
            </a:r>
            <a:r>
              <a:rPr lang="en-US" dirty="0"/>
              <a:t> inhibits these tumor growth signaling pathways </a:t>
            </a:r>
          </a:p>
          <a:p>
            <a:endParaRPr lang="en-US" dirty="0"/>
          </a:p>
          <a:p>
            <a:r>
              <a:rPr lang="en-US" dirty="0"/>
              <a:t>Also seems to combat immune suppression</a:t>
            </a:r>
          </a:p>
        </p:txBody>
      </p:sp>
      <p:sp>
        <p:nvSpPr>
          <p:cNvPr id="41" name="TextBox 40">
            <a:extLst>
              <a:ext uri="{FF2B5EF4-FFF2-40B4-BE49-F238E27FC236}">
                <a16:creationId xmlns:a16="http://schemas.microsoft.com/office/drawing/2014/main" id="{E4846A53-312A-4D85-ABDE-50D60B194CD2}"/>
              </a:ext>
            </a:extLst>
          </p:cNvPr>
          <p:cNvSpPr txBox="1"/>
          <p:nvPr/>
        </p:nvSpPr>
        <p:spPr>
          <a:xfrm>
            <a:off x="9783618" y="1819882"/>
            <a:ext cx="1194558" cy="369332"/>
          </a:xfrm>
          <a:prstGeom prst="rect">
            <a:avLst/>
          </a:prstGeom>
          <a:noFill/>
        </p:spPr>
        <p:txBody>
          <a:bodyPr wrap="none" rtlCol="0">
            <a:spAutoFit/>
          </a:bodyPr>
          <a:lstStyle/>
          <a:p>
            <a:r>
              <a:rPr lang="en-US" dirty="0" err="1"/>
              <a:t>Lenvatinib</a:t>
            </a:r>
            <a:endParaRPr lang="en-US" dirty="0"/>
          </a:p>
        </p:txBody>
      </p:sp>
      <p:cxnSp>
        <p:nvCxnSpPr>
          <p:cNvPr id="45" name="Straight Arrow Connector 44">
            <a:extLst>
              <a:ext uri="{FF2B5EF4-FFF2-40B4-BE49-F238E27FC236}">
                <a16:creationId xmlns:a16="http://schemas.microsoft.com/office/drawing/2014/main" id="{52C996F7-CD1B-4083-9429-D5C632DFDCDD}"/>
              </a:ext>
            </a:extLst>
          </p:cNvPr>
          <p:cNvCxnSpPr>
            <a:cxnSpLocks/>
          </p:cNvCxnSpPr>
          <p:nvPr/>
        </p:nvCxnSpPr>
        <p:spPr>
          <a:xfrm flipH="1">
            <a:off x="9656707" y="2093600"/>
            <a:ext cx="138897" cy="200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864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DE658-7349-4D25-9CA4-EDC250AB9474}"/>
              </a:ext>
            </a:extLst>
          </p:cNvPr>
          <p:cNvSpPr>
            <a:spLocks noGrp="1"/>
          </p:cNvSpPr>
          <p:nvPr>
            <p:ph type="title"/>
          </p:nvPr>
        </p:nvSpPr>
        <p:spPr/>
        <p:txBody>
          <a:bodyPr/>
          <a:lstStyle/>
          <a:p>
            <a:r>
              <a:rPr lang="en-US" dirty="0"/>
              <a:t>Treatment:</a:t>
            </a:r>
            <a:br>
              <a:rPr lang="en-US" dirty="0"/>
            </a:br>
            <a:r>
              <a:rPr lang="en-US" dirty="0"/>
              <a:t>MSS</a:t>
            </a:r>
          </a:p>
        </p:txBody>
      </p:sp>
      <p:pic>
        <p:nvPicPr>
          <p:cNvPr id="8194" name="Picture 2" descr="figure">
            <a:extLst>
              <a:ext uri="{FF2B5EF4-FFF2-40B4-BE49-F238E27FC236}">
                <a16:creationId xmlns:a16="http://schemas.microsoft.com/office/drawing/2014/main" id="{65CCE17D-58D5-4240-86BC-AADB63123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7737" y="284303"/>
            <a:ext cx="6876085" cy="346554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9F42079E-A443-4FB3-A8B3-E65E06C2455B}"/>
              </a:ext>
            </a:extLst>
          </p:cNvPr>
          <p:cNvSpPr txBox="1">
            <a:spLocks/>
          </p:cNvSpPr>
          <p:nvPr/>
        </p:nvSpPr>
        <p:spPr>
          <a:xfrm>
            <a:off x="3958179" y="4027641"/>
            <a:ext cx="7442884" cy="2546055"/>
          </a:xfrm>
          <a:prstGeom prst="rect">
            <a:avLst/>
          </a:prstGeom>
        </p:spPr>
        <p:txBody>
          <a:bodyPr vert="horz" lIns="91440" tIns="45720" rIns="91440" bIns="45720" rtlCol="0" anchor="ctr">
            <a:normAutofit fontScale="925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3200" dirty="0"/>
              <a:t>Overall response rate: 38%</a:t>
            </a:r>
          </a:p>
          <a:p>
            <a:endParaRPr lang="en-US" sz="3200" dirty="0"/>
          </a:p>
          <a:p>
            <a:r>
              <a:rPr lang="en-US" sz="3200" dirty="0"/>
              <a:t>Responses seen independent of MMR/MSI and PD1/PDL1 status</a:t>
            </a:r>
          </a:p>
          <a:p>
            <a:r>
              <a:rPr lang="en-US" sz="3200" dirty="0"/>
              <a:t>Benefit in many histologic types (</a:t>
            </a:r>
            <a:r>
              <a:rPr lang="en-US" sz="3200" dirty="0" err="1"/>
              <a:t>eg.</a:t>
            </a:r>
            <a:r>
              <a:rPr lang="en-US" sz="3200" dirty="0"/>
              <a:t> serous, clear cell)</a:t>
            </a:r>
          </a:p>
        </p:txBody>
      </p:sp>
    </p:spTree>
    <p:extLst>
      <p:ext uri="{BB962C8B-B14F-4D97-AF65-F5344CB8AC3E}">
        <p14:creationId xmlns:p14="http://schemas.microsoft.com/office/powerpoint/2010/main" val="594869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50FA-F943-4DF4-9079-586C50B71CD5}"/>
              </a:ext>
            </a:extLst>
          </p:cNvPr>
          <p:cNvSpPr>
            <a:spLocks noGrp="1"/>
          </p:cNvSpPr>
          <p:nvPr>
            <p:ph type="title"/>
          </p:nvPr>
        </p:nvSpPr>
        <p:spPr/>
        <p:txBody>
          <a:bodyPr/>
          <a:lstStyle/>
          <a:p>
            <a:r>
              <a:rPr lang="en-US" dirty="0"/>
              <a:t>What’s next?</a:t>
            </a:r>
          </a:p>
        </p:txBody>
      </p:sp>
      <p:sp>
        <p:nvSpPr>
          <p:cNvPr id="6" name="Content Placeholder 2">
            <a:extLst>
              <a:ext uri="{FF2B5EF4-FFF2-40B4-BE49-F238E27FC236}">
                <a16:creationId xmlns:a16="http://schemas.microsoft.com/office/drawing/2014/main" id="{62A2C9DB-54B1-4A23-8376-10495DF91656}"/>
              </a:ext>
            </a:extLst>
          </p:cNvPr>
          <p:cNvSpPr txBox="1">
            <a:spLocks/>
          </p:cNvSpPr>
          <p:nvPr/>
        </p:nvSpPr>
        <p:spPr>
          <a:xfrm>
            <a:off x="3785693" y="864108"/>
            <a:ext cx="7742691" cy="5120640"/>
          </a:xfrm>
          <a:prstGeom prst="rect">
            <a:avLst/>
          </a:prstGeom>
        </p:spPr>
        <p:txBody>
          <a:bodyPr vert="horz" lIns="91440" tIns="45720" rIns="91440" bIns="45720" rtlCol="0" anchor="ctr">
            <a:normAutofit fontScale="775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3200" dirty="0"/>
              <a:t>Combination of immunotherapy with chemotherapy </a:t>
            </a:r>
          </a:p>
          <a:p>
            <a:pPr lvl="1"/>
            <a:r>
              <a:rPr lang="en-US" sz="3000" dirty="0"/>
              <a:t>NRG-GY018: Carbo/</a:t>
            </a:r>
            <a:r>
              <a:rPr lang="en-US" sz="3000" dirty="0" err="1"/>
              <a:t>taxol</a:t>
            </a:r>
            <a:r>
              <a:rPr lang="en-US" sz="3000" dirty="0"/>
              <a:t> + </a:t>
            </a:r>
            <a:r>
              <a:rPr lang="en-US" sz="3000" dirty="0" err="1"/>
              <a:t>Pembro</a:t>
            </a:r>
            <a:r>
              <a:rPr lang="en-US" sz="3000" dirty="0"/>
              <a:t> vs placebo</a:t>
            </a:r>
          </a:p>
          <a:p>
            <a:pPr lvl="1"/>
            <a:r>
              <a:rPr lang="en-US" sz="3000" dirty="0"/>
              <a:t>RUBY: Carbo/</a:t>
            </a:r>
            <a:r>
              <a:rPr lang="en-US" sz="3000" dirty="0" err="1"/>
              <a:t>taxol</a:t>
            </a:r>
            <a:r>
              <a:rPr lang="en-US" sz="3000" dirty="0"/>
              <a:t> + </a:t>
            </a:r>
            <a:r>
              <a:rPr lang="en-US" sz="3000" dirty="0" err="1"/>
              <a:t>Dostarlimab</a:t>
            </a:r>
            <a:r>
              <a:rPr lang="en-US" sz="3000" dirty="0"/>
              <a:t> vs placebo</a:t>
            </a:r>
          </a:p>
          <a:p>
            <a:pPr lvl="1"/>
            <a:r>
              <a:rPr lang="en-US" sz="3000" dirty="0" err="1"/>
              <a:t>AtTEND</a:t>
            </a:r>
            <a:r>
              <a:rPr lang="en-US" sz="3000" dirty="0"/>
              <a:t>: Carbo/</a:t>
            </a:r>
            <a:r>
              <a:rPr lang="en-US" sz="3000" dirty="0" err="1"/>
              <a:t>taxol</a:t>
            </a:r>
            <a:r>
              <a:rPr lang="en-US" sz="3000" dirty="0"/>
              <a:t> + </a:t>
            </a:r>
            <a:r>
              <a:rPr lang="en-US" sz="3000" dirty="0" err="1"/>
              <a:t>Atezolizumab</a:t>
            </a:r>
            <a:r>
              <a:rPr lang="en-US" sz="3000" dirty="0"/>
              <a:t> vs placebo</a:t>
            </a:r>
          </a:p>
          <a:p>
            <a:endParaRPr lang="en-US" sz="3200" dirty="0"/>
          </a:p>
          <a:p>
            <a:r>
              <a:rPr lang="en-US" sz="3200" dirty="0"/>
              <a:t>Comparison of </a:t>
            </a:r>
            <a:r>
              <a:rPr lang="en-US" sz="3200" dirty="0" err="1"/>
              <a:t>Lenvatinib</a:t>
            </a:r>
            <a:r>
              <a:rPr lang="en-US" sz="3200" dirty="0"/>
              <a:t>/</a:t>
            </a:r>
            <a:r>
              <a:rPr lang="en-US" sz="3200" dirty="0" err="1"/>
              <a:t>Pembro</a:t>
            </a:r>
            <a:r>
              <a:rPr lang="en-US" sz="3200" dirty="0"/>
              <a:t> to chemotherapy </a:t>
            </a:r>
          </a:p>
          <a:p>
            <a:pPr lvl="1"/>
            <a:r>
              <a:rPr lang="en-US" sz="3000" dirty="0"/>
              <a:t>LEAP-001: Len/</a:t>
            </a:r>
            <a:r>
              <a:rPr lang="en-US" sz="3000" dirty="0" err="1"/>
              <a:t>Pem</a:t>
            </a:r>
            <a:r>
              <a:rPr lang="en-US" sz="3000" dirty="0"/>
              <a:t> vs Carbo/</a:t>
            </a:r>
            <a:r>
              <a:rPr lang="en-US" sz="3000" dirty="0" err="1"/>
              <a:t>taxol</a:t>
            </a:r>
            <a:endParaRPr lang="en-US" sz="3000" dirty="0"/>
          </a:p>
          <a:p>
            <a:endParaRPr lang="en-US" sz="3200" dirty="0"/>
          </a:p>
          <a:p>
            <a:r>
              <a:rPr lang="en-US" sz="3200" dirty="0"/>
              <a:t>Combination of immunotherapy with other targeted agents or therapies</a:t>
            </a:r>
          </a:p>
          <a:p>
            <a:pPr lvl="1"/>
            <a:r>
              <a:rPr lang="en-US" sz="3000" dirty="0"/>
              <a:t>PARP inhibitors</a:t>
            </a:r>
          </a:p>
          <a:p>
            <a:pPr lvl="1"/>
            <a:r>
              <a:rPr lang="en-US" sz="3000" dirty="0"/>
              <a:t>VEGF inhibitors</a:t>
            </a:r>
          </a:p>
          <a:p>
            <a:pPr lvl="1"/>
            <a:r>
              <a:rPr lang="en-US" sz="3000" dirty="0"/>
              <a:t>Other tumor signaling pathways</a:t>
            </a:r>
          </a:p>
          <a:p>
            <a:pPr lvl="1"/>
            <a:r>
              <a:rPr lang="en-US" sz="3000" dirty="0"/>
              <a:t>Radiation</a:t>
            </a:r>
          </a:p>
        </p:txBody>
      </p:sp>
    </p:spTree>
    <p:extLst>
      <p:ext uri="{BB962C8B-B14F-4D97-AF65-F5344CB8AC3E}">
        <p14:creationId xmlns:p14="http://schemas.microsoft.com/office/powerpoint/2010/main" val="3182036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A82F7-11C2-4FB3-8E43-23A9F309043C}"/>
              </a:ext>
            </a:extLst>
          </p:cNvPr>
          <p:cNvSpPr>
            <a:spLocks noGrp="1"/>
          </p:cNvSpPr>
          <p:nvPr>
            <p:ph type="title"/>
          </p:nvPr>
        </p:nvSpPr>
        <p:spPr/>
        <p:txBody>
          <a:bodyPr/>
          <a:lstStyle/>
          <a:p>
            <a:r>
              <a:rPr lang="en-US" dirty="0"/>
              <a:t>Take Home Message</a:t>
            </a:r>
          </a:p>
        </p:txBody>
      </p:sp>
      <p:sp>
        <p:nvSpPr>
          <p:cNvPr id="4" name="Content Placeholder 2">
            <a:extLst>
              <a:ext uri="{FF2B5EF4-FFF2-40B4-BE49-F238E27FC236}">
                <a16:creationId xmlns:a16="http://schemas.microsoft.com/office/drawing/2014/main" id="{0FAA143D-FAFB-4603-B9D6-D4112B0E06F7}"/>
              </a:ext>
            </a:extLst>
          </p:cNvPr>
          <p:cNvSpPr txBox="1">
            <a:spLocks noGrp="1"/>
          </p:cNvSpPr>
          <p:nvPr>
            <p:ph idx="1"/>
          </p:nvPr>
        </p:nvSpPr>
        <p:spPr>
          <a:xfrm>
            <a:off x="3868738" y="863600"/>
            <a:ext cx="7315200" cy="5121275"/>
          </a:xfrm>
          <a:prstGeom prst="rect">
            <a:avLst/>
          </a:prstGeom>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3200" dirty="0"/>
              <a:t>Entirely new class of drugs with anticancer activity</a:t>
            </a:r>
          </a:p>
          <a:p>
            <a:pPr lvl="1"/>
            <a:r>
              <a:rPr lang="en-US" sz="3000" dirty="0"/>
              <a:t>Especially beneficial in immunogenic tumors</a:t>
            </a:r>
          </a:p>
          <a:p>
            <a:pPr lvl="1"/>
            <a:r>
              <a:rPr lang="en-US" sz="3000" dirty="0"/>
              <a:t>Combination therapy can improve efficacy for non-immunogenic tumors</a:t>
            </a:r>
          </a:p>
          <a:p>
            <a:pPr lvl="1"/>
            <a:r>
              <a:rPr lang="en-US" sz="3000" dirty="0"/>
              <a:t>Those who respond can have long remissions</a:t>
            </a:r>
          </a:p>
          <a:p>
            <a:pPr lvl="1"/>
            <a:endParaRPr lang="en-US" sz="3000" dirty="0"/>
          </a:p>
          <a:p>
            <a:r>
              <a:rPr lang="en-US" sz="3200" dirty="0"/>
              <a:t>Toxicity profiles include immune effects (more to come next!)</a:t>
            </a:r>
            <a:endParaRPr lang="en-US" sz="3000" dirty="0"/>
          </a:p>
        </p:txBody>
      </p:sp>
    </p:spTree>
    <p:extLst>
      <p:ext uri="{BB962C8B-B14F-4D97-AF65-F5344CB8AC3E}">
        <p14:creationId xmlns:p14="http://schemas.microsoft.com/office/powerpoint/2010/main" val="2347359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matic vs germline mutation">
            <a:extLst>
              <a:ext uri="{FF2B5EF4-FFF2-40B4-BE49-F238E27FC236}">
                <a16:creationId xmlns:a16="http://schemas.microsoft.com/office/drawing/2014/main" id="{B10A3098-843D-4459-B38E-8B28B3FBB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7328" y="1255463"/>
            <a:ext cx="5754844" cy="434707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512E0EDB-282B-4B83-A33D-9005CCD3D6DB}"/>
              </a:ext>
            </a:extLst>
          </p:cNvPr>
          <p:cNvSpPr>
            <a:spLocks noGrp="1"/>
          </p:cNvSpPr>
          <p:nvPr>
            <p:ph type="title"/>
          </p:nvPr>
        </p:nvSpPr>
        <p:spPr>
          <a:xfrm>
            <a:off x="252919" y="1123837"/>
            <a:ext cx="2947482" cy="4601183"/>
          </a:xfrm>
        </p:spPr>
        <p:txBody>
          <a:bodyPr/>
          <a:lstStyle/>
          <a:p>
            <a:r>
              <a:rPr lang="en-US" dirty="0">
                <a:solidFill>
                  <a:schemeClr val="bg1"/>
                </a:solidFill>
              </a:rPr>
              <a:t>Mutation types</a:t>
            </a:r>
          </a:p>
        </p:txBody>
      </p:sp>
    </p:spTree>
    <p:extLst>
      <p:ext uri="{BB962C8B-B14F-4D97-AF65-F5344CB8AC3E}">
        <p14:creationId xmlns:p14="http://schemas.microsoft.com/office/powerpoint/2010/main" val="1229477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21C2685-B805-4A9C-BE61-61FCE867E3B9}"/>
              </a:ext>
            </a:extLst>
          </p:cNvPr>
          <p:cNvSpPr txBox="1">
            <a:spLocks noGrp="1"/>
          </p:cNvSpPr>
          <p:nvPr>
            <p:ph idx="1"/>
          </p:nvPr>
        </p:nvSpPr>
        <p:spPr>
          <a:xfrm>
            <a:off x="3868738" y="863600"/>
            <a:ext cx="7315200" cy="5121275"/>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3200" dirty="0"/>
              <a:t>Now to turn it over to Nancy Anderson</a:t>
            </a:r>
            <a:endParaRPr lang="en-US" sz="3000" dirty="0"/>
          </a:p>
        </p:txBody>
      </p:sp>
    </p:spTree>
    <p:extLst>
      <p:ext uri="{BB962C8B-B14F-4D97-AF65-F5344CB8AC3E}">
        <p14:creationId xmlns:p14="http://schemas.microsoft.com/office/powerpoint/2010/main" val="3461663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8422" y="2209800"/>
            <a:ext cx="6722378" cy="1520204"/>
          </a:xfrm>
        </p:spPr>
        <p:txBody>
          <a:bodyPr/>
          <a:lstStyle/>
          <a:p>
            <a:r>
              <a:rPr lang="en-US" dirty="0"/>
              <a:t>Side Effect Profile and Management </a:t>
            </a:r>
            <a:br>
              <a:rPr lang="en-US" dirty="0"/>
            </a:br>
            <a:endParaRPr lang="en-US" sz="3600" dirty="0"/>
          </a:p>
        </p:txBody>
      </p:sp>
      <p:sp>
        <p:nvSpPr>
          <p:cNvPr id="3" name="Subtitle 2"/>
          <p:cNvSpPr>
            <a:spLocks noGrp="1"/>
          </p:cNvSpPr>
          <p:nvPr>
            <p:ph type="subTitle" idx="1"/>
          </p:nvPr>
        </p:nvSpPr>
        <p:spPr>
          <a:xfrm>
            <a:off x="3488422" y="3810000"/>
            <a:ext cx="6400800" cy="685800"/>
          </a:xfrm>
        </p:spPr>
        <p:txBody>
          <a:bodyPr/>
          <a:lstStyle/>
          <a:p>
            <a:r>
              <a:rPr lang="en-US" sz="3200" dirty="0" err="1"/>
              <a:t>Lenvatinib</a:t>
            </a:r>
            <a:r>
              <a:rPr lang="en-US" sz="3200" dirty="0"/>
              <a:t> &amp; Pembrolizumab </a:t>
            </a:r>
          </a:p>
          <a:p>
            <a:r>
              <a:rPr lang="en-US" sz="3200" dirty="0"/>
              <a:t>in Recurrent Endometrial Cancer</a:t>
            </a:r>
          </a:p>
        </p:txBody>
      </p:sp>
      <p:sp>
        <p:nvSpPr>
          <p:cNvPr id="5" name="TextBox 4"/>
          <p:cNvSpPr txBox="1"/>
          <p:nvPr/>
        </p:nvSpPr>
        <p:spPr>
          <a:xfrm>
            <a:off x="3505200" y="5190226"/>
            <a:ext cx="5410200" cy="738664"/>
          </a:xfrm>
          <a:prstGeom prst="rect">
            <a:avLst/>
          </a:prstGeom>
          <a:noFill/>
        </p:spPr>
        <p:txBody>
          <a:bodyPr wrap="square" lIns="0" tIns="0" rIns="0" bIns="0" rtlCol="0">
            <a:noAutofit/>
          </a:bodyPr>
          <a:lstStyle/>
          <a:p>
            <a:pPr defTabSz="914400">
              <a:lnSpc>
                <a:spcPct val="90000"/>
              </a:lnSpc>
              <a:spcBef>
                <a:spcPts val="600"/>
              </a:spcBef>
            </a:pPr>
            <a:r>
              <a:rPr lang="en-US" sz="1600" dirty="0">
                <a:solidFill>
                  <a:prstClr val="white"/>
                </a:solidFill>
                <a:latin typeface="Calibri"/>
              </a:rPr>
              <a:t>Presented to: Insert relevant presenter information Calibri 16pt</a:t>
            </a:r>
          </a:p>
          <a:p>
            <a:pPr defTabSz="914400">
              <a:lnSpc>
                <a:spcPct val="90000"/>
              </a:lnSpc>
              <a:spcBef>
                <a:spcPts val="600"/>
              </a:spcBef>
            </a:pPr>
            <a:r>
              <a:rPr lang="en-US" sz="1600" dirty="0">
                <a:solidFill>
                  <a:prstClr val="white"/>
                </a:solidFill>
                <a:latin typeface="Calibri"/>
              </a:rPr>
              <a:t>Presented on: Month day, Year</a:t>
            </a:r>
          </a:p>
          <a:p>
            <a:pPr defTabSz="914400">
              <a:lnSpc>
                <a:spcPct val="90000"/>
              </a:lnSpc>
              <a:spcBef>
                <a:spcPts val="600"/>
              </a:spcBef>
            </a:pPr>
            <a:r>
              <a:rPr lang="en-US" sz="1600" dirty="0">
                <a:solidFill>
                  <a:prstClr val="white"/>
                </a:solidFill>
                <a:latin typeface="Calibri"/>
              </a:rPr>
              <a:t>Presented by: Insert relevant presenter information here</a:t>
            </a:r>
          </a:p>
        </p:txBody>
      </p:sp>
      <p:sp>
        <p:nvSpPr>
          <p:cNvPr id="6" name="TextBox 5"/>
          <p:cNvSpPr txBox="1"/>
          <p:nvPr/>
        </p:nvSpPr>
        <p:spPr>
          <a:xfrm>
            <a:off x="3505200" y="5190226"/>
            <a:ext cx="6781800" cy="738664"/>
          </a:xfrm>
          <a:prstGeom prst="rect">
            <a:avLst/>
          </a:prstGeom>
          <a:noFill/>
        </p:spPr>
        <p:txBody>
          <a:bodyPr wrap="square" lIns="0" tIns="0" rIns="0" bIns="0" rtlCol="0">
            <a:noAutofit/>
          </a:bodyPr>
          <a:lstStyle/>
          <a:p>
            <a:pPr defTabSz="914400">
              <a:lnSpc>
                <a:spcPct val="90000"/>
              </a:lnSpc>
              <a:spcBef>
                <a:spcPts val="600"/>
              </a:spcBef>
            </a:pPr>
            <a:r>
              <a:rPr lang="en-US" dirty="0">
                <a:solidFill>
                  <a:srgbClr val="61468B"/>
                </a:solidFill>
                <a:latin typeface="Calibri"/>
              </a:rPr>
              <a:t>Presented to: Strive &amp; Thrive 2021</a:t>
            </a:r>
          </a:p>
          <a:p>
            <a:pPr defTabSz="914400">
              <a:lnSpc>
                <a:spcPct val="90000"/>
              </a:lnSpc>
              <a:spcBef>
                <a:spcPts val="600"/>
              </a:spcBef>
            </a:pPr>
            <a:r>
              <a:rPr lang="en-US" dirty="0">
                <a:solidFill>
                  <a:srgbClr val="61468B"/>
                </a:solidFill>
                <a:latin typeface="Calibri"/>
              </a:rPr>
              <a:t>Presented on: October 16, 2021</a:t>
            </a:r>
          </a:p>
          <a:p>
            <a:pPr defTabSz="914400">
              <a:lnSpc>
                <a:spcPct val="90000"/>
              </a:lnSpc>
              <a:spcBef>
                <a:spcPts val="600"/>
              </a:spcBef>
            </a:pPr>
            <a:r>
              <a:rPr lang="en-US" dirty="0">
                <a:solidFill>
                  <a:srgbClr val="61468B"/>
                </a:solidFill>
                <a:latin typeface="Calibri"/>
              </a:rPr>
              <a:t>Presented by: Insert Nancy J. Anderson, APRN, CNP</a:t>
            </a:r>
          </a:p>
        </p:txBody>
      </p:sp>
    </p:spTree>
    <p:extLst>
      <p:ext uri="{BB962C8B-B14F-4D97-AF65-F5344CB8AC3E}">
        <p14:creationId xmlns:p14="http://schemas.microsoft.com/office/powerpoint/2010/main" val="3394378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9CB50-F87A-447A-B434-759B36148706}"/>
              </a:ext>
            </a:extLst>
          </p:cNvPr>
          <p:cNvSpPr>
            <a:spLocks noGrp="1"/>
          </p:cNvSpPr>
          <p:nvPr>
            <p:ph type="title"/>
          </p:nvPr>
        </p:nvSpPr>
        <p:spPr/>
        <p:txBody>
          <a:bodyPr/>
          <a:lstStyle/>
          <a:p>
            <a:r>
              <a:rPr lang="en-US" dirty="0"/>
              <a:t>Recurrent Endometrial Cancer </a:t>
            </a:r>
          </a:p>
        </p:txBody>
      </p:sp>
      <p:sp>
        <p:nvSpPr>
          <p:cNvPr id="3" name="Content Placeholder 2">
            <a:extLst>
              <a:ext uri="{FF2B5EF4-FFF2-40B4-BE49-F238E27FC236}">
                <a16:creationId xmlns:a16="http://schemas.microsoft.com/office/drawing/2014/main" id="{A61DDB25-9416-4C3D-8C38-70CF451FBB82}"/>
              </a:ext>
            </a:extLst>
          </p:cNvPr>
          <p:cNvSpPr>
            <a:spLocks noGrp="1"/>
          </p:cNvSpPr>
          <p:nvPr>
            <p:ph idx="1"/>
          </p:nvPr>
        </p:nvSpPr>
        <p:spPr/>
        <p:txBody>
          <a:bodyPr/>
          <a:lstStyle/>
          <a:p>
            <a:r>
              <a:rPr lang="en-US" b="1" dirty="0"/>
              <a:t>Patients with a Long platinum free interval</a:t>
            </a:r>
          </a:p>
          <a:p>
            <a:pPr lvl="1"/>
            <a:r>
              <a:rPr lang="en-US" u="sng" dirty="0"/>
              <a:t>Chemotherapy</a:t>
            </a:r>
            <a:r>
              <a:rPr lang="en-US" dirty="0"/>
              <a:t>  - for patients who have relapsed with a treatment free interval of </a:t>
            </a:r>
            <a:r>
              <a:rPr lang="en-US" u="sng" dirty="0"/>
              <a:t>&gt;</a:t>
            </a:r>
            <a:r>
              <a:rPr lang="en-US" dirty="0"/>
              <a:t> 6 months.</a:t>
            </a:r>
          </a:p>
          <a:p>
            <a:pPr marL="206375" lvl="1" indent="0">
              <a:buNone/>
            </a:pPr>
            <a:endParaRPr lang="en-US" dirty="0"/>
          </a:p>
          <a:p>
            <a:r>
              <a:rPr lang="en-US" b="1" dirty="0"/>
              <a:t>Patients with a short platinum free interval</a:t>
            </a:r>
          </a:p>
          <a:p>
            <a:pPr lvl="1"/>
            <a:r>
              <a:rPr lang="en-US" u="sng" dirty="0"/>
              <a:t>Lenvatinib &amp; Pembrolizumab</a:t>
            </a:r>
            <a:r>
              <a:rPr lang="en-US" dirty="0"/>
              <a:t>: for patients who have relapsed with a treatment free interval following carboplatin and paclitaxel of &lt; 6 months, we suggest Lenvatinib &amp; Pembrolizumab. </a:t>
            </a:r>
          </a:p>
          <a:p>
            <a:pPr marL="206375" lvl="1" indent="0">
              <a:buNone/>
            </a:pPr>
            <a:r>
              <a:rPr lang="en-US" dirty="0"/>
              <a:t>	</a:t>
            </a:r>
          </a:p>
        </p:txBody>
      </p:sp>
      <p:sp>
        <p:nvSpPr>
          <p:cNvPr id="4" name="Text Placeholder 3">
            <a:extLst>
              <a:ext uri="{FF2B5EF4-FFF2-40B4-BE49-F238E27FC236}">
                <a16:creationId xmlns:a16="http://schemas.microsoft.com/office/drawing/2014/main" id="{2CE514DC-076E-4AED-8734-96370439CCF6}"/>
              </a:ext>
            </a:extLst>
          </p:cNvPr>
          <p:cNvSpPr>
            <a:spLocks noGrp="1"/>
          </p:cNvSpPr>
          <p:nvPr>
            <p:ph type="body" sz="quarter" idx="13"/>
          </p:nvPr>
        </p:nvSpPr>
        <p:spPr/>
        <p:txBody>
          <a:bodyPr/>
          <a:lstStyle/>
          <a:p>
            <a:r>
              <a:rPr lang="en-US" dirty="0"/>
              <a:t>Lenvatinib (</a:t>
            </a:r>
            <a:r>
              <a:rPr lang="en-US" dirty="0" err="1"/>
              <a:t>Lenvima</a:t>
            </a:r>
            <a:r>
              <a:rPr lang="en-US" dirty="0"/>
              <a:t>) &amp; Pembrolizumab (Keytruda)</a:t>
            </a:r>
          </a:p>
        </p:txBody>
      </p:sp>
    </p:spTree>
    <p:extLst>
      <p:ext uri="{BB962C8B-B14F-4D97-AF65-F5344CB8AC3E}">
        <p14:creationId xmlns:p14="http://schemas.microsoft.com/office/powerpoint/2010/main" val="1214342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EA2ED-5EF1-4BD1-8855-F48F99230F58}"/>
              </a:ext>
            </a:extLst>
          </p:cNvPr>
          <p:cNvSpPr>
            <a:spLocks noGrp="1"/>
          </p:cNvSpPr>
          <p:nvPr>
            <p:ph type="title"/>
          </p:nvPr>
        </p:nvSpPr>
        <p:spPr/>
        <p:txBody>
          <a:bodyPr/>
          <a:lstStyle/>
          <a:p>
            <a:r>
              <a:rPr lang="en-US" dirty="0"/>
              <a:t>Recurrent Endometrial Cancer </a:t>
            </a:r>
          </a:p>
        </p:txBody>
      </p:sp>
      <p:sp>
        <p:nvSpPr>
          <p:cNvPr id="3" name="Content Placeholder 2">
            <a:extLst>
              <a:ext uri="{FF2B5EF4-FFF2-40B4-BE49-F238E27FC236}">
                <a16:creationId xmlns:a16="http://schemas.microsoft.com/office/drawing/2014/main" id="{F080CE66-FFD5-4195-B5EC-B4753618DB36}"/>
              </a:ext>
            </a:extLst>
          </p:cNvPr>
          <p:cNvSpPr>
            <a:spLocks noGrp="1"/>
          </p:cNvSpPr>
          <p:nvPr>
            <p:ph idx="1"/>
          </p:nvPr>
        </p:nvSpPr>
        <p:spPr>
          <a:xfrm>
            <a:off x="2325198" y="1295401"/>
            <a:ext cx="7049689" cy="4953000"/>
          </a:xfrm>
        </p:spPr>
        <p:txBody>
          <a:bodyPr/>
          <a:lstStyle/>
          <a:p>
            <a:r>
              <a:rPr lang="en-US" dirty="0"/>
              <a:t>Keynote-775/Study 309: Randomized Clinical Trial: Evaluated Pembrolizumab &amp; Lenvatinib </a:t>
            </a:r>
          </a:p>
          <a:p>
            <a:pPr lvl="1"/>
            <a:r>
              <a:rPr lang="en-US" dirty="0"/>
              <a:t>Evaluated Lenvatinib and Pembrolizumab versus treatment with (doxorubicin versus paclitaxel). This trial was conducted in 827 patients with advanced EC that had progressed on prior platinum based chemotherapy (697 patients had proficient MMR tumors and 130 of whom had </a:t>
            </a:r>
            <a:r>
              <a:rPr lang="en-US" dirty="0" err="1"/>
              <a:t>dMMR</a:t>
            </a:r>
            <a:r>
              <a:rPr lang="en-US" dirty="0"/>
              <a:t> tumors. </a:t>
            </a:r>
          </a:p>
          <a:p>
            <a:pPr lvl="1"/>
            <a:r>
              <a:rPr lang="en-US" dirty="0"/>
              <a:t>Subset of patients with proficient MMR tumors, Lenvatinib and Pembrolizumab resulted in noted improvements in progression free survival, overall survival and  overall risk reduction when compared to single agent Doxorubicin versus Paclitaxel chemotherapy.                                                                                                                                                                                                                                                                                                                                                                                                                                                                                                                                                                                                                                                                                                                                    </a:t>
            </a:r>
          </a:p>
          <a:p>
            <a:pPr lvl="1"/>
            <a:r>
              <a:rPr lang="en-US" dirty="0"/>
              <a:t>The more common side effects were found to be hypertension (64%), hypothyroidism (57%), diarrhea (54%) and nausea (50%). </a:t>
            </a:r>
          </a:p>
          <a:p>
            <a:pPr lvl="1"/>
            <a:r>
              <a:rPr lang="en-US" dirty="0"/>
              <a:t>Lenvatinib plus pembrolizumab had a manageable safety profile that was consistent with the safety profiles of each drug (when given alone). </a:t>
            </a:r>
          </a:p>
          <a:p>
            <a:pPr marL="206375" lvl="1" indent="0">
              <a:buNone/>
            </a:pPr>
            <a:r>
              <a:rPr lang="en-US" dirty="0"/>
              <a:t> </a:t>
            </a:r>
            <a:endParaRPr lang="en-US" u="sng" dirty="0"/>
          </a:p>
        </p:txBody>
      </p:sp>
      <p:sp>
        <p:nvSpPr>
          <p:cNvPr id="4" name="Text Placeholder 3">
            <a:extLst>
              <a:ext uri="{FF2B5EF4-FFF2-40B4-BE49-F238E27FC236}">
                <a16:creationId xmlns:a16="http://schemas.microsoft.com/office/drawing/2014/main" id="{9FBEA509-8F94-4922-BE86-8FEF0B62316E}"/>
              </a:ext>
            </a:extLst>
          </p:cNvPr>
          <p:cNvSpPr>
            <a:spLocks noGrp="1"/>
          </p:cNvSpPr>
          <p:nvPr>
            <p:ph type="body" sz="quarter" idx="13"/>
          </p:nvPr>
        </p:nvSpPr>
        <p:spPr>
          <a:xfrm>
            <a:off x="2519934" y="899160"/>
            <a:ext cx="6854953" cy="609600"/>
          </a:xfrm>
        </p:spPr>
        <p:txBody>
          <a:bodyPr/>
          <a:lstStyle/>
          <a:p>
            <a:r>
              <a:rPr lang="en-US" dirty="0"/>
              <a:t>Lenvatinib &amp; Pembrolizumab</a:t>
            </a:r>
          </a:p>
        </p:txBody>
      </p:sp>
      <p:sp>
        <p:nvSpPr>
          <p:cNvPr id="5" name="Footer Placeholder 4">
            <a:extLst>
              <a:ext uri="{FF2B5EF4-FFF2-40B4-BE49-F238E27FC236}">
                <a16:creationId xmlns:a16="http://schemas.microsoft.com/office/drawing/2014/main" id="{5C2C39F6-E9D0-48E9-8CA3-6206E2EB6994}"/>
              </a:ext>
            </a:extLst>
          </p:cNvPr>
          <p:cNvSpPr>
            <a:spLocks noGrp="1"/>
          </p:cNvSpPr>
          <p:nvPr>
            <p:ph type="ftr" sz="quarter" idx="11"/>
          </p:nvPr>
        </p:nvSpPr>
        <p:spPr>
          <a:xfrm>
            <a:off x="4953000" y="6529009"/>
            <a:ext cx="5181600" cy="231266"/>
          </a:xfrm>
        </p:spPr>
        <p:txBody>
          <a:bodyPr/>
          <a:lstStyle/>
          <a:p>
            <a:pPr defTabSz="914400"/>
            <a:r>
              <a:rPr lang="en-US" dirty="0" err="1">
                <a:solidFill>
                  <a:srgbClr val="54585A"/>
                </a:solidFill>
                <a:latin typeface="Calibri"/>
              </a:rPr>
              <a:t>Makker</a:t>
            </a:r>
            <a:r>
              <a:rPr lang="en-US" dirty="0">
                <a:solidFill>
                  <a:srgbClr val="54585A"/>
                </a:solidFill>
                <a:latin typeface="Calibri"/>
              </a:rPr>
              <a:t> V. , et al; </a:t>
            </a:r>
            <a:r>
              <a:rPr lang="en-US" dirty="0" err="1">
                <a:solidFill>
                  <a:srgbClr val="54585A"/>
                </a:solidFill>
                <a:latin typeface="Calibri"/>
              </a:rPr>
              <a:t>Gynecol</a:t>
            </a:r>
            <a:r>
              <a:rPr lang="en-US" dirty="0">
                <a:solidFill>
                  <a:srgbClr val="54585A"/>
                </a:solidFill>
                <a:latin typeface="Calibri"/>
              </a:rPr>
              <a:t> Oncol 2021; SGO 11512</a:t>
            </a:r>
          </a:p>
        </p:txBody>
      </p:sp>
    </p:spTree>
    <p:extLst>
      <p:ext uri="{BB962C8B-B14F-4D97-AF65-F5344CB8AC3E}">
        <p14:creationId xmlns:p14="http://schemas.microsoft.com/office/powerpoint/2010/main" val="3445367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5BF9-5001-4106-9C04-AA96C8544BA1}"/>
              </a:ext>
            </a:extLst>
          </p:cNvPr>
          <p:cNvSpPr>
            <a:spLocks noGrp="1"/>
          </p:cNvSpPr>
          <p:nvPr>
            <p:ph type="title"/>
          </p:nvPr>
        </p:nvSpPr>
        <p:spPr/>
        <p:txBody>
          <a:bodyPr/>
          <a:lstStyle/>
          <a:p>
            <a:r>
              <a:rPr lang="en-US" dirty="0"/>
              <a:t>Lenvatinib and Pembrolizumab </a:t>
            </a:r>
          </a:p>
        </p:txBody>
      </p:sp>
      <p:sp>
        <p:nvSpPr>
          <p:cNvPr id="3" name="Content Placeholder 2">
            <a:extLst>
              <a:ext uri="{FF2B5EF4-FFF2-40B4-BE49-F238E27FC236}">
                <a16:creationId xmlns:a16="http://schemas.microsoft.com/office/drawing/2014/main" id="{1EBA7C19-BD82-429B-9619-39FF2FB44705}"/>
              </a:ext>
            </a:extLst>
          </p:cNvPr>
          <p:cNvSpPr>
            <a:spLocks noGrp="1"/>
          </p:cNvSpPr>
          <p:nvPr>
            <p:ph idx="1"/>
          </p:nvPr>
        </p:nvSpPr>
        <p:spPr/>
        <p:txBody>
          <a:bodyPr/>
          <a:lstStyle/>
          <a:p>
            <a:r>
              <a:rPr lang="en-US" b="1" dirty="0"/>
              <a:t>Indications for Use:  </a:t>
            </a:r>
          </a:p>
          <a:p>
            <a:pPr lvl="1"/>
            <a:r>
              <a:rPr lang="en-US" dirty="0"/>
              <a:t>Accelerated FDA approval for Pembrolizumab &amp; Lenvatinib based on the results of the randomized clinical trial. </a:t>
            </a:r>
          </a:p>
          <a:p>
            <a:pPr marL="206375" lvl="1" indent="0">
              <a:buNone/>
            </a:pPr>
            <a:endParaRPr lang="en-US" dirty="0"/>
          </a:p>
          <a:p>
            <a:pPr lvl="1"/>
            <a:r>
              <a:rPr lang="en-US" dirty="0"/>
              <a:t>When your tumor is NOT microsatellite instability-High (MSI-H) or </a:t>
            </a:r>
            <a:r>
              <a:rPr lang="en-US" dirty="0" err="1"/>
              <a:t>dMMR</a:t>
            </a:r>
            <a:r>
              <a:rPr lang="en-US" dirty="0"/>
              <a:t> (Mismatch Repair Gene deficient) </a:t>
            </a:r>
          </a:p>
          <a:p>
            <a:pPr lvl="1"/>
            <a:endParaRPr lang="en-US" dirty="0"/>
          </a:p>
          <a:p>
            <a:pPr lvl="1"/>
            <a:r>
              <a:rPr lang="en-US" dirty="0"/>
              <a:t>You have disease progression following prior systemic therapy (chemotherapy) in any setting. For example: Paclitaxel and Carboplatin</a:t>
            </a:r>
          </a:p>
          <a:p>
            <a:pPr lvl="1"/>
            <a:endParaRPr lang="en-US" dirty="0"/>
          </a:p>
          <a:p>
            <a:pPr lvl="1"/>
            <a:r>
              <a:rPr lang="en-US" dirty="0"/>
              <a:t>When patient is not a candidate for surgery or radiation.  </a:t>
            </a:r>
          </a:p>
          <a:p>
            <a:pPr marL="206375" lvl="1" indent="0">
              <a:buNone/>
            </a:pPr>
            <a:endParaRPr lang="en-US" dirty="0"/>
          </a:p>
        </p:txBody>
      </p:sp>
      <p:sp>
        <p:nvSpPr>
          <p:cNvPr id="4" name="Text Placeholder 3">
            <a:extLst>
              <a:ext uri="{FF2B5EF4-FFF2-40B4-BE49-F238E27FC236}">
                <a16:creationId xmlns:a16="http://schemas.microsoft.com/office/drawing/2014/main" id="{8B338E94-5627-47D8-BA86-446752C8C58A}"/>
              </a:ext>
            </a:extLst>
          </p:cNvPr>
          <p:cNvSpPr>
            <a:spLocks noGrp="1"/>
          </p:cNvSpPr>
          <p:nvPr>
            <p:ph type="body" sz="quarter" idx="13"/>
          </p:nvPr>
        </p:nvSpPr>
        <p:spPr/>
        <p:txBody>
          <a:bodyPr/>
          <a:lstStyle/>
          <a:p>
            <a:r>
              <a:rPr lang="en-US" dirty="0"/>
              <a:t>Endometrial Cancer </a:t>
            </a:r>
          </a:p>
        </p:txBody>
      </p:sp>
      <p:sp>
        <p:nvSpPr>
          <p:cNvPr id="5" name="Footer Placeholder 4">
            <a:extLst>
              <a:ext uri="{FF2B5EF4-FFF2-40B4-BE49-F238E27FC236}">
                <a16:creationId xmlns:a16="http://schemas.microsoft.com/office/drawing/2014/main" id="{3C669B77-DC1D-4939-82D8-2D663A27D7C6}"/>
              </a:ext>
            </a:extLst>
          </p:cNvPr>
          <p:cNvSpPr>
            <a:spLocks noGrp="1"/>
          </p:cNvSpPr>
          <p:nvPr>
            <p:ph type="ftr" sz="quarter" idx="11"/>
          </p:nvPr>
        </p:nvSpPr>
        <p:spPr>
          <a:xfrm>
            <a:off x="4685203" y="5645728"/>
            <a:ext cx="5181600" cy="1076593"/>
          </a:xfrm>
        </p:spPr>
        <p:txBody>
          <a:bodyPr/>
          <a:lstStyle/>
          <a:p>
            <a:pPr defTabSz="914400"/>
            <a:r>
              <a:rPr lang="en-US" dirty="0" err="1">
                <a:solidFill>
                  <a:srgbClr val="54585A"/>
                </a:solidFill>
                <a:latin typeface="Calibri"/>
              </a:rPr>
              <a:t>Makker</a:t>
            </a:r>
            <a:r>
              <a:rPr lang="en-US" dirty="0">
                <a:solidFill>
                  <a:srgbClr val="54585A"/>
                </a:solidFill>
                <a:latin typeface="Calibri"/>
              </a:rPr>
              <a:t>, V., et al; </a:t>
            </a:r>
            <a:r>
              <a:rPr lang="en-US" dirty="0" err="1">
                <a:solidFill>
                  <a:srgbClr val="54585A"/>
                </a:solidFill>
                <a:latin typeface="Calibri"/>
              </a:rPr>
              <a:t>Gynecol</a:t>
            </a:r>
            <a:r>
              <a:rPr lang="en-US" dirty="0">
                <a:solidFill>
                  <a:srgbClr val="54585A"/>
                </a:solidFill>
                <a:latin typeface="Calibri"/>
              </a:rPr>
              <a:t> Oncol 2021; SGO 11512 </a:t>
            </a:r>
          </a:p>
        </p:txBody>
      </p:sp>
    </p:spTree>
    <p:extLst>
      <p:ext uri="{BB962C8B-B14F-4D97-AF65-F5344CB8AC3E}">
        <p14:creationId xmlns:p14="http://schemas.microsoft.com/office/powerpoint/2010/main" val="3708243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Recurrent Endometrial Cancer </a:t>
            </a:r>
          </a:p>
        </p:txBody>
      </p:sp>
      <p:sp>
        <p:nvSpPr>
          <p:cNvPr id="9" name="Text Placeholder 8"/>
          <p:cNvSpPr>
            <a:spLocks noGrp="1"/>
          </p:cNvSpPr>
          <p:nvPr>
            <p:ph type="body" idx="1"/>
          </p:nvPr>
        </p:nvSpPr>
        <p:spPr/>
        <p:txBody>
          <a:bodyPr/>
          <a:lstStyle/>
          <a:p>
            <a:r>
              <a:rPr lang="en-US" dirty="0"/>
              <a:t>Chemo Agent	</a:t>
            </a:r>
          </a:p>
        </p:txBody>
      </p:sp>
      <p:sp>
        <p:nvSpPr>
          <p:cNvPr id="4" name="Text Placeholder 3"/>
          <p:cNvSpPr>
            <a:spLocks noGrp="1"/>
          </p:cNvSpPr>
          <p:nvPr>
            <p:ph sz="half" idx="2"/>
          </p:nvPr>
        </p:nvSpPr>
        <p:spPr>
          <a:xfrm>
            <a:off x="2377724" y="1981200"/>
            <a:ext cx="3768895" cy="3733801"/>
          </a:xfrm>
        </p:spPr>
        <p:txBody>
          <a:bodyPr/>
          <a:lstStyle/>
          <a:p>
            <a:r>
              <a:rPr lang="en-US" dirty="0"/>
              <a:t>Lenvatinib  (</a:t>
            </a:r>
            <a:r>
              <a:rPr lang="en-US" dirty="0" err="1"/>
              <a:t>Lenvima</a:t>
            </a:r>
            <a:r>
              <a:rPr lang="en-US" dirty="0"/>
              <a:t>)</a:t>
            </a:r>
          </a:p>
          <a:p>
            <a:endParaRPr lang="en-US" dirty="0"/>
          </a:p>
          <a:p>
            <a:pPr marL="0" indent="0">
              <a:buNone/>
            </a:pPr>
            <a:br>
              <a:rPr lang="en-US" dirty="0"/>
            </a:br>
            <a:endParaRPr lang="en-US" dirty="0"/>
          </a:p>
          <a:p>
            <a:endParaRPr lang="en-US" dirty="0"/>
          </a:p>
          <a:p>
            <a:pPr marL="0" indent="0">
              <a:buNone/>
            </a:pPr>
            <a:endParaRPr lang="en-US" dirty="0"/>
          </a:p>
          <a:p>
            <a:r>
              <a:rPr lang="en-US" dirty="0"/>
              <a:t>Pembrolizumab (Keytruda) </a:t>
            </a:r>
          </a:p>
          <a:p>
            <a:endParaRPr lang="en-US" dirty="0"/>
          </a:p>
          <a:p>
            <a:endParaRPr lang="en-US" dirty="0"/>
          </a:p>
          <a:p>
            <a:endParaRPr lang="en-US" dirty="0"/>
          </a:p>
          <a:p>
            <a:endParaRPr lang="en-US" dirty="0"/>
          </a:p>
          <a:p>
            <a:pPr marL="0" indent="0">
              <a:buNone/>
            </a:pPr>
            <a:endParaRPr lang="en-US" dirty="0"/>
          </a:p>
          <a:p>
            <a:pPr marL="0" indent="0">
              <a:buNone/>
            </a:pPr>
            <a:r>
              <a:rPr lang="en-US" dirty="0"/>
              <a:t> </a:t>
            </a:r>
          </a:p>
        </p:txBody>
      </p:sp>
      <p:sp>
        <p:nvSpPr>
          <p:cNvPr id="10" name="Text Placeholder 9"/>
          <p:cNvSpPr>
            <a:spLocks noGrp="1"/>
          </p:cNvSpPr>
          <p:nvPr>
            <p:ph type="body" sz="quarter" idx="3"/>
          </p:nvPr>
        </p:nvSpPr>
        <p:spPr/>
        <p:txBody>
          <a:bodyPr/>
          <a:lstStyle/>
          <a:p>
            <a:r>
              <a:rPr lang="en-US" dirty="0"/>
              <a:t>Dosage Regimen</a:t>
            </a:r>
          </a:p>
        </p:txBody>
      </p:sp>
      <p:sp>
        <p:nvSpPr>
          <p:cNvPr id="11" name="Content Placeholder 10"/>
          <p:cNvSpPr>
            <a:spLocks noGrp="1"/>
          </p:cNvSpPr>
          <p:nvPr>
            <p:ph sz="quarter" idx="4"/>
          </p:nvPr>
        </p:nvSpPr>
        <p:spPr/>
        <p:txBody>
          <a:bodyPr/>
          <a:lstStyle/>
          <a:p>
            <a:r>
              <a:rPr lang="en-US" dirty="0"/>
              <a:t>14-20 mg by mouth daily until disease progression or unacceptable toxicity</a:t>
            </a:r>
          </a:p>
          <a:p>
            <a:pPr lvl="1"/>
            <a:r>
              <a:rPr lang="en-US" dirty="0"/>
              <a:t>Monitor weekly labs for 1-2 cycles.</a:t>
            </a:r>
          </a:p>
          <a:p>
            <a:pPr lvl="1"/>
            <a:r>
              <a:rPr lang="en-US" dirty="0"/>
              <a:t> Preferred starting dose of 14 mg with Endometrial cancer</a:t>
            </a:r>
          </a:p>
          <a:p>
            <a:pPr marL="0" indent="0">
              <a:buNone/>
            </a:pPr>
            <a:endParaRPr lang="en-US" dirty="0"/>
          </a:p>
          <a:p>
            <a:r>
              <a:rPr lang="en-US" dirty="0"/>
              <a:t>200 mg IV day 1 every 21 days (3 weeks) until disease progression or unacceptable toxicity, or up to 24 months in patients without disease progression. </a:t>
            </a:r>
          </a:p>
          <a:p>
            <a:endParaRPr lang="en-US" dirty="0"/>
          </a:p>
        </p:txBody>
      </p:sp>
      <p:sp>
        <p:nvSpPr>
          <p:cNvPr id="3" name="Slide Number Placeholder 2"/>
          <p:cNvSpPr>
            <a:spLocks noGrp="1"/>
          </p:cNvSpPr>
          <p:nvPr>
            <p:ph type="sldNum" sz="quarter" idx="12"/>
          </p:nvPr>
        </p:nvSpPr>
        <p:spPr/>
        <p:txBody>
          <a:bodyPr/>
          <a:lstStyle/>
          <a:p>
            <a:pPr defTabSz="914400"/>
            <a:fld id="{0D558541-60C9-42A2-8392-FF12533A6B7A}" type="slidenum">
              <a:rPr lang="en-US">
                <a:solidFill>
                  <a:srgbClr val="B0A2C5"/>
                </a:solidFill>
                <a:latin typeface="Calibri"/>
              </a:rPr>
              <a:pPr defTabSz="914400"/>
              <a:t>35</a:t>
            </a:fld>
            <a:endParaRPr lang="en-US">
              <a:solidFill>
                <a:srgbClr val="B0A2C5"/>
              </a:solidFill>
              <a:latin typeface="Calibri"/>
            </a:endParaRPr>
          </a:p>
        </p:txBody>
      </p:sp>
      <p:sp>
        <p:nvSpPr>
          <p:cNvPr id="22" name="Text Placeholder 21"/>
          <p:cNvSpPr>
            <a:spLocks noGrp="1"/>
          </p:cNvSpPr>
          <p:nvPr>
            <p:ph type="body" sz="quarter" idx="4294967295"/>
          </p:nvPr>
        </p:nvSpPr>
        <p:spPr>
          <a:xfrm>
            <a:off x="2514600" y="914400"/>
            <a:ext cx="6852557" cy="457200"/>
          </a:xfrm>
        </p:spPr>
        <p:txBody>
          <a:bodyPr/>
          <a:lstStyle/>
          <a:p>
            <a:r>
              <a:rPr lang="en-US" sz="2400" dirty="0"/>
              <a:t>Lenvatinib (</a:t>
            </a:r>
            <a:r>
              <a:rPr lang="en-US" sz="2400" dirty="0" err="1"/>
              <a:t>Lenvima</a:t>
            </a:r>
            <a:r>
              <a:rPr lang="en-US" sz="2400" dirty="0"/>
              <a:t>) and Pembrolizumab (Keytruda)</a:t>
            </a:r>
          </a:p>
        </p:txBody>
      </p:sp>
      <p:sp>
        <p:nvSpPr>
          <p:cNvPr id="5" name="Footer Placeholder 4">
            <a:extLst>
              <a:ext uri="{FF2B5EF4-FFF2-40B4-BE49-F238E27FC236}">
                <a16:creationId xmlns:a16="http://schemas.microsoft.com/office/drawing/2014/main" id="{379CC097-120C-454E-A463-9834A9055A14}"/>
              </a:ext>
            </a:extLst>
          </p:cNvPr>
          <p:cNvSpPr>
            <a:spLocks noGrp="1"/>
          </p:cNvSpPr>
          <p:nvPr>
            <p:ph type="ftr" sz="quarter" idx="11"/>
          </p:nvPr>
        </p:nvSpPr>
        <p:spPr>
          <a:xfrm>
            <a:off x="4876800" y="5486401"/>
            <a:ext cx="4950794" cy="1228993"/>
          </a:xfrm>
        </p:spPr>
        <p:txBody>
          <a:bodyPr/>
          <a:lstStyle/>
          <a:p>
            <a:pPr defTabSz="914400"/>
            <a:r>
              <a:rPr lang="en-US" sz="1200" b="1" dirty="0">
                <a:solidFill>
                  <a:srgbClr val="54585A"/>
                </a:solidFill>
                <a:latin typeface="Calibri"/>
              </a:rPr>
              <a:t>57889.</a:t>
            </a:r>
            <a:r>
              <a:rPr lang="en-US" sz="1200" dirty="0">
                <a:solidFill>
                  <a:srgbClr val="54585A"/>
                </a:solidFill>
                <a:latin typeface="Calibri"/>
              </a:rPr>
              <a:t> Keytruda (pembrolizumab) injection package insert. Whitehouse Station, NJ: Merck Sharp and Dohme Corp.; 2021 Sept. </a:t>
            </a:r>
          </a:p>
          <a:p>
            <a:pPr defTabSz="914400"/>
            <a:r>
              <a:rPr lang="en-US" sz="1200" b="1" dirty="0">
                <a:solidFill>
                  <a:srgbClr val="54585A"/>
                </a:solidFill>
                <a:latin typeface="Calibri"/>
              </a:rPr>
              <a:t>58782.</a:t>
            </a:r>
            <a:r>
              <a:rPr lang="en-US" sz="1200" dirty="0">
                <a:solidFill>
                  <a:srgbClr val="54585A"/>
                </a:solidFill>
                <a:latin typeface="Calibri"/>
              </a:rPr>
              <a:t> </a:t>
            </a:r>
            <a:r>
              <a:rPr lang="en-US" sz="1200" dirty="0" err="1">
                <a:solidFill>
                  <a:srgbClr val="54585A"/>
                </a:solidFill>
                <a:latin typeface="Calibri"/>
              </a:rPr>
              <a:t>Lenvima</a:t>
            </a:r>
            <a:r>
              <a:rPr lang="en-US" sz="1200" dirty="0">
                <a:solidFill>
                  <a:srgbClr val="54585A"/>
                </a:solidFill>
                <a:latin typeface="Calibri"/>
              </a:rPr>
              <a:t> (</a:t>
            </a:r>
            <a:r>
              <a:rPr lang="en-US" sz="1200" dirty="0" err="1">
                <a:solidFill>
                  <a:srgbClr val="54585A"/>
                </a:solidFill>
                <a:latin typeface="Calibri"/>
              </a:rPr>
              <a:t>lenvatinib</a:t>
            </a:r>
            <a:r>
              <a:rPr lang="en-US" sz="1200" dirty="0">
                <a:solidFill>
                  <a:srgbClr val="54585A"/>
                </a:solidFill>
                <a:latin typeface="Calibri"/>
              </a:rPr>
              <a:t>) package insert. Woodcliff Lake, </a:t>
            </a:r>
            <a:r>
              <a:rPr lang="en-US" sz="1200" dirty="0" err="1">
                <a:solidFill>
                  <a:srgbClr val="54585A"/>
                </a:solidFill>
                <a:latin typeface="Calibri"/>
              </a:rPr>
              <a:t>NJ:Eisai</a:t>
            </a:r>
            <a:r>
              <a:rPr lang="en-US" sz="1200" dirty="0">
                <a:solidFill>
                  <a:srgbClr val="54585A"/>
                </a:solidFill>
                <a:latin typeface="Calibri"/>
              </a:rPr>
              <a:t> Inc; 2021 Aug. </a:t>
            </a:r>
          </a:p>
          <a:p>
            <a:pPr defTabSz="914400"/>
            <a:endParaRPr lang="en-US" sz="1600" dirty="0">
              <a:solidFill>
                <a:srgbClr val="54585A"/>
              </a:solidFill>
              <a:latin typeface="Calibri"/>
            </a:endParaRPr>
          </a:p>
        </p:txBody>
      </p:sp>
    </p:spTree>
    <p:extLst>
      <p:ext uri="{BB962C8B-B14F-4D97-AF65-F5344CB8AC3E}">
        <p14:creationId xmlns:p14="http://schemas.microsoft.com/office/powerpoint/2010/main" val="2280464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6691D-6152-4C1F-BE81-B4919B22BE1E}"/>
              </a:ext>
            </a:extLst>
          </p:cNvPr>
          <p:cNvSpPr>
            <a:spLocks noGrp="1"/>
          </p:cNvSpPr>
          <p:nvPr>
            <p:ph type="title"/>
          </p:nvPr>
        </p:nvSpPr>
        <p:spPr/>
        <p:txBody>
          <a:bodyPr/>
          <a:lstStyle/>
          <a:p>
            <a:r>
              <a:rPr lang="en-US" dirty="0"/>
              <a:t>Lenvatinib (</a:t>
            </a:r>
            <a:r>
              <a:rPr lang="en-US" dirty="0" err="1"/>
              <a:t>Lenvima</a:t>
            </a:r>
            <a:r>
              <a:rPr lang="en-US" dirty="0"/>
              <a:t>) &amp; Pembrolizumab (Keytruda)</a:t>
            </a:r>
          </a:p>
        </p:txBody>
      </p:sp>
      <p:sp>
        <p:nvSpPr>
          <p:cNvPr id="3" name="Text Placeholder 2">
            <a:extLst>
              <a:ext uri="{FF2B5EF4-FFF2-40B4-BE49-F238E27FC236}">
                <a16:creationId xmlns:a16="http://schemas.microsoft.com/office/drawing/2014/main" id="{0A6DC1E4-552B-4F4A-94F0-6AB3ABBD25EA}"/>
              </a:ext>
            </a:extLst>
          </p:cNvPr>
          <p:cNvSpPr>
            <a:spLocks noGrp="1"/>
          </p:cNvSpPr>
          <p:nvPr>
            <p:ph type="body" idx="1"/>
          </p:nvPr>
        </p:nvSpPr>
        <p:spPr/>
        <p:txBody>
          <a:bodyPr/>
          <a:lstStyle/>
          <a:p>
            <a:r>
              <a:rPr lang="en-US" dirty="0"/>
              <a:t>Chemo Agent</a:t>
            </a:r>
          </a:p>
          <a:p>
            <a:r>
              <a:rPr lang="en-US" b="1" dirty="0" err="1"/>
              <a:t>Lenvima</a:t>
            </a:r>
            <a:r>
              <a:rPr lang="en-US" b="1" dirty="0"/>
              <a:t> </a:t>
            </a:r>
            <a:r>
              <a:rPr lang="en-US" dirty="0"/>
              <a:t>			</a:t>
            </a:r>
          </a:p>
        </p:txBody>
      </p:sp>
      <p:sp>
        <p:nvSpPr>
          <p:cNvPr id="4" name="Content Placeholder 3">
            <a:extLst>
              <a:ext uri="{FF2B5EF4-FFF2-40B4-BE49-F238E27FC236}">
                <a16:creationId xmlns:a16="http://schemas.microsoft.com/office/drawing/2014/main" id="{F397BEC0-2CBE-48F7-B670-8F2FFA6B403E}"/>
              </a:ext>
            </a:extLst>
          </p:cNvPr>
          <p:cNvSpPr>
            <a:spLocks noGrp="1"/>
          </p:cNvSpPr>
          <p:nvPr>
            <p:ph sz="half" idx="2"/>
          </p:nvPr>
        </p:nvSpPr>
        <p:spPr/>
        <p:txBody>
          <a:bodyPr/>
          <a:lstStyle/>
          <a:p>
            <a:r>
              <a:rPr lang="en-US" sz="1600" dirty="0"/>
              <a:t>May be held for one week</a:t>
            </a:r>
          </a:p>
          <a:p>
            <a:r>
              <a:rPr lang="en-US" sz="1600" dirty="0"/>
              <a:t>Repeat labs: determine if issue has resolved. For example, liver function, anemia, low platelets, kidney function. </a:t>
            </a:r>
          </a:p>
          <a:p>
            <a:pPr lvl="1"/>
            <a:r>
              <a:rPr lang="en-US" sz="1600" dirty="0"/>
              <a:t>Lab schedule: weekly for 1-2 months </a:t>
            </a:r>
          </a:p>
          <a:p>
            <a:pPr lvl="1"/>
            <a:r>
              <a:rPr lang="en-US" sz="1600" dirty="0"/>
              <a:t>CBC (anemia, low platelets) </a:t>
            </a:r>
          </a:p>
          <a:p>
            <a:pPr lvl="1"/>
            <a:r>
              <a:rPr lang="en-US" sz="1600" dirty="0"/>
              <a:t>CMP: (monitor liver &amp; kidney function)</a:t>
            </a:r>
          </a:p>
          <a:p>
            <a:pPr lvl="1"/>
            <a:r>
              <a:rPr lang="en-US" sz="1600" dirty="0"/>
              <a:t>TSH – monitor thyroid levels. </a:t>
            </a:r>
          </a:p>
          <a:p>
            <a:r>
              <a:rPr lang="en-US" sz="1600" dirty="0"/>
              <a:t>Manage symptoms </a:t>
            </a:r>
          </a:p>
          <a:p>
            <a:r>
              <a:rPr lang="en-US" sz="1600" dirty="0"/>
              <a:t>Determine dose reduction </a:t>
            </a:r>
          </a:p>
          <a:p>
            <a:pPr lvl="1"/>
            <a:r>
              <a:rPr lang="en-US" sz="1600" dirty="0"/>
              <a:t>Reduce from preferred starting dose of 14 mg to 10 mg po daily. </a:t>
            </a:r>
          </a:p>
          <a:p>
            <a:pPr lvl="1"/>
            <a:endParaRPr lang="en-US" dirty="0"/>
          </a:p>
          <a:p>
            <a:pPr marL="206375" lvl="1" indent="0">
              <a:buNone/>
            </a:pPr>
            <a:r>
              <a:rPr lang="en-US" dirty="0"/>
              <a:t> 		</a:t>
            </a:r>
          </a:p>
        </p:txBody>
      </p:sp>
      <p:sp>
        <p:nvSpPr>
          <p:cNvPr id="5" name="Text Placeholder 4">
            <a:extLst>
              <a:ext uri="{FF2B5EF4-FFF2-40B4-BE49-F238E27FC236}">
                <a16:creationId xmlns:a16="http://schemas.microsoft.com/office/drawing/2014/main" id="{89B28320-653D-4F8C-8B29-04C52CF6060A}"/>
              </a:ext>
            </a:extLst>
          </p:cNvPr>
          <p:cNvSpPr>
            <a:spLocks noGrp="1"/>
          </p:cNvSpPr>
          <p:nvPr>
            <p:ph type="body" sz="quarter" idx="3"/>
          </p:nvPr>
        </p:nvSpPr>
        <p:spPr/>
        <p:txBody>
          <a:bodyPr/>
          <a:lstStyle/>
          <a:p>
            <a:r>
              <a:rPr lang="en-US" dirty="0"/>
              <a:t>Chemo Agent </a:t>
            </a:r>
          </a:p>
          <a:p>
            <a:r>
              <a:rPr lang="en-US" b="1" dirty="0"/>
              <a:t>Pembrolizumab </a:t>
            </a:r>
          </a:p>
        </p:txBody>
      </p:sp>
      <p:sp>
        <p:nvSpPr>
          <p:cNvPr id="6" name="Content Placeholder 5">
            <a:extLst>
              <a:ext uri="{FF2B5EF4-FFF2-40B4-BE49-F238E27FC236}">
                <a16:creationId xmlns:a16="http://schemas.microsoft.com/office/drawing/2014/main" id="{60BAA40B-4D9A-4861-8BDD-D48FC51C0219}"/>
              </a:ext>
            </a:extLst>
          </p:cNvPr>
          <p:cNvSpPr>
            <a:spLocks noGrp="1"/>
          </p:cNvSpPr>
          <p:nvPr>
            <p:ph sz="quarter" idx="4"/>
          </p:nvPr>
        </p:nvSpPr>
        <p:spPr/>
        <p:txBody>
          <a:bodyPr/>
          <a:lstStyle/>
          <a:p>
            <a:pPr lvl="1"/>
            <a:r>
              <a:rPr lang="en-US" dirty="0"/>
              <a:t>No dose reduction for Pembrolizumab</a:t>
            </a:r>
          </a:p>
          <a:p>
            <a:pPr lvl="1"/>
            <a:r>
              <a:rPr lang="en-US" dirty="0"/>
              <a:t>May be held until symptoms improve/resolve. </a:t>
            </a:r>
          </a:p>
          <a:p>
            <a:pPr lvl="1"/>
            <a:r>
              <a:rPr lang="en-US" dirty="0"/>
              <a:t>May need steroids to counteract a specific adverse reaction</a:t>
            </a:r>
          </a:p>
          <a:p>
            <a:pPr lvl="1"/>
            <a:r>
              <a:rPr lang="en-US" dirty="0"/>
              <a:t>Determine discontinuation of Pembrolizumab </a:t>
            </a:r>
          </a:p>
          <a:p>
            <a:pPr lvl="2"/>
            <a:r>
              <a:rPr lang="en-US" sz="1600" dirty="0"/>
              <a:t>Grade 3-4 Adverse event/toxicity. </a:t>
            </a:r>
          </a:p>
          <a:p>
            <a:pPr marL="206375" lvl="1" indent="0">
              <a:buNone/>
            </a:pPr>
            <a:endParaRPr lang="en-US" dirty="0"/>
          </a:p>
          <a:p>
            <a:pPr marL="206375" lvl="1" indent="0">
              <a:buNone/>
            </a:pPr>
            <a:r>
              <a:rPr lang="en-US" dirty="0"/>
              <a:t>		</a:t>
            </a:r>
          </a:p>
        </p:txBody>
      </p:sp>
      <p:sp>
        <p:nvSpPr>
          <p:cNvPr id="7" name="Text Placeholder 6">
            <a:extLst>
              <a:ext uri="{FF2B5EF4-FFF2-40B4-BE49-F238E27FC236}">
                <a16:creationId xmlns:a16="http://schemas.microsoft.com/office/drawing/2014/main" id="{5F0B29D2-B30D-4D0A-997D-514164BF702B}"/>
              </a:ext>
            </a:extLst>
          </p:cNvPr>
          <p:cNvSpPr>
            <a:spLocks noGrp="1"/>
          </p:cNvSpPr>
          <p:nvPr>
            <p:ph type="body" sz="quarter" idx="13"/>
          </p:nvPr>
        </p:nvSpPr>
        <p:spPr/>
        <p:txBody>
          <a:bodyPr/>
          <a:lstStyle/>
          <a:p>
            <a:r>
              <a:rPr lang="en-US" sz="2400" b="1" dirty="0"/>
              <a:t>Management </a:t>
            </a:r>
          </a:p>
        </p:txBody>
      </p:sp>
      <p:sp>
        <p:nvSpPr>
          <p:cNvPr id="8" name="Footer Placeholder 7">
            <a:extLst>
              <a:ext uri="{FF2B5EF4-FFF2-40B4-BE49-F238E27FC236}">
                <a16:creationId xmlns:a16="http://schemas.microsoft.com/office/drawing/2014/main" id="{F722F132-ADA8-4685-A69D-32E7045D93F8}"/>
              </a:ext>
            </a:extLst>
          </p:cNvPr>
          <p:cNvSpPr>
            <a:spLocks noGrp="1"/>
          </p:cNvSpPr>
          <p:nvPr>
            <p:ph type="ftr" sz="quarter" idx="11"/>
          </p:nvPr>
        </p:nvSpPr>
        <p:spPr>
          <a:xfrm>
            <a:off x="4646061" y="6323450"/>
            <a:ext cx="5161790" cy="390793"/>
          </a:xfrm>
        </p:spPr>
        <p:txBody>
          <a:bodyPr/>
          <a:lstStyle/>
          <a:p>
            <a:pPr defTabSz="914400"/>
            <a:r>
              <a:rPr lang="en-US" sz="1100" b="1" dirty="0">
                <a:solidFill>
                  <a:srgbClr val="54585A"/>
                </a:solidFill>
                <a:latin typeface="Calibri"/>
              </a:rPr>
              <a:t>57889.</a:t>
            </a:r>
            <a:r>
              <a:rPr lang="en-US" sz="1100" dirty="0">
                <a:solidFill>
                  <a:srgbClr val="54585A"/>
                </a:solidFill>
                <a:latin typeface="Calibri"/>
              </a:rPr>
              <a:t> Keytruda (pembrolizumab) injection package insert. Whitehouse Station, NJ: Merck Sharp and Dohme Corp.; 2021 Sept. </a:t>
            </a:r>
          </a:p>
          <a:p>
            <a:pPr defTabSz="914400"/>
            <a:r>
              <a:rPr lang="en-US" sz="1100" b="1" dirty="0">
                <a:solidFill>
                  <a:srgbClr val="54585A"/>
                </a:solidFill>
                <a:latin typeface="Calibri"/>
              </a:rPr>
              <a:t>58782.</a:t>
            </a:r>
            <a:r>
              <a:rPr lang="en-US" sz="1100" dirty="0">
                <a:solidFill>
                  <a:srgbClr val="54585A"/>
                </a:solidFill>
                <a:latin typeface="Calibri"/>
              </a:rPr>
              <a:t> </a:t>
            </a:r>
            <a:r>
              <a:rPr lang="en-US" sz="1100" dirty="0" err="1">
                <a:solidFill>
                  <a:srgbClr val="54585A"/>
                </a:solidFill>
                <a:latin typeface="Calibri"/>
              </a:rPr>
              <a:t>Lenvima</a:t>
            </a:r>
            <a:r>
              <a:rPr lang="en-US" sz="1100" dirty="0">
                <a:solidFill>
                  <a:srgbClr val="54585A"/>
                </a:solidFill>
                <a:latin typeface="Calibri"/>
              </a:rPr>
              <a:t> (</a:t>
            </a:r>
            <a:r>
              <a:rPr lang="en-US" sz="1100" dirty="0" err="1">
                <a:solidFill>
                  <a:srgbClr val="54585A"/>
                </a:solidFill>
                <a:latin typeface="Calibri"/>
              </a:rPr>
              <a:t>lenvatinib</a:t>
            </a:r>
            <a:r>
              <a:rPr lang="en-US" sz="1100" dirty="0">
                <a:solidFill>
                  <a:srgbClr val="54585A"/>
                </a:solidFill>
                <a:latin typeface="Calibri"/>
              </a:rPr>
              <a:t>) package insert. Woodcliff Lake, </a:t>
            </a:r>
            <a:r>
              <a:rPr lang="en-US" sz="1100" dirty="0" err="1">
                <a:solidFill>
                  <a:srgbClr val="54585A"/>
                </a:solidFill>
                <a:latin typeface="Calibri"/>
              </a:rPr>
              <a:t>NJ:Eisai</a:t>
            </a:r>
            <a:r>
              <a:rPr lang="en-US" sz="1100" dirty="0">
                <a:solidFill>
                  <a:srgbClr val="54585A"/>
                </a:solidFill>
                <a:latin typeface="Calibri"/>
              </a:rPr>
              <a:t> Inc; 2021 Aug. </a:t>
            </a:r>
          </a:p>
          <a:p>
            <a:pPr defTabSz="914400"/>
            <a:endParaRPr lang="en-US" dirty="0">
              <a:solidFill>
                <a:srgbClr val="54585A"/>
              </a:solidFill>
              <a:latin typeface="Calibri"/>
            </a:endParaRPr>
          </a:p>
        </p:txBody>
      </p:sp>
    </p:spTree>
    <p:extLst>
      <p:ext uri="{BB962C8B-B14F-4D97-AF65-F5344CB8AC3E}">
        <p14:creationId xmlns:p14="http://schemas.microsoft.com/office/powerpoint/2010/main" val="2471421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Endometrial Cancer</a:t>
            </a:r>
          </a:p>
        </p:txBody>
      </p:sp>
      <p:sp>
        <p:nvSpPr>
          <p:cNvPr id="9" name="Text Placeholder 8"/>
          <p:cNvSpPr>
            <a:spLocks noGrp="1"/>
          </p:cNvSpPr>
          <p:nvPr>
            <p:ph type="body" idx="1"/>
          </p:nvPr>
        </p:nvSpPr>
        <p:spPr>
          <a:xfrm>
            <a:off x="2325198" y="1508759"/>
            <a:ext cx="6636811" cy="320042"/>
          </a:xfrm>
        </p:spPr>
        <p:txBody>
          <a:bodyPr/>
          <a:lstStyle/>
          <a:p>
            <a:r>
              <a:rPr lang="en-US" dirty="0"/>
              <a:t>Classification: Receptor Kinase Inhibitor of VEGFR</a:t>
            </a:r>
          </a:p>
        </p:txBody>
      </p:sp>
      <p:sp>
        <p:nvSpPr>
          <p:cNvPr id="4" name="Text Placeholder 3"/>
          <p:cNvSpPr>
            <a:spLocks noGrp="1"/>
          </p:cNvSpPr>
          <p:nvPr>
            <p:ph sz="half" idx="2"/>
          </p:nvPr>
        </p:nvSpPr>
        <p:spPr>
          <a:xfrm>
            <a:off x="2325198" y="1981200"/>
            <a:ext cx="3773089" cy="3589760"/>
          </a:xfrm>
        </p:spPr>
        <p:txBody>
          <a:bodyPr/>
          <a:lstStyle/>
          <a:p>
            <a:r>
              <a:rPr lang="en-US" dirty="0"/>
              <a:t>Common side effects</a:t>
            </a:r>
          </a:p>
          <a:p>
            <a:pPr lvl="1"/>
            <a:r>
              <a:rPr lang="en-US" dirty="0"/>
              <a:t>High Blood Pressure</a:t>
            </a:r>
          </a:p>
          <a:p>
            <a:pPr lvl="1"/>
            <a:r>
              <a:rPr lang="en-US" dirty="0"/>
              <a:t>Fatigue</a:t>
            </a:r>
          </a:p>
          <a:p>
            <a:pPr lvl="1"/>
            <a:r>
              <a:rPr lang="en-US" dirty="0"/>
              <a:t>Diarrhea </a:t>
            </a:r>
          </a:p>
          <a:p>
            <a:pPr lvl="1"/>
            <a:r>
              <a:rPr lang="en-US" dirty="0"/>
              <a:t>Muscle or Joint Pain and Headache</a:t>
            </a:r>
          </a:p>
          <a:p>
            <a:pPr lvl="1"/>
            <a:r>
              <a:rPr lang="en-US" dirty="0"/>
              <a:t>Nausea and/or Vomiting</a:t>
            </a:r>
          </a:p>
        </p:txBody>
      </p:sp>
      <p:sp>
        <p:nvSpPr>
          <p:cNvPr id="11" name="Content Placeholder 10"/>
          <p:cNvSpPr>
            <a:spLocks noGrp="1"/>
          </p:cNvSpPr>
          <p:nvPr>
            <p:ph sz="quarter" idx="4"/>
          </p:nvPr>
        </p:nvSpPr>
        <p:spPr/>
        <p:txBody>
          <a:bodyPr/>
          <a:lstStyle/>
          <a:p>
            <a:pPr lvl="1"/>
            <a:r>
              <a:rPr lang="en-US" dirty="0"/>
              <a:t>Bleeding</a:t>
            </a:r>
          </a:p>
          <a:p>
            <a:pPr lvl="1"/>
            <a:r>
              <a:rPr lang="en-US" dirty="0"/>
              <a:t>Hand Foot Syndrome</a:t>
            </a:r>
          </a:p>
          <a:p>
            <a:pPr lvl="1"/>
            <a:r>
              <a:rPr lang="en-US" dirty="0"/>
              <a:t>Decrease in Appetite or Taste Changes</a:t>
            </a:r>
          </a:p>
          <a:p>
            <a:pPr lvl="1"/>
            <a:r>
              <a:rPr lang="en-US" dirty="0"/>
              <a:t>Wound Healing can be slowed</a:t>
            </a:r>
          </a:p>
          <a:p>
            <a:pPr lvl="2"/>
            <a:r>
              <a:rPr lang="en-US" dirty="0"/>
              <a:t>Stop treatment  1-3 weeks prior to and after any necessary surgical procedure. </a:t>
            </a:r>
          </a:p>
        </p:txBody>
      </p:sp>
      <p:sp>
        <p:nvSpPr>
          <p:cNvPr id="3" name="Slide Number Placeholder 2"/>
          <p:cNvSpPr>
            <a:spLocks noGrp="1"/>
          </p:cNvSpPr>
          <p:nvPr>
            <p:ph type="sldNum" sz="quarter" idx="12"/>
          </p:nvPr>
        </p:nvSpPr>
        <p:spPr/>
        <p:txBody>
          <a:bodyPr/>
          <a:lstStyle/>
          <a:p>
            <a:pPr defTabSz="914400"/>
            <a:fld id="{0D558541-60C9-42A2-8392-FF12533A6B7A}" type="slidenum">
              <a:rPr lang="en-US">
                <a:solidFill>
                  <a:srgbClr val="B0A2C5"/>
                </a:solidFill>
                <a:latin typeface="Calibri"/>
              </a:rPr>
              <a:pPr defTabSz="914400"/>
              <a:t>37</a:t>
            </a:fld>
            <a:endParaRPr lang="en-US">
              <a:solidFill>
                <a:srgbClr val="B0A2C5"/>
              </a:solidFill>
              <a:latin typeface="Calibri"/>
            </a:endParaRPr>
          </a:p>
        </p:txBody>
      </p:sp>
      <p:sp>
        <p:nvSpPr>
          <p:cNvPr id="16" name="Content Placeholder 15"/>
          <p:cNvSpPr>
            <a:spLocks noGrp="1"/>
          </p:cNvSpPr>
          <p:nvPr>
            <p:ph sz="quarter" idx="13"/>
          </p:nvPr>
        </p:nvSpPr>
        <p:spPr>
          <a:xfrm>
            <a:off x="6400801" y="1981199"/>
            <a:ext cx="3934437" cy="3505201"/>
          </a:xfrm>
        </p:spPr>
        <p:txBody>
          <a:bodyPr/>
          <a:lstStyle/>
          <a:p>
            <a:r>
              <a:rPr lang="en-US" dirty="0"/>
              <a:t>Less Common Side effects: </a:t>
            </a:r>
          </a:p>
          <a:p>
            <a:pPr lvl="1"/>
            <a:r>
              <a:rPr lang="en-US" dirty="0"/>
              <a:t>Thyroid Hormone levels</a:t>
            </a:r>
          </a:p>
          <a:p>
            <a:pPr lvl="1"/>
            <a:r>
              <a:rPr lang="en-US" dirty="0"/>
              <a:t>Heart Problems: abnormal heart rhythm call QT prolongation; monitor EKG</a:t>
            </a:r>
          </a:p>
          <a:p>
            <a:pPr lvl="1"/>
            <a:r>
              <a:rPr lang="en-US" dirty="0"/>
              <a:t>Electrolyte imbalance</a:t>
            </a:r>
          </a:p>
          <a:p>
            <a:pPr lvl="1"/>
            <a:r>
              <a:rPr lang="en-US" dirty="0"/>
              <a:t>Blood Clots</a:t>
            </a:r>
          </a:p>
          <a:p>
            <a:pPr lvl="1"/>
            <a:r>
              <a:rPr lang="en-US" dirty="0"/>
              <a:t>Osteonecrosis of Jaw: consider evaluation with dentist prior to start of </a:t>
            </a:r>
            <a:r>
              <a:rPr lang="en-US" dirty="0" err="1"/>
              <a:t>Lenvima</a:t>
            </a:r>
            <a:r>
              <a:rPr lang="en-US" dirty="0"/>
              <a:t>. Monitor pain, swelling or infection of the gums. </a:t>
            </a:r>
          </a:p>
        </p:txBody>
      </p:sp>
      <p:sp>
        <p:nvSpPr>
          <p:cNvPr id="12" name="Text Placeholder 11"/>
          <p:cNvSpPr>
            <a:spLocks noGrp="1"/>
          </p:cNvSpPr>
          <p:nvPr>
            <p:ph type="body" sz="quarter" idx="4294967295"/>
          </p:nvPr>
        </p:nvSpPr>
        <p:spPr>
          <a:xfrm>
            <a:off x="2514600" y="838200"/>
            <a:ext cx="6858000" cy="533400"/>
          </a:xfrm>
        </p:spPr>
        <p:txBody>
          <a:bodyPr/>
          <a:lstStyle/>
          <a:p>
            <a:r>
              <a:rPr lang="en-US" dirty="0" err="1"/>
              <a:t>Lenvima</a:t>
            </a:r>
            <a:r>
              <a:rPr lang="en-US" dirty="0"/>
              <a:t> (Lenvatinib) Possible Side Effect Profile: </a:t>
            </a:r>
          </a:p>
          <a:p>
            <a:endParaRPr lang="en-US" dirty="0"/>
          </a:p>
        </p:txBody>
      </p:sp>
      <p:sp>
        <p:nvSpPr>
          <p:cNvPr id="5" name="Footer Placeholder 4">
            <a:extLst>
              <a:ext uri="{FF2B5EF4-FFF2-40B4-BE49-F238E27FC236}">
                <a16:creationId xmlns:a16="http://schemas.microsoft.com/office/drawing/2014/main" id="{FD1DB18E-1477-409F-AFEF-7BC37E6D5DFF}"/>
              </a:ext>
            </a:extLst>
          </p:cNvPr>
          <p:cNvSpPr>
            <a:spLocks noGrp="1"/>
          </p:cNvSpPr>
          <p:nvPr>
            <p:ph type="ftr" sz="quarter" idx="11"/>
          </p:nvPr>
        </p:nvSpPr>
        <p:spPr/>
        <p:txBody>
          <a:bodyPr/>
          <a:lstStyle/>
          <a:p>
            <a:pPr defTabSz="914400"/>
            <a:r>
              <a:rPr lang="en-US" sz="1100" b="1" dirty="0">
                <a:solidFill>
                  <a:srgbClr val="54585A"/>
                </a:solidFill>
                <a:latin typeface="Calibri"/>
              </a:rPr>
              <a:t>57889.</a:t>
            </a:r>
            <a:r>
              <a:rPr lang="en-US" sz="1100" dirty="0">
                <a:solidFill>
                  <a:srgbClr val="54585A"/>
                </a:solidFill>
                <a:latin typeface="Calibri"/>
              </a:rPr>
              <a:t> Keytruda (pembrolizumab) injection package insert. Whitehouse Station, NJ: Merck Sharp and Dohme Corp.; 2021 Sept. </a:t>
            </a:r>
          </a:p>
          <a:p>
            <a:pPr defTabSz="914400"/>
            <a:r>
              <a:rPr lang="en-US" sz="1100" b="1" dirty="0">
                <a:solidFill>
                  <a:srgbClr val="54585A"/>
                </a:solidFill>
                <a:latin typeface="Calibri"/>
              </a:rPr>
              <a:t>58782.</a:t>
            </a:r>
            <a:r>
              <a:rPr lang="en-US" sz="1100" dirty="0">
                <a:solidFill>
                  <a:srgbClr val="54585A"/>
                </a:solidFill>
                <a:latin typeface="Calibri"/>
              </a:rPr>
              <a:t> </a:t>
            </a:r>
            <a:r>
              <a:rPr lang="en-US" sz="1100" dirty="0" err="1">
                <a:solidFill>
                  <a:srgbClr val="54585A"/>
                </a:solidFill>
                <a:latin typeface="Calibri"/>
              </a:rPr>
              <a:t>Lenvima</a:t>
            </a:r>
            <a:r>
              <a:rPr lang="en-US" sz="1100" dirty="0">
                <a:solidFill>
                  <a:srgbClr val="54585A"/>
                </a:solidFill>
                <a:latin typeface="Calibri"/>
              </a:rPr>
              <a:t> (</a:t>
            </a:r>
            <a:r>
              <a:rPr lang="en-US" sz="1100" dirty="0" err="1">
                <a:solidFill>
                  <a:srgbClr val="54585A"/>
                </a:solidFill>
                <a:latin typeface="Calibri"/>
              </a:rPr>
              <a:t>lenvatinib</a:t>
            </a:r>
            <a:r>
              <a:rPr lang="en-US" sz="1100" dirty="0">
                <a:solidFill>
                  <a:srgbClr val="54585A"/>
                </a:solidFill>
                <a:latin typeface="Calibri"/>
              </a:rPr>
              <a:t>) package insert. Woodcliff Lake, </a:t>
            </a:r>
            <a:r>
              <a:rPr lang="en-US" sz="1100" dirty="0" err="1">
                <a:solidFill>
                  <a:srgbClr val="54585A"/>
                </a:solidFill>
                <a:latin typeface="Calibri"/>
              </a:rPr>
              <a:t>NJ:Eisai</a:t>
            </a:r>
            <a:r>
              <a:rPr lang="en-US" sz="1100" dirty="0">
                <a:solidFill>
                  <a:srgbClr val="54585A"/>
                </a:solidFill>
                <a:latin typeface="Calibri"/>
              </a:rPr>
              <a:t> Inc; 2021 Aug</a:t>
            </a:r>
          </a:p>
        </p:txBody>
      </p:sp>
    </p:spTree>
    <p:extLst>
      <p:ext uri="{BB962C8B-B14F-4D97-AF65-F5344CB8AC3E}">
        <p14:creationId xmlns:p14="http://schemas.microsoft.com/office/powerpoint/2010/main" val="1617361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AD4E-91B1-483D-B340-534B088AFFB1}"/>
              </a:ext>
            </a:extLst>
          </p:cNvPr>
          <p:cNvSpPr>
            <a:spLocks noGrp="1"/>
          </p:cNvSpPr>
          <p:nvPr>
            <p:ph type="title"/>
          </p:nvPr>
        </p:nvSpPr>
        <p:spPr/>
        <p:txBody>
          <a:bodyPr/>
          <a:lstStyle/>
          <a:p>
            <a:r>
              <a:rPr lang="en-US" dirty="0"/>
              <a:t>Possible Side Effects of Pembrolizumab (Keytruda)</a:t>
            </a:r>
          </a:p>
        </p:txBody>
      </p:sp>
      <p:sp>
        <p:nvSpPr>
          <p:cNvPr id="3" name="Content Placeholder 2">
            <a:extLst>
              <a:ext uri="{FF2B5EF4-FFF2-40B4-BE49-F238E27FC236}">
                <a16:creationId xmlns:a16="http://schemas.microsoft.com/office/drawing/2014/main" id="{A44AD3AD-6321-4C15-AF2A-87CC4DEB0591}"/>
              </a:ext>
            </a:extLst>
          </p:cNvPr>
          <p:cNvSpPr>
            <a:spLocks noGrp="1"/>
          </p:cNvSpPr>
          <p:nvPr>
            <p:ph idx="1"/>
          </p:nvPr>
        </p:nvSpPr>
        <p:spPr/>
        <p:txBody>
          <a:bodyPr/>
          <a:lstStyle/>
          <a:p>
            <a:r>
              <a:rPr lang="en-US" dirty="0"/>
              <a:t>Diarrhea/Intestinal problems (colitis, inflammation of the bowel)</a:t>
            </a:r>
          </a:p>
          <a:p>
            <a:r>
              <a:rPr lang="en-US" dirty="0"/>
              <a:t>Thyroid Function changes: monitor TSH with each treatment cycle</a:t>
            </a:r>
          </a:p>
          <a:p>
            <a:r>
              <a:rPr lang="en-US" dirty="0"/>
              <a:t>Bowel obstruction or perforation: worsening abdominal pain, lack of bowel movement and NOT passing gas). </a:t>
            </a:r>
          </a:p>
          <a:p>
            <a:r>
              <a:rPr lang="en-US" dirty="0"/>
              <a:t>Skin Reactions: Rash; itching; skin blistering/peeling; painful sores; fever or flu-like symptoms, swollen glands</a:t>
            </a:r>
          </a:p>
          <a:p>
            <a:r>
              <a:rPr lang="en-US" dirty="0"/>
              <a:t>Lung problems (pneumonitis, inflammation of the lung)</a:t>
            </a:r>
          </a:p>
          <a:p>
            <a:r>
              <a:rPr lang="en-US" dirty="0"/>
              <a:t>Liver problems: hepatitis, inflammation of the liver</a:t>
            </a:r>
          </a:p>
          <a:p>
            <a:r>
              <a:rPr lang="en-US" dirty="0"/>
              <a:t>Brain and/or nerve problems: headaches, drooping eyelids, double vision, trouble swallowing, weakness in arms, legs, or face, numbness tingling in the hands/feet</a:t>
            </a:r>
          </a:p>
          <a:p>
            <a:r>
              <a:rPr lang="en-US" dirty="0"/>
              <a:t>Kidney problems (kidney inflammation or failure)</a:t>
            </a:r>
          </a:p>
          <a:p>
            <a:r>
              <a:rPr lang="en-US" dirty="0"/>
              <a:t>Eye problems</a:t>
            </a:r>
          </a:p>
          <a:p>
            <a:r>
              <a:rPr lang="en-US" dirty="0"/>
              <a:t>Heart problems Inflammation in the heart muscle (rare). </a:t>
            </a:r>
          </a:p>
        </p:txBody>
      </p:sp>
      <p:sp>
        <p:nvSpPr>
          <p:cNvPr id="4" name="Text Placeholder 3">
            <a:extLst>
              <a:ext uri="{FF2B5EF4-FFF2-40B4-BE49-F238E27FC236}">
                <a16:creationId xmlns:a16="http://schemas.microsoft.com/office/drawing/2014/main" id="{27D36720-1AA7-4AE0-889E-E99C8A901351}"/>
              </a:ext>
            </a:extLst>
          </p:cNvPr>
          <p:cNvSpPr>
            <a:spLocks noGrp="1"/>
          </p:cNvSpPr>
          <p:nvPr>
            <p:ph type="body" sz="quarter" idx="13"/>
          </p:nvPr>
        </p:nvSpPr>
        <p:spPr/>
        <p:txBody>
          <a:bodyPr/>
          <a:lstStyle/>
          <a:p>
            <a:r>
              <a:rPr lang="en-US" dirty="0"/>
              <a:t>Possible Immune Reactions</a:t>
            </a:r>
          </a:p>
        </p:txBody>
      </p:sp>
      <p:sp>
        <p:nvSpPr>
          <p:cNvPr id="5" name="Footer Placeholder 4">
            <a:extLst>
              <a:ext uri="{FF2B5EF4-FFF2-40B4-BE49-F238E27FC236}">
                <a16:creationId xmlns:a16="http://schemas.microsoft.com/office/drawing/2014/main" id="{64F8F309-FDF5-4D41-A4DB-4B6237C43DEB}"/>
              </a:ext>
            </a:extLst>
          </p:cNvPr>
          <p:cNvSpPr>
            <a:spLocks noGrp="1"/>
          </p:cNvSpPr>
          <p:nvPr>
            <p:ph type="ftr" sz="quarter" idx="11"/>
          </p:nvPr>
        </p:nvSpPr>
        <p:spPr/>
        <p:txBody>
          <a:bodyPr/>
          <a:lstStyle/>
          <a:p>
            <a:pPr defTabSz="914400"/>
            <a:r>
              <a:rPr lang="en-US" dirty="0" err="1">
                <a:solidFill>
                  <a:srgbClr val="54585A"/>
                </a:solidFill>
                <a:latin typeface="Calibri"/>
              </a:rPr>
              <a:t>OncoLink</a:t>
            </a:r>
            <a:r>
              <a:rPr lang="en-US" dirty="0">
                <a:solidFill>
                  <a:srgbClr val="54585A"/>
                </a:solidFill>
                <a:latin typeface="Calibri"/>
              </a:rPr>
              <a:t> Penn Medicine</a:t>
            </a:r>
          </a:p>
        </p:txBody>
      </p:sp>
    </p:spTree>
    <p:extLst>
      <p:ext uri="{BB962C8B-B14F-4D97-AF65-F5344CB8AC3E}">
        <p14:creationId xmlns:p14="http://schemas.microsoft.com/office/powerpoint/2010/main" val="771933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37A31-561B-4AB3-8605-DC487279F0CD}"/>
              </a:ext>
            </a:extLst>
          </p:cNvPr>
          <p:cNvSpPr>
            <a:spLocks noGrp="1"/>
          </p:cNvSpPr>
          <p:nvPr>
            <p:ph type="title"/>
          </p:nvPr>
        </p:nvSpPr>
        <p:spPr/>
        <p:txBody>
          <a:bodyPr/>
          <a:lstStyle/>
          <a:p>
            <a:r>
              <a:rPr lang="en-US" dirty="0"/>
              <a:t>Possible Side Effects of Pembrolizumab (Keytruda) con</a:t>
            </a:r>
          </a:p>
        </p:txBody>
      </p:sp>
      <p:sp>
        <p:nvSpPr>
          <p:cNvPr id="3" name="Content Placeholder 2">
            <a:extLst>
              <a:ext uri="{FF2B5EF4-FFF2-40B4-BE49-F238E27FC236}">
                <a16:creationId xmlns:a16="http://schemas.microsoft.com/office/drawing/2014/main" id="{25A9CD23-ADBB-471D-8C1A-1E3C783E6192}"/>
              </a:ext>
            </a:extLst>
          </p:cNvPr>
          <p:cNvSpPr>
            <a:spLocks noGrp="1"/>
          </p:cNvSpPr>
          <p:nvPr>
            <p:ph idx="1"/>
          </p:nvPr>
        </p:nvSpPr>
        <p:spPr/>
        <p:txBody>
          <a:bodyPr/>
          <a:lstStyle/>
          <a:p>
            <a:r>
              <a:rPr lang="en-US" dirty="0"/>
              <a:t>Fatigue</a:t>
            </a:r>
          </a:p>
          <a:p>
            <a:pPr lvl="1"/>
            <a:r>
              <a:rPr lang="en-US" dirty="0"/>
              <a:t>Very common when undergoing treatment for cancer</a:t>
            </a:r>
          </a:p>
          <a:p>
            <a:pPr lvl="1"/>
            <a:r>
              <a:rPr lang="en-US" dirty="0"/>
              <a:t>May need to adjust your daily schedule. </a:t>
            </a:r>
          </a:p>
          <a:p>
            <a:pPr lvl="1"/>
            <a:r>
              <a:rPr lang="en-US" dirty="0"/>
              <a:t>Encouraged to continue an exercise routine in a effort to maintain/improve your energy</a:t>
            </a:r>
          </a:p>
          <a:p>
            <a:endParaRPr lang="en-US" dirty="0"/>
          </a:p>
          <a:p>
            <a:r>
              <a:rPr lang="en-US" dirty="0"/>
              <a:t>Allergic Reactions</a:t>
            </a:r>
          </a:p>
          <a:p>
            <a:pPr lvl="1"/>
            <a:r>
              <a:rPr lang="en-US" dirty="0"/>
              <a:t>Patients can have an allergic reaction to this medication</a:t>
            </a:r>
          </a:p>
          <a:p>
            <a:pPr lvl="1"/>
            <a:r>
              <a:rPr lang="en-US" dirty="0"/>
              <a:t>Report any signs of shortness of breath, congestion, difficulty breathing, chest pain, rash, itchiness, flushing or a decrease in your blood pressure</a:t>
            </a:r>
          </a:p>
          <a:p>
            <a:pPr lvl="1"/>
            <a:r>
              <a:rPr lang="en-US" dirty="0"/>
              <a:t>You are monitored closely before, during and after administration of pembrolizumab. </a:t>
            </a:r>
          </a:p>
        </p:txBody>
      </p:sp>
      <p:sp>
        <p:nvSpPr>
          <p:cNvPr id="4" name="Text Placeholder 3">
            <a:extLst>
              <a:ext uri="{FF2B5EF4-FFF2-40B4-BE49-F238E27FC236}">
                <a16:creationId xmlns:a16="http://schemas.microsoft.com/office/drawing/2014/main" id="{A8878630-9FC1-4F1F-8EF9-182714E64476}"/>
              </a:ext>
            </a:extLst>
          </p:cNvPr>
          <p:cNvSpPr>
            <a:spLocks noGrp="1"/>
          </p:cNvSpPr>
          <p:nvPr>
            <p:ph type="body" sz="quarter" idx="13"/>
          </p:nvPr>
        </p:nvSpPr>
        <p:spPr/>
        <p:txBody>
          <a:bodyPr/>
          <a:lstStyle/>
          <a:p>
            <a:r>
              <a:rPr lang="en-US" dirty="0"/>
              <a:t>Continued</a:t>
            </a:r>
          </a:p>
        </p:txBody>
      </p:sp>
      <p:sp>
        <p:nvSpPr>
          <p:cNvPr id="6" name="Footer Placeholder 4">
            <a:extLst>
              <a:ext uri="{FF2B5EF4-FFF2-40B4-BE49-F238E27FC236}">
                <a16:creationId xmlns:a16="http://schemas.microsoft.com/office/drawing/2014/main" id="{FF2388EF-178A-45D2-A801-96E233B3503F}"/>
              </a:ext>
            </a:extLst>
          </p:cNvPr>
          <p:cNvSpPr>
            <a:spLocks noGrp="1"/>
          </p:cNvSpPr>
          <p:nvPr>
            <p:ph type="ftr" sz="quarter" idx="11"/>
          </p:nvPr>
        </p:nvSpPr>
        <p:spPr>
          <a:xfrm>
            <a:off x="4646613" y="6483351"/>
            <a:ext cx="5181600" cy="231775"/>
          </a:xfrm>
        </p:spPr>
        <p:txBody>
          <a:bodyPr/>
          <a:lstStyle/>
          <a:p>
            <a:pPr defTabSz="914400"/>
            <a:r>
              <a:rPr lang="en-US" dirty="0" err="1">
                <a:solidFill>
                  <a:srgbClr val="54585A"/>
                </a:solidFill>
                <a:latin typeface="Calibri"/>
              </a:rPr>
              <a:t>OncoLink</a:t>
            </a:r>
            <a:r>
              <a:rPr lang="en-US" dirty="0">
                <a:solidFill>
                  <a:srgbClr val="54585A"/>
                </a:solidFill>
                <a:latin typeface="Calibri"/>
              </a:rPr>
              <a:t> Penn Medicine</a:t>
            </a:r>
          </a:p>
        </p:txBody>
      </p:sp>
    </p:spTree>
    <p:extLst>
      <p:ext uri="{BB962C8B-B14F-4D97-AF65-F5344CB8AC3E}">
        <p14:creationId xmlns:p14="http://schemas.microsoft.com/office/powerpoint/2010/main" val="2378792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A1E01A-8177-47F4-81DE-9DD05C005262}"/>
              </a:ext>
            </a:extLst>
          </p:cNvPr>
          <p:cNvSpPr>
            <a:spLocks noGrp="1"/>
          </p:cNvSpPr>
          <p:nvPr>
            <p:ph type="title"/>
          </p:nvPr>
        </p:nvSpPr>
        <p:spPr>
          <a:xfrm>
            <a:off x="3663528" y="194310"/>
            <a:ext cx="8017932" cy="845820"/>
          </a:xfrm>
        </p:spPr>
        <p:txBody>
          <a:bodyPr/>
          <a:lstStyle/>
          <a:p>
            <a:r>
              <a:rPr lang="en-US" dirty="0"/>
              <a:t>What is the Importance of Genetic Testing?</a:t>
            </a:r>
          </a:p>
        </p:txBody>
      </p:sp>
      <p:sp>
        <p:nvSpPr>
          <p:cNvPr id="5" name="Content Placeholder 4">
            <a:extLst>
              <a:ext uri="{FF2B5EF4-FFF2-40B4-BE49-F238E27FC236}">
                <a16:creationId xmlns:a16="http://schemas.microsoft.com/office/drawing/2014/main" id="{1966CD21-CDDD-486F-83BF-9BAB08A3F48F}"/>
              </a:ext>
            </a:extLst>
          </p:cNvPr>
          <p:cNvSpPr>
            <a:spLocks noGrp="1"/>
          </p:cNvSpPr>
          <p:nvPr>
            <p:ph idx="1"/>
          </p:nvPr>
        </p:nvSpPr>
        <p:spPr/>
        <p:txBody>
          <a:bodyPr/>
          <a:lstStyle/>
          <a:p>
            <a:pPr marL="206375" lvl="1" indent="0">
              <a:buNone/>
            </a:pPr>
            <a:r>
              <a:rPr lang="en-US" b="1" u="sng" dirty="0"/>
              <a:t>Germline Testing</a:t>
            </a:r>
          </a:p>
          <a:p>
            <a:pPr marL="663575" lvl="1" indent="-457200">
              <a:buAutoNum type="arabicPeriod"/>
            </a:pPr>
            <a:r>
              <a:rPr lang="en-US" dirty="0"/>
              <a:t>Can learn whether you have a genetic condition that runs in the family and can be passed to your children</a:t>
            </a:r>
          </a:p>
          <a:p>
            <a:pPr marL="663575" lvl="1" indent="-457200">
              <a:buAutoNum type="arabicPeriod"/>
            </a:pPr>
            <a:r>
              <a:rPr lang="en-US" dirty="0"/>
              <a:t>Can learn your risk for other cancers (i.e. colon and ovary) and implement cancer prevention strategies</a:t>
            </a:r>
          </a:p>
          <a:p>
            <a:pPr marL="663575" lvl="1" indent="-457200">
              <a:buAutoNum type="arabicPeriod"/>
            </a:pPr>
            <a:endParaRPr lang="en-US" dirty="0"/>
          </a:p>
          <a:p>
            <a:pPr marL="206375" lvl="1" indent="0">
              <a:buNone/>
            </a:pPr>
            <a:r>
              <a:rPr lang="en-US" b="1" u="sng" dirty="0"/>
              <a:t>Somatic Testing</a:t>
            </a:r>
            <a:endParaRPr lang="en-US" dirty="0"/>
          </a:p>
          <a:p>
            <a:pPr marL="663575" lvl="1" indent="-457200">
              <a:buAutoNum type="arabicPeriod"/>
            </a:pPr>
            <a:r>
              <a:rPr lang="en-US" dirty="0"/>
              <a:t>Can determine the potential immunogenicity of tumors</a:t>
            </a:r>
          </a:p>
          <a:p>
            <a:pPr marL="663575" lvl="1" indent="-457200">
              <a:buAutoNum type="arabicPeriod"/>
            </a:pPr>
            <a:r>
              <a:rPr lang="en-US" dirty="0"/>
              <a:t>Can discover targetable mutations</a:t>
            </a:r>
          </a:p>
          <a:p>
            <a:pPr marL="663575" lvl="1" indent="-457200">
              <a:buAutoNum type="arabicPeriod"/>
            </a:pPr>
            <a:r>
              <a:rPr lang="en-US" dirty="0"/>
              <a:t>Certain mutations can impact prognosis</a:t>
            </a:r>
          </a:p>
          <a:p>
            <a:pPr marL="663575" lvl="1" indent="-457200">
              <a:buAutoNum type="arabicPeriod"/>
            </a:pPr>
            <a:r>
              <a:rPr lang="en-US" dirty="0"/>
              <a:t>Assess eligibility for clinical trials that are open to select tumor mutations</a:t>
            </a:r>
          </a:p>
          <a:p>
            <a:pPr marL="663575" lvl="1" indent="-457200">
              <a:buAutoNum type="arabicPeriod"/>
            </a:pPr>
            <a:endParaRPr lang="en-US" dirty="0"/>
          </a:p>
        </p:txBody>
      </p:sp>
    </p:spTree>
    <p:extLst>
      <p:ext uri="{BB962C8B-B14F-4D97-AF65-F5344CB8AC3E}">
        <p14:creationId xmlns:p14="http://schemas.microsoft.com/office/powerpoint/2010/main" val="2338378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C8C57-E35D-4F6F-80D1-12DDED2DB951}"/>
              </a:ext>
            </a:extLst>
          </p:cNvPr>
          <p:cNvSpPr>
            <a:spLocks noGrp="1"/>
          </p:cNvSpPr>
          <p:nvPr>
            <p:ph type="title"/>
          </p:nvPr>
        </p:nvSpPr>
        <p:spPr/>
        <p:txBody>
          <a:bodyPr/>
          <a:lstStyle/>
          <a:p>
            <a:r>
              <a:rPr lang="en-US" dirty="0"/>
              <a:t>Recurrent Endometrial Cancer </a:t>
            </a:r>
          </a:p>
        </p:txBody>
      </p:sp>
      <p:sp>
        <p:nvSpPr>
          <p:cNvPr id="3" name="Content Placeholder 2">
            <a:extLst>
              <a:ext uri="{FF2B5EF4-FFF2-40B4-BE49-F238E27FC236}">
                <a16:creationId xmlns:a16="http://schemas.microsoft.com/office/drawing/2014/main" id="{8446D7FC-BB8B-45F1-9D2E-75EE44716142}"/>
              </a:ext>
            </a:extLst>
          </p:cNvPr>
          <p:cNvSpPr>
            <a:spLocks noGrp="1"/>
          </p:cNvSpPr>
          <p:nvPr>
            <p:ph idx="1"/>
          </p:nvPr>
        </p:nvSpPr>
        <p:spPr>
          <a:xfrm>
            <a:off x="2325198" y="1828800"/>
            <a:ext cx="7049689" cy="4343400"/>
          </a:xfrm>
        </p:spPr>
        <p:txBody>
          <a:bodyPr/>
          <a:lstStyle/>
          <a:p>
            <a:pPr marL="0" indent="0">
              <a:buNone/>
            </a:pPr>
            <a:r>
              <a:rPr lang="en-US" dirty="0"/>
              <a:t>Frequency of side effects: Any Grade</a:t>
            </a:r>
          </a:p>
          <a:p>
            <a:pPr marL="0" indent="0">
              <a:buNone/>
            </a:pPr>
            <a:r>
              <a:rPr lang="en-US" dirty="0"/>
              <a:t>Hypertension                		64%</a:t>
            </a:r>
          </a:p>
          <a:p>
            <a:pPr marL="0" indent="0">
              <a:buNone/>
            </a:pPr>
            <a:r>
              <a:rPr lang="en-US" dirty="0"/>
              <a:t>Hypothyroidism            		57%</a:t>
            </a:r>
          </a:p>
          <a:p>
            <a:pPr marL="0" indent="0">
              <a:buNone/>
            </a:pPr>
            <a:r>
              <a:rPr lang="en-US" dirty="0"/>
              <a:t>Diarrhea	                    		54.2%</a:t>
            </a:r>
          </a:p>
          <a:p>
            <a:pPr marL="0" indent="0">
              <a:buNone/>
            </a:pPr>
            <a:r>
              <a:rPr lang="en-US" dirty="0"/>
              <a:t>Nausea 	                    		49.5%</a:t>
            </a:r>
          </a:p>
          <a:p>
            <a:pPr marL="0" indent="0">
              <a:buNone/>
            </a:pPr>
            <a:r>
              <a:rPr lang="en-US" dirty="0"/>
              <a:t>Decreased Appetite  		44.8%</a:t>
            </a:r>
            <a:br>
              <a:rPr lang="en-US" dirty="0"/>
            </a:br>
            <a:r>
              <a:rPr lang="en-US" dirty="0"/>
              <a:t>Vomiting 		 		36.7%</a:t>
            </a:r>
          </a:p>
          <a:p>
            <a:pPr marL="0" indent="0">
              <a:buNone/>
            </a:pPr>
            <a:r>
              <a:rPr lang="en-US" dirty="0"/>
              <a:t>Fatigue                          		33.0%</a:t>
            </a:r>
          </a:p>
          <a:p>
            <a:pPr marL="0" indent="0">
              <a:buNone/>
            </a:pPr>
            <a:r>
              <a:rPr lang="en-US" dirty="0"/>
              <a:t>Arthralgias                   		30.5%</a:t>
            </a:r>
          </a:p>
          <a:p>
            <a:pPr marL="0" indent="0">
              <a:buNone/>
            </a:pPr>
            <a:r>
              <a:rPr lang="en-US" dirty="0"/>
              <a:t>Proteinuria                   		28.8%</a:t>
            </a:r>
          </a:p>
          <a:p>
            <a:pPr marL="0" indent="0">
              <a:buNone/>
            </a:pPr>
            <a:r>
              <a:rPr lang="en-US" dirty="0"/>
              <a:t>Anemia                          		26.1%</a:t>
            </a:r>
          </a:p>
          <a:p>
            <a:pPr marL="0" indent="0">
              <a:buNone/>
            </a:pPr>
            <a:r>
              <a:rPr lang="en-US" dirty="0"/>
              <a:t>Constipation                 		25.9%</a:t>
            </a:r>
          </a:p>
          <a:p>
            <a:pPr marL="0" indent="0">
              <a:buNone/>
            </a:pPr>
            <a:r>
              <a:rPr lang="en-US" dirty="0"/>
              <a:t>Neutropenia (low WBCs) 		  7.4%</a:t>
            </a:r>
          </a:p>
          <a:p>
            <a:pPr marL="0" indent="0">
              <a:buNone/>
            </a:pPr>
            <a:r>
              <a:rPr lang="en-US" dirty="0"/>
              <a:t>	</a:t>
            </a:r>
          </a:p>
          <a:p>
            <a:pPr marL="0" indent="0">
              <a:buNone/>
            </a:pPr>
            <a:endParaRPr lang="en-US" dirty="0"/>
          </a:p>
        </p:txBody>
      </p:sp>
      <p:sp>
        <p:nvSpPr>
          <p:cNvPr id="4" name="Text Placeholder 3">
            <a:extLst>
              <a:ext uri="{FF2B5EF4-FFF2-40B4-BE49-F238E27FC236}">
                <a16:creationId xmlns:a16="http://schemas.microsoft.com/office/drawing/2014/main" id="{BBBAA5BA-91A0-48AF-B5A4-67E8ECACCE36}"/>
              </a:ext>
            </a:extLst>
          </p:cNvPr>
          <p:cNvSpPr>
            <a:spLocks noGrp="1"/>
          </p:cNvSpPr>
          <p:nvPr>
            <p:ph type="body" sz="quarter" idx="13"/>
          </p:nvPr>
        </p:nvSpPr>
        <p:spPr/>
        <p:txBody>
          <a:bodyPr/>
          <a:lstStyle/>
          <a:p>
            <a:r>
              <a:rPr lang="en-US" dirty="0" err="1"/>
              <a:t>Lenvatinib</a:t>
            </a:r>
            <a:r>
              <a:rPr lang="en-US" dirty="0"/>
              <a:t> (</a:t>
            </a:r>
            <a:r>
              <a:rPr lang="en-US" dirty="0" err="1"/>
              <a:t>Lenvima</a:t>
            </a:r>
            <a:r>
              <a:rPr lang="en-US" dirty="0"/>
              <a:t>) &amp; Pembrolizumab (Keytruda)</a:t>
            </a:r>
          </a:p>
          <a:p>
            <a:endParaRPr lang="en-US" dirty="0"/>
          </a:p>
          <a:p>
            <a:r>
              <a:rPr lang="en-US" dirty="0"/>
              <a:t>Possible side effects: </a:t>
            </a:r>
          </a:p>
          <a:p>
            <a:endParaRPr lang="en-US" dirty="0"/>
          </a:p>
        </p:txBody>
      </p:sp>
      <p:sp>
        <p:nvSpPr>
          <p:cNvPr id="5" name="TextBox 4">
            <a:extLst>
              <a:ext uri="{FF2B5EF4-FFF2-40B4-BE49-F238E27FC236}">
                <a16:creationId xmlns:a16="http://schemas.microsoft.com/office/drawing/2014/main" id="{DA181751-D7AA-4E03-B3F3-B8F749BB237E}"/>
              </a:ext>
            </a:extLst>
          </p:cNvPr>
          <p:cNvSpPr txBox="1"/>
          <p:nvPr/>
        </p:nvSpPr>
        <p:spPr>
          <a:xfrm>
            <a:off x="5638800" y="3231472"/>
            <a:ext cx="914400" cy="914400"/>
          </a:xfrm>
          <a:prstGeom prst="rect">
            <a:avLst/>
          </a:prstGeom>
          <a:noFill/>
        </p:spPr>
        <p:txBody>
          <a:bodyPr wrap="square" lIns="0" tIns="0" rIns="0" bIns="0" rtlCol="0">
            <a:noAutofit/>
          </a:bodyPr>
          <a:lstStyle/>
          <a:p>
            <a:pPr defTabSz="914400">
              <a:lnSpc>
                <a:spcPct val="90000"/>
              </a:lnSpc>
              <a:spcBef>
                <a:spcPts val="600"/>
              </a:spcBef>
            </a:pPr>
            <a:endParaRPr lang="en-US" sz="1850" spc="-50" dirty="0">
              <a:solidFill>
                <a:srgbClr val="54585A"/>
              </a:solidFill>
              <a:latin typeface="Calibri"/>
            </a:endParaRPr>
          </a:p>
        </p:txBody>
      </p:sp>
      <p:sp>
        <p:nvSpPr>
          <p:cNvPr id="6" name="TextBox 5">
            <a:extLst>
              <a:ext uri="{FF2B5EF4-FFF2-40B4-BE49-F238E27FC236}">
                <a16:creationId xmlns:a16="http://schemas.microsoft.com/office/drawing/2014/main" id="{19222F02-A832-4E9C-8C7D-EFACD700773E}"/>
              </a:ext>
            </a:extLst>
          </p:cNvPr>
          <p:cNvSpPr txBox="1"/>
          <p:nvPr/>
        </p:nvSpPr>
        <p:spPr>
          <a:xfrm>
            <a:off x="5638800" y="3231472"/>
            <a:ext cx="914400" cy="914400"/>
          </a:xfrm>
          <a:prstGeom prst="rect">
            <a:avLst/>
          </a:prstGeom>
          <a:noFill/>
        </p:spPr>
        <p:txBody>
          <a:bodyPr wrap="square" lIns="0" tIns="0" rIns="0" bIns="0" rtlCol="0">
            <a:noAutofit/>
          </a:bodyPr>
          <a:lstStyle/>
          <a:p>
            <a:pPr defTabSz="914400">
              <a:lnSpc>
                <a:spcPct val="90000"/>
              </a:lnSpc>
              <a:spcBef>
                <a:spcPts val="600"/>
              </a:spcBef>
            </a:pPr>
            <a:endParaRPr lang="en-US" sz="1850" spc="-50" dirty="0">
              <a:solidFill>
                <a:srgbClr val="54585A"/>
              </a:solidFill>
              <a:latin typeface="Calibri"/>
            </a:endParaRPr>
          </a:p>
        </p:txBody>
      </p:sp>
      <p:sp>
        <p:nvSpPr>
          <p:cNvPr id="7" name="Footer Placeholder 6">
            <a:extLst>
              <a:ext uri="{FF2B5EF4-FFF2-40B4-BE49-F238E27FC236}">
                <a16:creationId xmlns:a16="http://schemas.microsoft.com/office/drawing/2014/main" id="{C4C1FDF8-351C-422E-85AC-F730DCB12024}"/>
              </a:ext>
            </a:extLst>
          </p:cNvPr>
          <p:cNvSpPr>
            <a:spLocks noGrp="1"/>
          </p:cNvSpPr>
          <p:nvPr>
            <p:ph type="ftr" sz="quarter" idx="11"/>
          </p:nvPr>
        </p:nvSpPr>
        <p:spPr/>
        <p:txBody>
          <a:bodyPr/>
          <a:lstStyle/>
          <a:p>
            <a:pPr defTabSz="914400"/>
            <a:r>
              <a:rPr lang="en-US" dirty="0">
                <a:solidFill>
                  <a:srgbClr val="54585A"/>
                </a:solidFill>
                <a:latin typeface="Calibri"/>
              </a:rPr>
              <a:t>Chung HC, </a:t>
            </a:r>
            <a:r>
              <a:rPr lang="en-US" dirty="0" err="1">
                <a:solidFill>
                  <a:srgbClr val="54585A"/>
                </a:solidFill>
                <a:latin typeface="Calibri"/>
              </a:rPr>
              <a:t>etal</a:t>
            </a:r>
            <a:r>
              <a:rPr lang="en-US" dirty="0">
                <a:solidFill>
                  <a:srgbClr val="54585A"/>
                </a:solidFill>
                <a:latin typeface="Calibri"/>
              </a:rPr>
              <a:t>. JCO 2019: 37.1, 470-478</a:t>
            </a:r>
          </a:p>
          <a:p>
            <a:pPr defTabSz="914400"/>
            <a:endParaRPr lang="en-US" dirty="0">
              <a:solidFill>
                <a:srgbClr val="54585A"/>
              </a:solidFill>
              <a:latin typeface="Calibri"/>
            </a:endParaRPr>
          </a:p>
        </p:txBody>
      </p:sp>
    </p:spTree>
    <p:extLst>
      <p:ext uri="{BB962C8B-B14F-4D97-AF65-F5344CB8AC3E}">
        <p14:creationId xmlns:p14="http://schemas.microsoft.com/office/powerpoint/2010/main" val="2805198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3DC6A-85F6-4350-A35C-629EE42034FC}"/>
              </a:ext>
            </a:extLst>
          </p:cNvPr>
          <p:cNvSpPr>
            <a:spLocks noGrp="1"/>
          </p:cNvSpPr>
          <p:nvPr>
            <p:ph type="title"/>
          </p:nvPr>
        </p:nvSpPr>
        <p:spPr>
          <a:xfrm>
            <a:off x="2514600" y="137160"/>
            <a:ext cx="7713969" cy="701040"/>
          </a:xfrm>
        </p:spPr>
        <p:txBody>
          <a:bodyPr/>
          <a:lstStyle/>
          <a:p>
            <a:r>
              <a:rPr lang="en-US" dirty="0"/>
              <a:t>Side Effect: Hypertension (Elevated Blood Pressure)</a:t>
            </a:r>
            <a:br>
              <a:rPr lang="en-US" dirty="0"/>
            </a:br>
            <a:endParaRPr lang="en-US" dirty="0"/>
          </a:p>
        </p:txBody>
      </p:sp>
      <p:sp>
        <p:nvSpPr>
          <p:cNvPr id="3" name="Content Placeholder 2">
            <a:extLst>
              <a:ext uri="{FF2B5EF4-FFF2-40B4-BE49-F238E27FC236}">
                <a16:creationId xmlns:a16="http://schemas.microsoft.com/office/drawing/2014/main" id="{77C8CA50-F80D-453C-AB0C-EC521C90B153}"/>
              </a:ext>
            </a:extLst>
          </p:cNvPr>
          <p:cNvSpPr>
            <a:spLocks noGrp="1"/>
          </p:cNvSpPr>
          <p:nvPr>
            <p:ph idx="1"/>
          </p:nvPr>
        </p:nvSpPr>
        <p:spPr>
          <a:xfrm>
            <a:off x="2325198" y="1371601"/>
            <a:ext cx="7049689" cy="5257801"/>
          </a:xfrm>
        </p:spPr>
        <p:txBody>
          <a:bodyPr/>
          <a:lstStyle/>
          <a:p>
            <a:r>
              <a:rPr lang="en-US" dirty="0"/>
              <a:t>Lenvatinib increases the chances of hypertension</a:t>
            </a:r>
          </a:p>
          <a:p>
            <a:pPr lvl="1"/>
            <a:r>
              <a:rPr lang="en-US" dirty="0"/>
              <a:t>As a result of its drug class of anti-angiogenesis inhibitors </a:t>
            </a:r>
          </a:p>
          <a:p>
            <a:pPr lvl="1"/>
            <a:r>
              <a:rPr lang="en-US" dirty="0"/>
              <a:t>Caused by the influence of VEGF on nitric oxide and blood vessel dilation (which is now blocked). </a:t>
            </a:r>
          </a:p>
          <a:p>
            <a:r>
              <a:rPr lang="en-US" dirty="0"/>
              <a:t>Hypertension can occur in 64% of patients.  </a:t>
            </a:r>
          </a:p>
          <a:p>
            <a:pPr marL="0" indent="0">
              <a:buNone/>
            </a:pPr>
            <a:endParaRPr lang="en-US" dirty="0"/>
          </a:p>
          <a:p>
            <a:r>
              <a:rPr lang="en-US" dirty="0"/>
              <a:t>Control blood pressure prior to starting Lenvatinib</a:t>
            </a:r>
          </a:p>
          <a:p>
            <a:pPr lvl="1"/>
            <a:r>
              <a:rPr lang="en-US" dirty="0"/>
              <a:t>Anti-hypertensive medication(s)</a:t>
            </a:r>
          </a:p>
          <a:p>
            <a:pPr marL="0" indent="0">
              <a:buNone/>
            </a:pPr>
            <a:endParaRPr lang="en-US" dirty="0"/>
          </a:p>
          <a:p>
            <a:r>
              <a:rPr lang="en-US" dirty="0"/>
              <a:t>Monitor Blood Pressure after 1 week, then every 2 weeks for the first 2 months, then monthly thereafter during treatment.  Monitor at home.</a:t>
            </a:r>
          </a:p>
          <a:p>
            <a:pPr marL="0" indent="0">
              <a:buNone/>
            </a:pPr>
            <a:endParaRPr lang="en-US" dirty="0"/>
          </a:p>
          <a:p>
            <a:r>
              <a:rPr lang="en-US" dirty="0"/>
              <a:t>Withhold and resume at a reduced dose when hypertension is better controlled or permanently discontinue. </a:t>
            </a:r>
          </a:p>
          <a:p>
            <a:r>
              <a:rPr lang="en-US" dirty="0"/>
              <a:t>Meet with PCP to manage your BP prior to treatment and during treatment. </a:t>
            </a:r>
          </a:p>
        </p:txBody>
      </p:sp>
      <p:sp>
        <p:nvSpPr>
          <p:cNvPr id="4" name="Text Placeholder 3">
            <a:extLst>
              <a:ext uri="{FF2B5EF4-FFF2-40B4-BE49-F238E27FC236}">
                <a16:creationId xmlns:a16="http://schemas.microsoft.com/office/drawing/2014/main" id="{0089B313-1B8C-4E87-918B-370B66A1D0A2}"/>
              </a:ext>
            </a:extLst>
          </p:cNvPr>
          <p:cNvSpPr>
            <a:spLocks noGrp="1"/>
          </p:cNvSpPr>
          <p:nvPr>
            <p:ph type="body" sz="quarter" idx="13"/>
          </p:nvPr>
        </p:nvSpPr>
        <p:spPr/>
        <p:txBody>
          <a:bodyPr/>
          <a:lstStyle/>
          <a:p>
            <a:r>
              <a:rPr lang="en-US" dirty="0"/>
              <a:t>Lenvatinib (</a:t>
            </a:r>
            <a:r>
              <a:rPr lang="en-US" dirty="0" err="1"/>
              <a:t>Lenvima</a:t>
            </a:r>
            <a:r>
              <a:rPr lang="en-US" dirty="0"/>
              <a:t>) &amp; Pembrolizumab (Keytruda)</a:t>
            </a:r>
          </a:p>
        </p:txBody>
      </p:sp>
    </p:spTree>
    <p:extLst>
      <p:ext uri="{BB962C8B-B14F-4D97-AF65-F5344CB8AC3E}">
        <p14:creationId xmlns:p14="http://schemas.microsoft.com/office/powerpoint/2010/main" val="3755683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F87C6-3B41-4833-A7BC-59A961109232}"/>
              </a:ext>
            </a:extLst>
          </p:cNvPr>
          <p:cNvSpPr>
            <a:spLocks noGrp="1"/>
          </p:cNvSpPr>
          <p:nvPr>
            <p:ph type="title"/>
          </p:nvPr>
        </p:nvSpPr>
        <p:spPr/>
        <p:txBody>
          <a:bodyPr/>
          <a:lstStyle/>
          <a:p>
            <a:r>
              <a:rPr lang="en-US" dirty="0"/>
              <a:t>Side Effects: Thyroid </a:t>
            </a:r>
          </a:p>
        </p:txBody>
      </p:sp>
      <p:sp>
        <p:nvSpPr>
          <p:cNvPr id="3" name="Content Placeholder 2">
            <a:extLst>
              <a:ext uri="{FF2B5EF4-FFF2-40B4-BE49-F238E27FC236}">
                <a16:creationId xmlns:a16="http://schemas.microsoft.com/office/drawing/2014/main" id="{7075728D-FFA7-4CA7-AC93-67A72A563CC3}"/>
              </a:ext>
            </a:extLst>
          </p:cNvPr>
          <p:cNvSpPr>
            <a:spLocks noGrp="1"/>
          </p:cNvSpPr>
          <p:nvPr>
            <p:ph idx="1"/>
          </p:nvPr>
        </p:nvSpPr>
        <p:spPr/>
        <p:txBody>
          <a:bodyPr/>
          <a:lstStyle/>
          <a:p>
            <a:r>
              <a:rPr lang="en-US" b="1" dirty="0"/>
              <a:t>Step One: Monitor</a:t>
            </a:r>
          </a:p>
          <a:p>
            <a:pPr lvl="1"/>
            <a:r>
              <a:rPr lang="en-US" dirty="0"/>
              <a:t>Monitor TSH (thyroid stimulating hormone) </a:t>
            </a:r>
          </a:p>
          <a:p>
            <a:pPr marL="206375" lvl="1" indent="0">
              <a:buNone/>
            </a:pPr>
            <a:endParaRPr lang="en-US" dirty="0"/>
          </a:p>
          <a:p>
            <a:r>
              <a:rPr lang="en-US" b="1" dirty="0"/>
              <a:t>Step Two: </a:t>
            </a:r>
          </a:p>
          <a:p>
            <a:pPr lvl="1"/>
            <a:r>
              <a:rPr lang="en-US" dirty="0"/>
              <a:t>Continue to monitor for hypothyroidism &amp; begin hormone replacement therapy (Levothyroxine). </a:t>
            </a:r>
          </a:p>
          <a:p>
            <a:pPr lvl="1"/>
            <a:r>
              <a:rPr lang="en-US" dirty="0"/>
              <a:t>Possible interruption for hyperthyroidism based on severity. Initiate hormone replacement or medical management of hyperthyroidism. </a:t>
            </a:r>
          </a:p>
          <a:p>
            <a:pPr lvl="1"/>
            <a:r>
              <a:rPr lang="en-US" dirty="0"/>
              <a:t>Withhold treatment for grade 2-4 endocrine issues. </a:t>
            </a:r>
          </a:p>
          <a:p>
            <a:endParaRPr lang="en-US" dirty="0"/>
          </a:p>
          <a:p>
            <a:r>
              <a:rPr lang="en-US" b="1" dirty="0"/>
              <a:t>Step Three: </a:t>
            </a:r>
            <a:r>
              <a:rPr lang="en-US" dirty="0"/>
              <a:t>Follow-up</a:t>
            </a:r>
          </a:p>
          <a:p>
            <a:pPr lvl="1"/>
            <a:r>
              <a:rPr lang="en-US" dirty="0"/>
              <a:t>Monitor TSH (thyroid stimulating hormone) </a:t>
            </a:r>
          </a:p>
          <a:p>
            <a:pPr lvl="1"/>
            <a:endParaRPr lang="en-US" dirty="0"/>
          </a:p>
        </p:txBody>
      </p:sp>
      <p:sp>
        <p:nvSpPr>
          <p:cNvPr id="4" name="Text Placeholder 3">
            <a:extLst>
              <a:ext uri="{FF2B5EF4-FFF2-40B4-BE49-F238E27FC236}">
                <a16:creationId xmlns:a16="http://schemas.microsoft.com/office/drawing/2014/main" id="{77CACF90-91E2-4584-A306-80233D56E23D}"/>
              </a:ext>
            </a:extLst>
          </p:cNvPr>
          <p:cNvSpPr>
            <a:spLocks noGrp="1"/>
          </p:cNvSpPr>
          <p:nvPr>
            <p:ph type="body" sz="quarter" idx="13"/>
          </p:nvPr>
        </p:nvSpPr>
        <p:spPr/>
        <p:txBody>
          <a:bodyPr/>
          <a:lstStyle/>
          <a:p>
            <a:r>
              <a:rPr lang="en-US" b="1" dirty="0"/>
              <a:t>Hypothyroid </a:t>
            </a:r>
            <a:r>
              <a:rPr lang="en-US" dirty="0"/>
              <a:t>as a result of Lenvatinib (</a:t>
            </a:r>
            <a:r>
              <a:rPr lang="en-US" dirty="0" err="1"/>
              <a:t>Lenvima</a:t>
            </a:r>
            <a:r>
              <a:rPr lang="en-US" dirty="0"/>
              <a:t>) &amp; Pembrolizumab ( Keytruda)</a:t>
            </a:r>
          </a:p>
        </p:txBody>
      </p:sp>
      <p:sp>
        <p:nvSpPr>
          <p:cNvPr id="5" name="Footer Placeholder 4">
            <a:extLst>
              <a:ext uri="{FF2B5EF4-FFF2-40B4-BE49-F238E27FC236}">
                <a16:creationId xmlns:a16="http://schemas.microsoft.com/office/drawing/2014/main" id="{66AA0AD9-03F3-426D-B2BA-31A6C465991B}"/>
              </a:ext>
            </a:extLst>
          </p:cNvPr>
          <p:cNvSpPr>
            <a:spLocks noGrp="1"/>
          </p:cNvSpPr>
          <p:nvPr>
            <p:ph type="ftr" sz="quarter" idx="11"/>
          </p:nvPr>
        </p:nvSpPr>
        <p:spPr/>
        <p:txBody>
          <a:bodyPr/>
          <a:lstStyle/>
          <a:p>
            <a:pPr defTabSz="914400"/>
            <a:r>
              <a:rPr lang="en-US" dirty="0">
                <a:solidFill>
                  <a:srgbClr val="54585A"/>
                </a:solidFill>
                <a:latin typeface="Calibri"/>
              </a:rPr>
              <a:t>Chung HC, </a:t>
            </a:r>
            <a:r>
              <a:rPr lang="en-US" dirty="0" err="1">
                <a:solidFill>
                  <a:srgbClr val="54585A"/>
                </a:solidFill>
                <a:latin typeface="Calibri"/>
              </a:rPr>
              <a:t>etal</a:t>
            </a:r>
            <a:r>
              <a:rPr lang="en-US" dirty="0">
                <a:solidFill>
                  <a:srgbClr val="54585A"/>
                </a:solidFill>
                <a:latin typeface="Calibri"/>
              </a:rPr>
              <a:t>. JCO 2019: 37.1, 470-478</a:t>
            </a:r>
          </a:p>
        </p:txBody>
      </p:sp>
    </p:spTree>
    <p:extLst>
      <p:ext uri="{BB962C8B-B14F-4D97-AF65-F5344CB8AC3E}">
        <p14:creationId xmlns:p14="http://schemas.microsoft.com/office/powerpoint/2010/main" val="112876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3C3B-0FC6-47CC-A9B6-C4162D1143CB}"/>
              </a:ext>
            </a:extLst>
          </p:cNvPr>
          <p:cNvSpPr>
            <a:spLocks noGrp="1"/>
          </p:cNvSpPr>
          <p:nvPr>
            <p:ph type="title"/>
          </p:nvPr>
        </p:nvSpPr>
        <p:spPr/>
        <p:txBody>
          <a:bodyPr/>
          <a:lstStyle/>
          <a:p>
            <a:r>
              <a:rPr lang="en-US" dirty="0"/>
              <a:t>Side effects: Colitis </a:t>
            </a:r>
          </a:p>
        </p:txBody>
      </p:sp>
      <p:sp>
        <p:nvSpPr>
          <p:cNvPr id="3" name="Content Placeholder 2">
            <a:extLst>
              <a:ext uri="{FF2B5EF4-FFF2-40B4-BE49-F238E27FC236}">
                <a16:creationId xmlns:a16="http://schemas.microsoft.com/office/drawing/2014/main" id="{3B1575D0-6D62-4FC3-923E-B7E4CCACDD92}"/>
              </a:ext>
            </a:extLst>
          </p:cNvPr>
          <p:cNvSpPr>
            <a:spLocks noGrp="1"/>
          </p:cNvSpPr>
          <p:nvPr>
            <p:ph idx="1"/>
          </p:nvPr>
        </p:nvSpPr>
        <p:spPr/>
        <p:txBody>
          <a:bodyPr/>
          <a:lstStyle/>
          <a:p>
            <a:r>
              <a:rPr lang="en-US" b="1" dirty="0"/>
              <a:t>Step One: </a:t>
            </a:r>
            <a:r>
              <a:rPr lang="en-US" dirty="0"/>
              <a:t>Monitor</a:t>
            </a:r>
          </a:p>
          <a:p>
            <a:pPr lvl="1"/>
            <a:r>
              <a:rPr lang="en-US" dirty="0"/>
              <a:t>Monitor for sign/symptoms of Diarrhea/Colitis, Abdominal discomfort</a:t>
            </a:r>
          </a:p>
          <a:p>
            <a:pPr lvl="1"/>
            <a:r>
              <a:rPr lang="en-US" dirty="0"/>
              <a:t>Note increased diarrhea or bowel movements (more than usual), increased # of stools. </a:t>
            </a:r>
          </a:p>
          <a:p>
            <a:pPr lvl="1"/>
            <a:r>
              <a:rPr lang="en-US" dirty="0"/>
              <a:t>Blood in stool/mucus, dark tarry stools, </a:t>
            </a:r>
          </a:p>
          <a:p>
            <a:pPr lvl="1"/>
            <a:r>
              <a:rPr lang="en-US" dirty="0"/>
              <a:t>Severe abdominal discomfort </a:t>
            </a:r>
          </a:p>
          <a:p>
            <a:pPr marL="206375" lvl="1" indent="0">
              <a:buNone/>
            </a:pPr>
            <a:endParaRPr lang="en-US" dirty="0"/>
          </a:p>
          <a:p>
            <a:r>
              <a:rPr lang="en-US" b="1" dirty="0"/>
              <a:t>Step Two: </a:t>
            </a:r>
            <a:r>
              <a:rPr lang="en-US" dirty="0"/>
              <a:t>Manage</a:t>
            </a:r>
          </a:p>
          <a:p>
            <a:pPr lvl="1"/>
            <a:r>
              <a:rPr lang="en-US" dirty="0"/>
              <a:t>Withhold for grade 2 or 3 diarrhea/colitis. </a:t>
            </a:r>
          </a:p>
          <a:p>
            <a:pPr lvl="1"/>
            <a:r>
              <a:rPr lang="en-US" dirty="0"/>
              <a:t>If more than 5 days or recurs – consider corticosteroids. </a:t>
            </a:r>
          </a:p>
          <a:p>
            <a:pPr lvl="2"/>
            <a:r>
              <a:rPr lang="en-US" dirty="0"/>
              <a:t>1-2 mg /kg/day of prednisone or equivalent, followed by a taper for grade 2 or higher</a:t>
            </a:r>
          </a:p>
          <a:p>
            <a:pPr lvl="2"/>
            <a:endParaRPr lang="en-US" dirty="0"/>
          </a:p>
          <a:p>
            <a:r>
              <a:rPr lang="en-US" b="1" dirty="0"/>
              <a:t>Step Three: </a:t>
            </a:r>
            <a:r>
              <a:rPr lang="en-US" dirty="0"/>
              <a:t>Permanently discontinue for grade 4 diarrhea or colitis. </a:t>
            </a:r>
          </a:p>
          <a:p>
            <a:pPr marL="0" indent="0">
              <a:buNone/>
            </a:pPr>
            <a:endParaRPr lang="en-US" dirty="0"/>
          </a:p>
        </p:txBody>
      </p:sp>
      <p:sp>
        <p:nvSpPr>
          <p:cNvPr id="4" name="Text Placeholder 3">
            <a:extLst>
              <a:ext uri="{FF2B5EF4-FFF2-40B4-BE49-F238E27FC236}">
                <a16:creationId xmlns:a16="http://schemas.microsoft.com/office/drawing/2014/main" id="{22ED4756-B4A6-4861-8B31-6DE03B665D76}"/>
              </a:ext>
            </a:extLst>
          </p:cNvPr>
          <p:cNvSpPr>
            <a:spLocks noGrp="1"/>
          </p:cNvSpPr>
          <p:nvPr>
            <p:ph type="body" sz="quarter" idx="13"/>
          </p:nvPr>
        </p:nvSpPr>
        <p:spPr/>
        <p:txBody>
          <a:bodyPr/>
          <a:lstStyle/>
          <a:p>
            <a:r>
              <a:rPr lang="en-US" dirty="0"/>
              <a:t>Diarrhea/Abdominal Discomfort </a:t>
            </a:r>
          </a:p>
        </p:txBody>
      </p:sp>
      <p:sp>
        <p:nvSpPr>
          <p:cNvPr id="5" name="Footer Placeholder 4">
            <a:extLst>
              <a:ext uri="{FF2B5EF4-FFF2-40B4-BE49-F238E27FC236}">
                <a16:creationId xmlns:a16="http://schemas.microsoft.com/office/drawing/2014/main" id="{AA6F19A5-6CF3-4FF9-AA3A-B4F934594677}"/>
              </a:ext>
            </a:extLst>
          </p:cNvPr>
          <p:cNvSpPr>
            <a:spLocks noGrp="1"/>
          </p:cNvSpPr>
          <p:nvPr>
            <p:ph type="ftr" sz="quarter" idx="11"/>
          </p:nvPr>
        </p:nvSpPr>
        <p:spPr/>
        <p:txBody>
          <a:bodyPr/>
          <a:lstStyle/>
          <a:p>
            <a:pPr defTabSz="914400"/>
            <a:r>
              <a:rPr lang="en-US" dirty="0">
                <a:solidFill>
                  <a:srgbClr val="54585A"/>
                </a:solidFill>
                <a:latin typeface="Calibri"/>
              </a:rPr>
              <a:t>Chung HC, </a:t>
            </a:r>
            <a:r>
              <a:rPr lang="en-US" dirty="0" err="1">
                <a:solidFill>
                  <a:srgbClr val="54585A"/>
                </a:solidFill>
                <a:latin typeface="Calibri"/>
              </a:rPr>
              <a:t>etal</a:t>
            </a:r>
            <a:r>
              <a:rPr lang="en-US" dirty="0">
                <a:solidFill>
                  <a:srgbClr val="54585A"/>
                </a:solidFill>
                <a:latin typeface="Calibri"/>
              </a:rPr>
              <a:t> JCO 2019: 37.1 (470-478)</a:t>
            </a:r>
          </a:p>
        </p:txBody>
      </p:sp>
    </p:spTree>
    <p:extLst>
      <p:ext uri="{BB962C8B-B14F-4D97-AF65-F5344CB8AC3E}">
        <p14:creationId xmlns:p14="http://schemas.microsoft.com/office/powerpoint/2010/main" val="2321890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9E8B-A05F-400F-ACE5-69FCEFE89E63}"/>
              </a:ext>
            </a:extLst>
          </p:cNvPr>
          <p:cNvSpPr>
            <a:spLocks noGrp="1"/>
          </p:cNvSpPr>
          <p:nvPr>
            <p:ph type="title"/>
          </p:nvPr>
        </p:nvSpPr>
        <p:spPr/>
        <p:txBody>
          <a:bodyPr/>
          <a:lstStyle/>
          <a:p>
            <a:r>
              <a:rPr lang="en-US" dirty="0"/>
              <a:t>Side Effects: Pneumonitis</a:t>
            </a:r>
          </a:p>
        </p:txBody>
      </p:sp>
      <p:sp>
        <p:nvSpPr>
          <p:cNvPr id="3" name="Content Placeholder 2">
            <a:extLst>
              <a:ext uri="{FF2B5EF4-FFF2-40B4-BE49-F238E27FC236}">
                <a16:creationId xmlns:a16="http://schemas.microsoft.com/office/drawing/2014/main" id="{CB9E0EC1-734C-4547-A8DD-70BE8E89A8E6}"/>
              </a:ext>
            </a:extLst>
          </p:cNvPr>
          <p:cNvSpPr>
            <a:spLocks noGrp="1"/>
          </p:cNvSpPr>
          <p:nvPr>
            <p:ph idx="1"/>
          </p:nvPr>
        </p:nvSpPr>
        <p:spPr/>
        <p:txBody>
          <a:bodyPr/>
          <a:lstStyle/>
          <a:p>
            <a:r>
              <a:rPr lang="en-US" b="1" dirty="0"/>
              <a:t>Step One</a:t>
            </a:r>
            <a:r>
              <a:rPr lang="en-US" dirty="0"/>
              <a:t>: Monitor</a:t>
            </a:r>
          </a:p>
          <a:p>
            <a:pPr lvl="1"/>
            <a:r>
              <a:rPr lang="en-US" dirty="0"/>
              <a:t>Monitor for signs/symptoms of pneumonitis</a:t>
            </a:r>
          </a:p>
          <a:p>
            <a:pPr lvl="1"/>
            <a:r>
              <a:rPr lang="en-US" dirty="0"/>
              <a:t>Evaluate for pneumonitis  (new or worsening cough, shortness of breath)</a:t>
            </a:r>
          </a:p>
          <a:p>
            <a:endParaRPr lang="en-US" dirty="0"/>
          </a:p>
          <a:p>
            <a:r>
              <a:rPr lang="en-US" b="1" dirty="0"/>
              <a:t>Step Two: </a:t>
            </a:r>
            <a:r>
              <a:rPr lang="en-US" dirty="0"/>
              <a:t>Manage</a:t>
            </a:r>
          </a:p>
          <a:p>
            <a:pPr lvl="1"/>
            <a:r>
              <a:rPr lang="en-US" dirty="0"/>
              <a:t>Withhold for grade 2 Pneumonitis</a:t>
            </a:r>
          </a:p>
          <a:p>
            <a:pPr lvl="1"/>
            <a:r>
              <a:rPr lang="en-US" dirty="0"/>
              <a:t>Permanently hold for grade 3 or 4 Pneumonitis. </a:t>
            </a:r>
          </a:p>
          <a:p>
            <a:pPr lvl="1"/>
            <a:r>
              <a:rPr lang="en-US" dirty="0"/>
              <a:t>Administer steroid: Dose of 1-2 mg/kg/day of prednisone, followed by a taper for grade 2 symptoms or higher.  </a:t>
            </a:r>
          </a:p>
          <a:p>
            <a:endParaRPr lang="en-US" dirty="0"/>
          </a:p>
          <a:p>
            <a:r>
              <a:rPr lang="en-US" b="1" dirty="0"/>
              <a:t>Step Three: </a:t>
            </a:r>
            <a:r>
              <a:rPr lang="en-US" dirty="0"/>
              <a:t>Follow-up </a:t>
            </a:r>
          </a:p>
        </p:txBody>
      </p:sp>
      <p:sp>
        <p:nvSpPr>
          <p:cNvPr id="4" name="Text Placeholder 3">
            <a:extLst>
              <a:ext uri="{FF2B5EF4-FFF2-40B4-BE49-F238E27FC236}">
                <a16:creationId xmlns:a16="http://schemas.microsoft.com/office/drawing/2014/main" id="{285F0508-6FFD-4B2D-9C88-356B37245CC9}"/>
              </a:ext>
            </a:extLst>
          </p:cNvPr>
          <p:cNvSpPr>
            <a:spLocks noGrp="1"/>
          </p:cNvSpPr>
          <p:nvPr>
            <p:ph type="body" sz="quarter" idx="13"/>
          </p:nvPr>
        </p:nvSpPr>
        <p:spPr/>
        <p:txBody>
          <a:bodyPr/>
          <a:lstStyle/>
          <a:p>
            <a:r>
              <a:rPr lang="en-US" dirty="0" err="1"/>
              <a:t>Lenvatinib</a:t>
            </a:r>
            <a:r>
              <a:rPr lang="en-US" dirty="0"/>
              <a:t> (</a:t>
            </a:r>
            <a:r>
              <a:rPr lang="en-US" dirty="0" err="1"/>
              <a:t>Lenvima</a:t>
            </a:r>
            <a:r>
              <a:rPr lang="en-US" dirty="0"/>
              <a:t>)  &amp; Pembrolizumab (Keytruda) </a:t>
            </a:r>
          </a:p>
        </p:txBody>
      </p:sp>
    </p:spTree>
    <p:extLst>
      <p:ext uri="{BB962C8B-B14F-4D97-AF65-F5344CB8AC3E}">
        <p14:creationId xmlns:p14="http://schemas.microsoft.com/office/powerpoint/2010/main" val="1618923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6929-06B9-4E53-816D-B0035B7701FB}"/>
              </a:ext>
            </a:extLst>
          </p:cNvPr>
          <p:cNvSpPr>
            <a:spLocks noGrp="1"/>
          </p:cNvSpPr>
          <p:nvPr>
            <p:ph type="title"/>
          </p:nvPr>
        </p:nvSpPr>
        <p:spPr/>
        <p:txBody>
          <a:bodyPr/>
          <a:lstStyle/>
          <a:p>
            <a:r>
              <a:rPr lang="en-US" dirty="0"/>
              <a:t>Side Effects: Gastrointestinal</a:t>
            </a:r>
          </a:p>
        </p:txBody>
      </p:sp>
      <p:sp>
        <p:nvSpPr>
          <p:cNvPr id="3" name="Content Placeholder 2">
            <a:extLst>
              <a:ext uri="{FF2B5EF4-FFF2-40B4-BE49-F238E27FC236}">
                <a16:creationId xmlns:a16="http://schemas.microsoft.com/office/drawing/2014/main" id="{DCF1EBC8-3B80-4455-A788-357BFE5A5401}"/>
              </a:ext>
            </a:extLst>
          </p:cNvPr>
          <p:cNvSpPr>
            <a:spLocks noGrp="1"/>
          </p:cNvSpPr>
          <p:nvPr>
            <p:ph idx="1"/>
          </p:nvPr>
        </p:nvSpPr>
        <p:spPr>
          <a:xfrm>
            <a:off x="2319864" y="1600200"/>
            <a:ext cx="7049689" cy="5120640"/>
          </a:xfrm>
        </p:spPr>
        <p:txBody>
          <a:bodyPr/>
          <a:lstStyle/>
          <a:p>
            <a:pPr marL="206375" lvl="1" indent="0">
              <a:buNone/>
            </a:pPr>
            <a:r>
              <a:rPr lang="en-US" dirty="0"/>
              <a:t>Diarrhea 55%</a:t>
            </a:r>
          </a:p>
          <a:p>
            <a:pPr lvl="2"/>
            <a:r>
              <a:rPr lang="en-US" dirty="0"/>
              <a:t>Report symptoms: Number of stools per day and consistency of stools</a:t>
            </a:r>
          </a:p>
          <a:p>
            <a:pPr lvl="2"/>
            <a:r>
              <a:rPr lang="en-US" dirty="0"/>
              <a:t>BRAT diet – banana, white rice, apples, toast</a:t>
            </a:r>
          </a:p>
          <a:p>
            <a:pPr lvl="2"/>
            <a:r>
              <a:rPr lang="en-US" dirty="0"/>
              <a:t>Imodium AD for diarrhea (over-the-counter</a:t>
            </a:r>
          </a:p>
          <a:p>
            <a:pPr lvl="2"/>
            <a:r>
              <a:rPr lang="en-US" dirty="0"/>
              <a:t>Dietary evaluation: eliminate foods which you are more sensitive (spicey, high-fat)</a:t>
            </a:r>
          </a:p>
          <a:p>
            <a:pPr marL="206375" lvl="1" indent="0">
              <a:buNone/>
            </a:pPr>
            <a:r>
              <a:rPr lang="en-US" dirty="0"/>
              <a:t>Nausea  49%</a:t>
            </a:r>
          </a:p>
          <a:p>
            <a:pPr lvl="2"/>
            <a:r>
              <a:rPr lang="en-US" dirty="0"/>
              <a:t>Report symptoms: frequency of vomiting. </a:t>
            </a:r>
          </a:p>
          <a:p>
            <a:pPr lvl="2"/>
            <a:r>
              <a:rPr lang="en-US" dirty="0"/>
              <a:t>Eliminate foods that increase your nausea- consider cooler foods, eat blander foods. </a:t>
            </a:r>
          </a:p>
          <a:p>
            <a:pPr lvl="2"/>
            <a:r>
              <a:rPr lang="en-US" dirty="0"/>
              <a:t>Consider anti-nausea medications: Prochlorperazine (Compazine) and/or </a:t>
            </a:r>
            <a:r>
              <a:rPr lang="en-US" dirty="0" err="1"/>
              <a:t>Odansetron</a:t>
            </a:r>
            <a:r>
              <a:rPr lang="en-US" dirty="0"/>
              <a:t> (Zofran)</a:t>
            </a:r>
          </a:p>
          <a:p>
            <a:pPr marL="206375" lvl="1" indent="0">
              <a:buNone/>
            </a:pPr>
            <a:r>
              <a:rPr lang="en-US" dirty="0"/>
              <a:t>Vomiting   37%</a:t>
            </a:r>
          </a:p>
          <a:p>
            <a:pPr lvl="2"/>
            <a:r>
              <a:rPr lang="en-US" dirty="0"/>
              <a:t>Report symptoms: frequency of vomiting. </a:t>
            </a:r>
          </a:p>
          <a:p>
            <a:pPr lvl="2"/>
            <a:r>
              <a:rPr lang="en-US" dirty="0"/>
              <a:t>Consider anti-nausea mediations: Prochlorperazine (Compazine) and/or </a:t>
            </a:r>
            <a:r>
              <a:rPr lang="en-US" dirty="0" err="1"/>
              <a:t>Odansetron</a:t>
            </a:r>
            <a:r>
              <a:rPr lang="en-US" dirty="0"/>
              <a:t> (</a:t>
            </a:r>
            <a:r>
              <a:rPr lang="en-US" dirty="0" err="1"/>
              <a:t>zofron</a:t>
            </a:r>
            <a:r>
              <a:rPr lang="en-US" dirty="0"/>
              <a:t>) ODT</a:t>
            </a:r>
          </a:p>
          <a:p>
            <a:pPr marL="206375" lvl="1" indent="0">
              <a:buNone/>
            </a:pPr>
            <a:r>
              <a:rPr lang="en-US" dirty="0"/>
              <a:t>Stomatitis  35%</a:t>
            </a:r>
          </a:p>
          <a:p>
            <a:pPr lvl="2"/>
            <a:r>
              <a:rPr lang="en-US" dirty="0"/>
              <a:t>Rinse with baking soda/warm water after meals and bedtime</a:t>
            </a:r>
          </a:p>
          <a:p>
            <a:pPr lvl="2"/>
            <a:r>
              <a:rPr lang="en-US" dirty="0"/>
              <a:t>Consider stomatitis cocktail if having difficulty with soreness in your mouth or open areas. </a:t>
            </a:r>
          </a:p>
        </p:txBody>
      </p:sp>
      <p:sp>
        <p:nvSpPr>
          <p:cNvPr id="4" name="Text Placeholder 3">
            <a:extLst>
              <a:ext uri="{FF2B5EF4-FFF2-40B4-BE49-F238E27FC236}">
                <a16:creationId xmlns:a16="http://schemas.microsoft.com/office/drawing/2014/main" id="{E7C0E8AE-71D5-43D2-B1BE-D518286147B3}"/>
              </a:ext>
            </a:extLst>
          </p:cNvPr>
          <p:cNvSpPr>
            <a:spLocks noGrp="1"/>
          </p:cNvSpPr>
          <p:nvPr>
            <p:ph type="body" sz="quarter" idx="13"/>
          </p:nvPr>
        </p:nvSpPr>
        <p:spPr/>
        <p:txBody>
          <a:bodyPr/>
          <a:lstStyle/>
          <a:p>
            <a:r>
              <a:rPr lang="en-US" dirty="0"/>
              <a:t>All Grades:</a:t>
            </a:r>
          </a:p>
        </p:txBody>
      </p:sp>
    </p:spTree>
    <p:extLst>
      <p:ext uri="{BB962C8B-B14F-4D97-AF65-F5344CB8AC3E}">
        <p14:creationId xmlns:p14="http://schemas.microsoft.com/office/powerpoint/2010/main" val="5391518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6929-06B9-4E53-816D-B0035B7701FB}"/>
              </a:ext>
            </a:extLst>
          </p:cNvPr>
          <p:cNvSpPr>
            <a:spLocks noGrp="1"/>
          </p:cNvSpPr>
          <p:nvPr>
            <p:ph type="title"/>
          </p:nvPr>
        </p:nvSpPr>
        <p:spPr/>
        <p:txBody>
          <a:bodyPr/>
          <a:lstStyle/>
          <a:p>
            <a:r>
              <a:rPr lang="en-US" dirty="0"/>
              <a:t>Side Effects: Gastrointestinal (continued)</a:t>
            </a:r>
          </a:p>
        </p:txBody>
      </p:sp>
      <p:sp>
        <p:nvSpPr>
          <p:cNvPr id="3" name="Content Placeholder 2">
            <a:extLst>
              <a:ext uri="{FF2B5EF4-FFF2-40B4-BE49-F238E27FC236}">
                <a16:creationId xmlns:a16="http://schemas.microsoft.com/office/drawing/2014/main" id="{DCF1EBC8-3B80-4455-A788-357BFE5A5401}"/>
              </a:ext>
            </a:extLst>
          </p:cNvPr>
          <p:cNvSpPr>
            <a:spLocks noGrp="1"/>
          </p:cNvSpPr>
          <p:nvPr>
            <p:ph idx="1"/>
          </p:nvPr>
        </p:nvSpPr>
        <p:spPr>
          <a:xfrm>
            <a:off x="2323563" y="1447800"/>
            <a:ext cx="7049689" cy="5281918"/>
          </a:xfrm>
        </p:spPr>
        <p:txBody>
          <a:bodyPr/>
          <a:lstStyle/>
          <a:p>
            <a:pPr marL="206375" lvl="1" indent="0">
              <a:buNone/>
            </a:pPr>
            <a:endParaRPr lang="en-US" dirty="0"/>
          </a:p>
          <a:p>
            <a:pPr marL="206375" lvl="1" indent="0">
              <a:buNone/>
            </a:pPr>
            <a:r>
              <a:rPr lang="en-US" dirty="0"/>
              <a:t>Abdominal Pain 34% - may experience worsening abdominal discomfort/pain. Report to your oncology team.  </a:t>
            </a:r>
          </a:p>
          <a:p>
            <a:pPr marL="206375" lvl="1" indent="0">
              <a:buNone/>
            </a:pPr>
            <a:endParaRPr lang="en-US" dirty="0"/>
          </a:p>
          <a:p>
            <a:pPr marL="206375" lvl="1" indent="0">
              <a:buNone/>
            </a:pPr>
            <a:r>
              <a:rPr lang="en-US" dirty="0"/>
              <a:t>Constipation  27% - </a:t>
            </a:r>
          </a:p>
          <a:p>
            <a:pPr marL="206375" lvl="1" indent="0">
              <a:buNone/>
            </a:pPr>
            <a:r>
              <a:rPr lang="en-US" dirty="0"/>
              <a:t>	Consider stool softeners and/or laxatives. Review your symptoms 	and bowel regimen with your oncology team. You should have 	bowel movement every 1-2 days.  Drink  32-64 ounces of water per 	day! </a:t>
            </a:r>
          </a:p>
          <a:p>
            <a:pPr marL="206375" lvl="1" indent="0">
              <a:buNone/>
            </a:pPr>
            <a:endParaRPr lang="en-US" dirty="0"/>
          </a:p>
        </p:txBody>
      </p:sp>
      <p:sp>
        <p:nvSpPr>
          <p:cNvPr id="4" name="Text Placeholder 3">
            <a:extLst>
              <a:ext uri="{FF2B5EF4-FFF2-40B4-BE49-F238E27FC236}">
                <a16:creationId xmlns:a16="http://schemas.microsoft.com/office/drawing/2014/main" id="{E7C0E8AE-71D5-43D2-B1BE-D518286147B3}"/>
              </a:ext>
            </a:extLst>
          </p:cNvPr>
          <p:cNvSpPr>
            <a:spLocks noGrp="1"/>
          </p:cNvSpPr>
          <p:nvPr>
            <p:ph type="body" sz="quarter" idx="13"/>
          </p:nvPr>
        </p:nvSpPr>
        <p:spPr/>
        <p:txBody>
          <a:bodyPr/>
          <a:lstStyle/>
          <a:p>
            <a:r>
              <a:rPr lang="en-US" dirty="0"/>
              <a:t>All Grades:</a:t>
            </a:r>
          </a:p>
        </p:txBody>
      </p:sp>
    </p:spTree>
    <p:extLst>
      <p:ext uri="{BB962C8B-B14F-4D97-AF65-F5344CB8AC3E}">
        <p14:creationId xmlns:p14="http://schemas.microsoft.com/office/powerpoint/2010/main" val="697792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EC200-B618-495D-B5B5-4D94B300982B}"/>
              </a:ext>
            </a:extLst>
          </p:cNvPr>
          <p:cNvSpPr>
            <a:spLocks noGrp="1"/>
          </p:cNvSpPr>
          <p:nvPr>
            <p:ph type="title"/>
          </p:nvPr>
        </p:nvSpPr>
        <p:spPr/>
        <p:txBody>
          <a:bodyPr/>
          <a:lstStyle/>
          <a:p>
            <a:r>
              <a:rPr lang="en-US" dirty="0"/>
              <a:t>In Conclusion: </a:t>
            </a:r>
          </a:p>
        </p:txBody>
      </p:sp>
      <p:sp>
        <p:nvSpPr>
          <p:cNvPr id="3" name="Content Placeholder 2">
            <a:extLst>
              <a:ext uri="{FF2B5EF4-FFF2-40B4-BE49-F238E27FC236}">
                <a16:creationId xmlns:a16="http://schemas.microsoft.com/office/drawing/2014/main" id="{71530DB4-1688-4455-A751-657CA2865024}"/>
              </a:ext>
            </a:extLst>
          </p:cNvPr>
          <p:cNvSpPr>
            <a:spLocks noGrp="1"/>
          </p:cNvSpPr>
          <p:nvPr>
            <p:ph idx="1"/>
          </p:nvPr>
        </p:nvSpPr>
        <p:spPr/>
        <p:txBody>
          <a:bodyPr/>
          <a:lstStyle/>
          <a:p>
            <a:pPr marL="0" indent="0">
              <a:buNone/>
            </a:pPr>
            <a:r>
              <a:rPr lang="en-US" sz="2000" dirty="0"/>
              <a:t>We are encouraged that immunotherapy is an option for patients that are non-MSI-H/</a:t>
            </a:r>
            <a:r>
              <a:rPr lang="en-US" sz="2000" dirty="0" err="1"/>
              <a:t>dMMR</a:t>
            </a:r>
            <a:r>
              <a:rPr lang="en-US" sz="2000" dirty="0"/>
              <a:t> endometrial cancer.  </a:t>
            </a:r>
          </a:p>
          <a:p>
            <a:pPr marL="0" indent="0">
              <a:buNone/>
            </a:pPr>
            <a:endParaRPr lang="en-US" sz="2000" dirty="0"/>
          </a:p>
          <a:p>
            <a:pPr marL="0" indent="0">
              <a:buNone/>
            </a:pPr>
            <a:r>
              <a:rPr lang="en-US" sz="2000" dirty="0" err="1"/>
              <a:t>Levatinib</a:t>
            </a:r>
            <a:r>
              <a:rPr lang="en-US" sz="2000" dirty="0"/>
              <a:t>/Pembrolizumab: </a:t>
            </a:r>
          </a:p>
          <a:p>
            <a:pPr marL="0" indent="0">
              <a:buNone/>
            </a:pPr>
            <a:r>
              <a:rPr lang="en-US" sz="2000" dirty="0"/>
              <a:t>	Improves survival in Advanced Endometrial Cancer. </a:t>
            </a:r>
          </a:p>
        </p:txBody>
      </p:sp>
      <p:sp>
        <p:nvSpPr>
          <p:cNvPr id="4" name="Text Placeholder 3">
            <a:extLst>
              <a:ext uri="{FF2B5EF4-FFF2-40B4-BE49-F238E27FC236}">
                <a16:creationId xmlns:a16="http://schemas.microsoft.com/office/drawing/2014/main" id="{5B55798C-A362-43B3-B73C-F35A3789ADF9}"/>
              </a:ext>
            </a:extLst>
          </p:cNvPr>
          <p:cNvSpPr>
            <a:spLocks noGrp="1"/>
          </p:cNvSpPr>
          <p:nvPr>
            <p:ph type="body" sz="quarter" idx="13"/>
          </p:nvPr>
        </p:nvSpPr>
        <p:spPr/>
        <p:txBody>
          <a:bodyPr/>
          <a:lstStyle/>
          <a:p>
            <a:r>
              <a:rPr lang="en-US" dirty="0" err="1"/>
              <a:t>Levatinib</a:t>
            </a:r>
            <a:r>
              <a:rPr lang="en-US" dirty="0"/>
              <a:t>  (</a:t>
            </a:r>
            <a:r>
              <a:rPr lang="en-US" dirty="0" err="1"/>
              <a:t>Lenvima</a:t>
            </a:r>
            <a:r>
              <a:rPr lang="en-US" dirty="0"/>
              <a:t>) and Pembrolizumab (Keytruda)</a:t>
            </a:r>
          </a:p>
        </p:txBody>
      </p:sp>
    </p:spTree>
    <p:extLst>
      <p:ext uri="{BB962C8B-B14F-4D97-AF65-F5344CB8AC3E}">
        <p14:creationId xmlns:p14="http://schemas.microsoft.com/office/powerpoint/2010/main" val="1076668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63160-59A9-4F98-BF05-82CE286AF5E6}"/>
              </a:ext>
            </a:extLst>
          </p:cNvPr>
          <p:cNvSpPr>
            <a:spLocks noGrp="1"/>
          </p:cNvSpPr>
          <p:nvPr>
            <p:ph type="title"/>
          </p:nvPr>
        </p:nvSpPr>
        <p:spPr/>
        <p:txBody>
          <a:bodyPr/>
          <a:lstStyle/>
          <a:p>
            <a:r>
              <a:rPr lang="en-US" dirty="0"/>
              <a:t>			Thank you!</a:t>
            </a:r>
          </a:p>
        </p:txBody>
      </p:sp>
      <p:sp>
        <p:nvSpPr>
          <p:cNvPr id="3" name="Text Placeholder 2">
            <a:extLst>
              <a:ext uri="{FF2B5EF4-FFF2-40B4-BE49-F238E27FC236}">
                <a16:creationId xmlns:a16="http://schemas.microsoft.com/office/drawing/2014/main" id="{E801BFCA-B1BA-4229-B627-3A754D0B8DFF}"/>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065286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6DD26-33A5-4309-924C-1C1D00131B8B}"/>
              </a:ext>
            </a:extLst>
          </p:cNvPr>
          <p:cNvSpPr>
            <a:spLocks noGrp="1"/>
          </p:cNvSpPr>
          <p:nvPr>
            <p:ph type="title"/>
          </p:nvPr>
        </p:nvSpPr>
        <p:spPr/>
        <p:txBody>
          <a:bodyPr/>
          <a:lstStyle/>
          <a:p>
            <a:r>
              <a:rPr lang="en-US" dirty="0"/>
              <a:t>What are clinical trials?</a:t>
            </a:r>
          </a:p>
        </p:txBody>
      </p:sp>
      <p:sp>
        <p:nvSpPr>
          <p:cNvPr id="3" name="Content Placeholder 2">
            <a:extLst>
              <a:ext uri="{FF2B5EF4-FFF2-40B4-BE49-F238E27FC236}">
                <a16:creationId xmlns:a16="http://schemas.microsoft.com/office/drawing/2014/main" id="{677C4864-5A8B-44F8-81A3-06EF1EE470E0}"/>
              </a:ext>
            </a:extLst>
          </p:cNvPr>
          <p:cNvSpPr>
            <a:spLocks noGrp="1"/>
          </p:cNvSpPr>
          <p:nvPr>
            <p:ph idx="1"/>
          </p:nvPr>
        </p:nvSpPr>
        <p:spPr>
          <a:xfrm>
            <a:off x="3718796" y="278689"/>
            <a:ext cx="8029507" cy="7048086"/>
          </a:xfrm>
        </p:spPr>
        <p:txBody>
          <a:bodyPr/>
          <a:lstStyle/>
          <a:p>
            <a:r>
              <a:rPr lang="en-US" sz="2800" dirty="0"/>
              <a:t>Clinical trials are research studies that explore whether a treatment or device </a:t>
            </a:r>
            <a:r>
              <a:rPr lang="en-US" sz="2800" b="1" dirty="0"/>
              <a:t>is safe and effective for humans</a:t>
            </a:r>
          </a:p>
          <a:p>
            <a:pPr lvl="1"/>
            <a:r>
              <a:rPr lang="en-US" sz="2600" dirty="0"/>
              <a:t>May show which medical approaches work best for certain illnesses or groups of people</a:t>
            </a:r>
          </a:p>
          <a:p>
            <a:r>
              <a:rPr lang="en-US" sz="2800" dirty="0"/>
              <a:t>Clinical trials produce the best data available for health-care decision making</a:t>
            </a:r>
          </a:p>
          <a:p>
            <a:r>
              <a:rPr lang="en-US" sz="2800" dirty="0"/>
              <a:t>The </a:t>
            </a:r>
            <a:r>
              <a:rPr lang="en-US" sz="2800" b="1" dirty="0"/>
              <a:t>purpose of clinical trials is research, so the studies follow strict scientific standards</a:t>
            </a:r>
          </a:p>
          <a:p>
            <a:pPr lvl="1"/>
            <a:r>
              <a:rPr lang="en-US" sz="2600" dirty="0"/>
              <a:t>Protect patients, produce reliable study results</a:t>
            </a:r>
            <a:endParaRPr lang="en-US" sz="3000" dirty="0"/>
          </a:p>
        </p:txBody>
      </p:sp>
    </p:spTree>
    <p:extLst>
      <p:ext uri="{BB962C8B-B14F-4D97-AF65-F5344CB8AC3E}">
        <p14:creationId xmlns:p14="http://schemas.microsoft.com/office/powerpoint/2010/main" val="81619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2F0420-A2AC-4098-A1A9-2B8EEF3B9C31}"/>
              </a:ext>
            </a:extLst>
          </p:cNvPr>
          <p:cNvPicPr>
            <a:picLocks noChangeAspect="1"/>
          </p:cNvPicPr>
          <p:nvPr/>
        </p:nvPicPr>
        <p:blipFill rotWithShape="1">
          <a:blip r:embed="rId2"/>
          <a:srcRect r="55156" b="9030"/>
          <a:stretch/>
        </p:blipFill>
        <p:spPr>
          <a:xfrm>
            <a:off x="377781" y="899160"/>
            <a:ext cx="2597237" cy="4564380"/>
          </a:xfrm>
          <a:prstGeom prst="rect">
            <a:avLst/>
          </a:prstGeom>
        </p:spPr>
      </p:pic>
      <p:sp>
        <p:nvSpPr>
          <p:cNvPr id="4" name="Title 3">
            <a:extLst>
              <a:ext uri="{FF2B5EF4-FFF2-40B4-BE49-F238E27FC236}">
                <a16:creationId xmlns:a16="http://schemas.microsoft.com/office/drawing/2014/main" id="{03A1E01A-8177-47F4-81DE-9DD05C005262}"/>
              </a:ext>
            </a:extLst>
          </p:cNvPr>
          <p:cNvSpPr>
            <a:spLocks noGrp="1"/>
          </p:cNvSpPr>
          <p:nvPr>
            <p:ph type="title"/>
          </p:nvPr>
        </p:nvSpPr>
        <p:spPr>
          <a:xfrm>
            <a:off x="3643782" y="0"/>
            <a:ext cx="10285292" cy="762000"/>
          </a:xfrm>
        </p:spPr>
        <p:txBody>
          <a:bodyPr/>
          <a:lstStyle/>
          <a:p>
            <a:r>
              <a:rPr lang="en-US" dirty="0"/>
              <a:t>Mismatch Repair Testing</a:t>
            </a:r>
          </a:p>
        </p:txBody>
      </p:sp>
      <p:sp>
        <p:nvSpPr>
          <p:cNvPr id="5" name="Content Placeholder 4">
            <a:extLst>
              <a:ext uri="{FF2B5EF4-FFF2-40B4-BE49-F238E27FC236}">
                <a16:creationId xmlns:a16="http://schemas.microsoft.com/office/drawing/2014/main" id="{1966CD21-CDDD-486F-83BF-9BAB08A3F48F}"/>
              </a:ext>
            </a:extLst>
          </p:cNvPr>
          <p:cNvSpPr>
            <a:spLocks noGrp="1"/>
          </p:cNvSpPr>
          <p:nvPr>
            <p:ph idx="1"/>
          </p:nvPr>
        </p:nvSpPr>
        <p:spPr>
          <a:xfrm>
            <a:off x="3643782" y="1447801"/>
            <a:ext cx="7962309" cy="5410199"/>
          </a:xfrm>
        </p:spPr>
        <p:txBody>
          <a:bodyPr>
            <a:normAutofit fontScale="92500" lnSpcReduction="10000"/>
          </a:bodyPr>
          <a:lstStyle/>
          <a:p>
            <a:r>
              <a:rPr lang="en-US" b="1" dirty="0"/>
              <a:t>Type of testing: </a:t>
            </a:r>
            <a:r>
              <a:rPr lang="en-US" dirty="0"/>
              <a:t>Somatic Testing</a:t>
            </a:r>
          </a:p>
          <a:p>
            <a:pPr marL="0" indent="0">
              <a:buNone/>
            </a:pPr>
            <a:endParaRPr lang="en-US" dirty="0"/>
          </a:p>
          <a:p>
            <a:r>
              <a:rPr lang="en-US" b="1" dirty="0"/>
              <a:t>What is tested: </a:t>
            </a:r>
            <a:r>
              <a:rPr lang="en-US" dirty="0"/>
              <a:t>Specifically looks for mutations in 4 genes (MLH1, MSH2, MSH6, PMS2)</a:t>
            </a:r>
          </a:p>
          <a:p>
            <a:endParaRPr lang="en-US" b="1" dirty="0"/>
          </a:p>
          <a:p>
            <a:r>
              <a:rPr lang="en-US" b="1" dirty="0"/>
              <a:t>When is it done: </a:t>
            </a:r>
            <a:r>
              <a:rPr lang="en-US" dirty="0"/>
              <a:t>Analysis is performed routinely from primary surgical/biopsy specimen</a:t>
            </a:r>
            <a:endParaRPr lang="en-US" b="1" dirty="0"/>
          </a:p>
          <a:p>
            <a:endParaRPr lang="en-US" b="1" dirty="0"/>
          </a:p>
          <a:p>
            <a:r>
              <a:rPr lang="en-US" b="1" dirty="0"/>
              <a:t>Significance: </a:t>
            </a:r>
          </a:p>
          <a:p>
            <a:pPr lvl="1"/>
            <a:r>
              <a:rPr lang="en-US" dirty="0"/>
              <a:t>Mismatch Repair is deficient (</a:t>
            </a:r>
            <a:r>
              <a:rPr lang="en-US" dirty="0" err="1"/>
              <a:t>MMRd</a:t>
            </a:r>
            <a:r>
              <a:rPr lang="en-US" dirty="0"/>
              <a:t>) in 20-40% of endometrial cancers. </a:t>
            </a:r>
          </a:p>
          <a:p>
            <a:pPr lvl="1"/>
            <a:r>
              <a:rPr lang="en-US" dirty="0"/>
              <a:t>Certain mutations can be associated with Lynch Syndrome</a:t>
            </a:r>
          </a:p>
          <a:p>
            <a:endParaRPr lang="en-US" b="1" dirty="0"/>
          </a:p>
          <a:p>
            <a:r>
              <a:rPr lang="en-US" b="1" dirty="0"/>
              <a:t>Importance</a:t>
            </a:r>
            <a:r>
              <a:rPr lang="en-US" dirty="0"/>
              <a:t>: </a:t>
            </a:r>
          </a:p>
          <a:p>
            <a:pPr lvl="1"/>
            <a:r>
              <a:rPr lang="en-US" dirty="0" err="1"/>
              <a:t>MMRd</a:t>
            </a:r>
            <a:r>
              <a:rPr lang="en-US" dirty="0"/>
              <a:t> tumors may respond better to immune therapies</a:t>
            </a:r>
          </a:p>
          <a:p>
            <a:pPr lvl="1"/>
            <a:r>
              <a:rPr lang="en-US" dirty="0"/>
              <a:t>Certain mutations should warrant germline testing for Lynch Syndrome</a:t>
            </a:r>
          </a:p>
          <a:p>
            <a:pPr lvl="1"/>
            <a:endParaRPr lang="en-US" dirty="0"/>
          </a:p>
          <a:p>
            <a:pPr marL="0" indent="0">
              <a:buNone/>
            </a:pPr>
            <a:endParaRPr lang="en-US" dirty="0"/>
          </a:p>
          <a:p>
            <a:endParaRPr lang="en-US" dirty="0"/>
          </a:p>
        </p:txBody>
      </p:sp>
    </p:spTree>
    <p:extLst>
      <p:ext uri="{BB962C8B-B14F-4D97-AF65-F5344CB8AC3E}">
        <p14:creationId xmlns:p14="http://schemas.microsoft.com/office/powerpoint/2010/main" val="318472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6DD26-33A5-4309-924C-1C1D00131B8B}"/>
              </a:ext>
            </a:extLst>
          </p:cNvPr>
          <p:cNvSpPr>
            <a:spLocks noGrp="1"/>
          </p:cNvSpPr>
          <p:nvPr>
            <p:ph type="title"/>
          </p:nvPr>
        </p:nvSpPr>
        <p:spPr/>
        <p:txBody>
          <a:bodyPr/>
          <a:lstStyle/>
          <a:p>
            <a:r>
              <a:rPr lang="en-US" dirty="0"/>
              <a:t>Types of trials</a:t>
            </a:r>
          </a:p>
        </p:txBody>
      </p:sp>
      <p:sp>
        <p:nvSpPr>
          <p:cNvPr id="3" name="Content Placeholder 2">
            <a:extLst>
              <a:ext uri="{FF2B5EF4-FFF2-40B4-BE49-F238E27FC236}">
                <a16:creationId xmlns:a16="http://schemas.microsoft.com/office/drawing/2014/main" id="{677C4864-5A8B-44F8-81A3-06EF1EE470E0}"/>
              </a:ext>
            </a:extLst>
          </p:cNvPr>
          <p:cNvSpPr>
            <a:spLocks noGrp="1"/>
          </p:cNvSpPr>
          <p:nvPr>
            <p:ph idx="1"/>
          </p:nvPr>
        </p:nvSpPr>
        <p:spPr>
          <a:xfrm>
            <a:off x="3707222" y="231494"/>
            <a:ext cx="7821163" cy="6626506"/>
          </a:xfrm>
        </p:spPr>
        <p:txBody>
          <a:bodyPr/>
          <a:lstStyle/>
          <a:p>
            <a:r>
              <a:rPr lang="en-US" sz="2800" dirty="0"/>
              <a:t>Interventional trials</a:t>
            </a:r>
            <a:endParaRPr lang="en-US" sz="2800" b="1" dirty="0"/>
          </a:p>
          <a:p>
            <a:pPr lvl="1"/>
            <a:r>
              <a:rPr lang="en-US" sz="2600" dirty="0"/>
              <a:t>A new intervention (drug, device, test, procedure) is tested</a:t>
            </a:r>
          </a:p>
          <a:p>
            <a:pPr lvl="1"/>
            <a:r>
              <a:rPr lang="en-US" sz="2600" dirty="0"/>
              <a:t>There are potential risks (</a:t>
            </a:r>
            <a:r>
              <a:rPr lang="en-US" sz="2600" dirty="0" err="1"/>
              <a:t>eg</a:t>
            </a:r>
            <a:r>
              <a:rPr lang="en-US" sz="2600" dirty="0"/>
              <a:t> side effects)</a:t>
            </a:r>
          </a:p>
          <a:p>
            <a:pPr lvl="1"/>
            <a:r>
              <a:rPr lang="en-US" sz="2600" dirty="0"/>
              <a:t>There are potential benefits (</a:t>
            </a:r>
            <a:r>
              <a:rPr lang="en-US" sz="2600" dirty="0" err="1"/>
              <a:t>eg</a:t>
            </a:r>
            <a:r>
              <a:rPr lang="en-US" sz="2600" dirty="0"/>
              <a:t> survival)</a:t>
            </a:r>
          </a:p>
          <a:p>
            <a:pPr lvl="1"/>
            <a:r>
              <a:rPr lang="en-US" sz="2600" b="1" dirty="0"/>
              <a:t>Informed consent </a:t>
            </a:r>
            <a:r>
              <a:rPr lang="en-US" sz="2600" dirty="0"/>
              <a:t>goes over those risks/benefits</a:t>
            </a:r>
          </a:p>
          <a:p>
            <a:pPr lvl="1"/>
            <a:endParaRPr lang="en-US" sz="2600" dirty="0"/>
          </a:p>
          <a:p>
            <a:r>
              <a:rPr lang="en-US" sz="2800" dirty="0"/>
              <a:t>Observational trials</a:t>
            </a:r>
          </a:p>
          <a:p>
            <a:pPr lvl="1"/>
            <a:r>
              <a:rPr lang="en-US" sz="2600" dirty="0"/>
              <a:t>Collect data or tissue that is already available</a:t>
            </a:r>
          </a:p>
          <a:p>
            <a:pPr lvl="1"/>
            <a:r>
              <a:rPr lang="en-US" sz="2600" dirty="0"/>
              <a:t>Questionnaires, surveys</a:t>
            </a:r>
          </a:p>
          <a:p>
            <a:pPr lvl="1"/>
            <a:r>
              <a:rPr lang="en-US" sz="2600" dirty="0"/>
              <a:t>Low risk, but may have little benefit to participant</a:t>
            </a:r>
          </a:p>
          <a:p>
            <a:pPr lvl="1"/>
            <a:r>
              <a:rPr lang="en-US" sz="2600" dirty="0"/>
              <a:t>Can lead to new ideas</a:t>
            </a:r>
          </a:p>
        </p:txBody>
      </p:sp>
    </p:spTree>
    <p:extLst>
      <p:ext uri="{BB962C8B-B14F-4D97-AF65-F5344CB8AC3E}">
        <p14:creationId xmlns:p14="http://schemas.microsoft.com/office/powerpoint/2010/main" val="15326706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6DD26-33A5-4309-924C-1C1D00131B8B}"/>
              </a:ext>
            </a:extLst>
          </p:cNvPr>
          <p:cNvSpPr>
            <a:spLocks noGrp="1"/>
          </p:cNvSpPr>
          <p:nvPr>
            <p:ph type="title"/>
          </p:nvPr>
        </p:nvSpPr>
        <p:spPr/>
        <p:txBody>
          <a:bodyPr/>
          <a:lstStyle/>
          <a:p>
            <a:r>
              <a:rPr lang="en-US" dirty="0"/>
              <a:t>Trial phases</a:t>
            </a:r>
          </a:p>
        </p:txBody>
      </p:sp>
      <p:sp>
        <p:nvSpPr>
          <p:cNvPr id="3" name="Content Placeholder 2">
            <a:extLst>
              <a:ext uri="{FF2B5EF4-FFF2-40B4-BE49-F238E27FC236}">
                <a16:creationId xmlns:a16="http://schemas.microsoft.com/office/drawing/2014/main" id="{677C4864-5A8B-44F8-81A3-06EF1EE470E0}"/>
              </a:ext>
            </a:extLst>
          </p:cNvPr>
          <p:cNvSpPr>
            <a:spLocks noGrp="1"/>
          </p:cNvSpPr>
          <p:nvPr>
            <p:ph idx="1"/>
          </p:nvPr>
        </p:nvSpPr>
        <p:spPr>
          <a:xfrm>
            <a:off x="3707222" y="231494"/>
            <a:ext cx="8029507" cy="6626506"/>
          </a:xfrm>
        </p:spPr>
        <p:txBody>
          <a:bodyPr/>
          <a:lstStyle/>
          <a:p>
            <a:r>
              <a:rPr lang="en-US" sz="2800" dirty="0"/>
              <a:t>Phase I</a:t>
            </a:r>
            <a:endParaRPr lang="en-US" sz="2800" b="1" dirty="0"/>
          </a:p>
          <a:p>
            <a:pPr lvl="1"/>
            <a:r>
              <a:rPr lang="en-US" sz="2600" dirty="0"/>
              <a:t>Tested in humans for the first time</a:t>
            </a:r>
          </a:p>
          <a:p>
            <a:pPr lvl="1"/>
            <a:r>
              <a:rPr lang="en-US" sz="2600" dirty="0"/>
              <a:t>Goal: determine tolerable dose</a:t>
            </a:r>
          </a:p>
          <a:p>
            <a:pPr lvl="1"/>
            <a:r>
              <a:rPr lang="en-US" sz="2600" dirty="0"/>
              <a:t>Toxicity and efficacy are NOT known</a:t>
            </a:r>
          </a:p>
          <a:p>
            <a:pPr lvl="1"/>
            <a:r>
              <a:rPr lang="en-US" sz="2600" dirty="0"/>
              <a:t>High risk, benefit is unknown (response rates &lt;10%)</a:t>
            </a:r>
          </a:p>
          <a:p>
            <a:pPr lvl="1"/>
            <a:r>
              <a:rPr lang="en-US" sz="2600" dirty="0"/>
              <a:t>All participants receive the drug</a:t>
            </a:r>
          </a:p>
          <a:p>
            <a:pPr lvl="1"/>
            <a:r>
              <a:rPr lang="en-US" sz="2600" dirty="0"/>
              <a:t>Usually open to many cancer types, any prior therapies</a:t>
            </a:r>
          </a:p>
        </p:txBody>
      </p:sp>
    </p:spTree>
    <p:extLst>
      <p:ext uri="{BB962C8B-B14F-4D97-AF65-F5344CB8AC3E}">
        <p14:creationId xmlns:p14="http://schemas.microsoft.com/office/powerpoint/2010/main" val="3866199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6DD26-33A5-4309-924C-1C1D00131B8B}"/>
              </a:ext>
            </a:extLst>
          </p:cNvPr>
          <p:cNvSpPr>
            <a:spLocks noGrp="1"/>
          </p:cNvSpPr>
          <p:nvPr>
            <p:ph type="title"/>
          </p:nvPr>
        </p:nvSpPr>
        <p:spPr/>
        <p:txBody>
          <a:bodyPr/>
          <a:lstStyle/>
          <a:p>
            <a:r>
              <a:rPr lang="en-US" dirty="0"/>
              <a:t>Trial phases</a:t>
            </a:r>
          </a:p>
        </p:txBody>
      </p:sp>
      <p:sp>
        <p:nvSpPr>
          <p:cNvPr id="3" name="Content Placeholder 2">
            <a:extLst>
              <a:ext uri="{FF2B5EF4-FFF2-40B4-BE49-F238E27FC236}">
                <a16:creationId xmlns:a16="http://schemas.microsoft.com/office/drawing/2014/main" id="{677C4864-5A8B-44F8-81A3-06EF1EE470E0}"/>
              </a:ext>
            </a:extLst>
          </p:cNvPr>
          <p:cNvSpPr>
            <a:spLocks noGrp="1"/>
          </p:cNvSpPr>
          <p:nvPr>
            <p:ph idx="1"/>
          </p:nvPr>
        </p:nvSpPr>
        <p:spPr>
          <a:xfrm>
            <a:off x="3707222" y="231494"/>
            <a:ext cx="8029507" cy="6626506"/>
          </a:xfrm>
        </p:spPr>
        <p:txBody>
          <a:bodyPr/>
          <a:lstStyle/>
          <a:p>
            <a:r>
              <a:rPr lang="en-US" sz="2800" dirty="0"/>
              <a:t>Phase II</a:t>
            </a:r>
            <a:endParaRPr lang="en-US" sz="2800" b="1" dirty="0"/>
          </a:p>
          <a:p>
            <a:pPr lvl="1"/>
            <a:r>
              <a:rPr lang="en-US" sz="2600" dirty="0"/>
              <a:t>Dose and toxicity are known</a:t>
            </a:r>
          </a:p>
          <a:p>
            <a:pPr lvl="1"/>
            <a:r>
              <a:rPr lang="en-US" sz="2600" dirty="0"/>
              <a:t>Goal: testing efficacy in specific diseases</a:t>
            </a:r>
          </a:p>
          <a:p>
            <a:pPr lvl="1"/>
            <a:r>
              <a:rPr lang="en-US" sz="2600" dirty="0"/>
              <a:t>Risk is smaller, benefit higher</a:t>
            </a:r>
          </a:p>
          <a:p>
            <a:pPr lvl="1"/>
            <a:r>
              <a:rPr lang="en-US" sz="2600" dirty="0"/>
              <a:t>All participants receive the drug</a:t>
            </a:r>
          </a:p>
          <a:p>
            <a:pPr lvl="1"/>
            <a:r>
              <a:rPr lang="en-US" sz="2600" dirty="0"/>
              <a:t>May require additional testing (biopsies, scans)</a:t>
            </a:r>
          </a:p>
          <a:p>
            <a:pPr lvl="1"/>
            <a:r>
              <a:rPr lang="en-US" sz="2600" dirty="0"/>
              <a:t>Usually strict enrollment criteria</a:t>
            </a:r>
          </a:p>
        </p:txBody>
      </p:sp>
    </p:spTree>
    <p:extLst>
      <p:ext uri="{BB962C8B-B14F-4D97-AF65-F5344CB8AC3E}">
        <p14:creationId xmlns:p14="http://schemas.microsoft.com/office/powerpoint/2010/main" val="42730473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6DD26-33A5-4309-924C-1C1D00131B8B}"/>
              </a:ext>
            </a:extLst>
          </p:cNvPr>
          <p:cNvSpPr>
            <a:spLocks noGrp="1"/>
          </p:cNvSpPr>
          <p:nvPr>
            <p:ph type="title"/>
          </p:nvPr>
        </p:nvSpPr>
        <p:spPr/>
        <p:txBody>
          <a:bodyPr/>
          <a:lstStyle/>
          <a:p>
            <a:r>
              <a:rPr lang="en-US" dirty="0"/>
              <a:t>Trial phases</a:t>
            </a:r>
          </a:p>
        </p:txBody>
      </p:sp>
      <p:sp>
        <p:nvSpPr>
          <p:cNvPr id="3" name="Content Placeholder 2">
            <a:extLst>
              <a:ext uri="{FF2B5EF4-FFF2-40B4-BE49-F238E27FC236}">
                <a16:creationId xmlns:a16="http://schemas.microsoft.com/office/drawing/2014/main" id="{677C4864-5A8B-44F8-81A3-06EF1EE470E0}"/>
              </a:ext>
            </a:extLst>
          </p:cNvPr>
          <p:cNvSpPr>
            <a:spLocks noGrp="1"/>
          </p:cNvSpPr>
          <p:nvPr>
            <p:ph idx="1"/>
          </p:nvPr>
        </p:nvSpPr>
        <p:spPr>
          <a:xfrm>
            <a:off x="3707222" y="231494"/>
            <a:ext cx="8029507" cy="6626506"/>
          </a:xfrm>
        </p:spPr>
        <p:txBody>
          <a:bodyPr/>
          <a:lstStyle/>
          <a:p>
            <a:r>
              <a:rPr lang="en-US" sz="2800" dirty="0"/>
              <a:t>Phase III</a:t>
            </a:r>
            <a:endParaRPr lang="en-US" sz="2800" b="1" dirty="0"/>
          </a:p>
          <a:p>
            <a:pPr lvl="1"/>
            <a:r>
              <a:rPr lang="en-US" sz="2600" dirty="0"/>
              <a:t>Dose and toxicity are known</a:t>
            </a:r>
          </a:p>
          <a:p>
            <a:pPr lvl="1"/>
            <a:r>
              <a:rPr lang="en-US" sz="2600" dirty="0"/>
              <a:t>Efficacy in specific disease is known (Phase II)</a:t>
            </a:r>
          </a:p>
          <a:p>
            <a:pPr lvl="1"/>
            <a:r>
              <a:rPr lang="en-US" sz="2600" dirty="0"/>
              <a:t>Goal: definitive proof before FDA approval</a:t>
            </a:r>
          </a:p>
          <a:p>
            <a:pPr lvl="1"/>
            <a:r>
              <a:rPr lang="en-US" sz="2600" dirty="0"/>
              <a:t>Randomized: </a:t>
            </a:r>
          </a:p>
          <a:p>
            <a:pPr lvl="2"/>
            <a:r>
              <a:rPr lang="en-US" sz="2400" dirty="0"/>
              <a:t>Some participants receive intervention, others receive control (approved treatment or placebo if no approved treatment exists)</a:t>
            </a:r>
          </a:p>
          <a:p>
            <a:r>
              <a:rPr lang="en-US" sz="2800" dirty="0"/>
              <a:t>Phase IV</a:t>
            </a:r>
          </a:p>
          <a:p>
            <a:pPr lvl="1"/>
            <a:r>
              <a:rPr lang="en-US" sz="2600" dirty="0"/>
              <a:t>Dose, toxicity, efficacy in specific disease all known</a:t>
            </a:r>
          </a:p>
          <a:p>
            <a:pPr lvl="1"/>
            <a:r>
              <a:rPr lang="en-US" sz="2600" dirty="0"/>
              <a:t>FDA approval granted</a:t>
            </a:r>
          </a:p>
          <a:p>
            <a:pPr lvl="1"/>
            <a:r>
              <a:rPr lang="en-US" sz="2600" dirty="0"/>
              <a:t>Post approval observation and data collection</a:t>
            </a:r>
          </a:p>
        </p:txBody>
      </p:sp>
    </p:spTree>
    <p:extLst>
      <p:ext uri="{BB962C8B-B14F-4D97-AF65-F5344CB8AC3E}">
        <p14:creationId xmlns:p14="http://schemas.microsoft.com/office/powerpoint/2010/main" val="12695776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309F1-E9C3-4EF0-B441-5F4F306AE3FC}"/>
              </a:ext>
            </a:extLst>
          </p:cNvPr>
          <p:cNvSpPr>
            <a:spLocks noGrp="1"/>
          </p:cNvSpPr>
          <p:nvPr>
            <p:ph type="title"/>
          </p:nvPr>
        </p:nvSpPr>
        <p:spPr/>
        <p:txBody>
          <a:bodyPr/>
          <a:lstStyle/>
          <a:p>
            <a:r>
              <a:rPr lang="en-US" dirty="0"/>
              <a:t>Are clinical trials for you?</a:t>
            </a:r>
          </a:p>
        </p:txBody>
      </p:sp>
      <p:sp>
        <p:nvSpPr>
          <p:cNvPr id="4" name="Content Placeholder 2">
            <a:extLst>
              <a:ext uri="{FF2B5EF4-FFF2-40B4-BE49-F238E27FC236}">
                <a16:creationId xmlns:a16="http://schemas.microsoft.com/office/drawing/2014/main" id="{FAA0DCCE-025E-4B2F-BAC0-4E131A5063C0}"/>
              </a:ext>
            </a:extLst>
          </p:cNvPr>
          <p:cNvSpPr>
            <a:spLocks noGrp="1"/>
          </p:cNvSpPr>
          <p:nvPr>
            <p:ph idx="1"/>
          </p:nvPr>
        </p:nvSpPr>
        <p:spPr>
          <a:xfrm>
            <a:off x="3868738" y="863600"/>
            <a:ext cx="7315200" cy="5121275"/>
          </a:xfrm>
        </p:spPr>
        <p:txBody>
          <a:bodyPr>
            <a:normAutofit/>
          </a:bodyPr>
          <a:lstStyle/>
          <a:p>
            <a:r>
              <a:rPr lang="en-US" sz="2600" dirty="0"/>
              <a:t>Benefits:</a:t>
            </a:r>
          </a:p>
          <a:p>
            <a:pPr lvl="1"/>
            <a:r>
              <a:rPr lang="en-US" sz="2400" dirty="0"/>
              <a:t>Access to new drugs, not available otherwise</a:t>
            </a:r>
          </a:p>
          <a:p>
            <a:pPr lvl="1"/>
            <a:r>
              <a:rPr lang="en-US" sz="2400" dirty="0"/>
              <a:t>Potential benefit (unknown)</a:t>
            </a:r>
          </a:p>
          <a:p>
            <a:pPr lvl="1"/>
            <a:r>
              <a:rPr lang="en-US" sz="2400" dirty="0"/>
              <a:t>Advance knowledge, help future patients have access to novel therapies</a:t>
            </a:r>
          </a:p>
          <a:p>
            <a:r>
              <a:rPr lang="en-US" sz="2600" dirty="0"/>
              <a:t>Risks/Cons:</a:t>
            </a:r>
          </a:p>
          <a:p>
            <a:pPr lvl="1"/>
            <a:r>
              <a:rPr lang="en-US" sz="2400" dirty="0"/>
              <a:t>Potential toxicities</a:t>
            </a:r>
          </a:p>
          <a:p>
            <a:pPr lvl="1"/>
            <a:r>
              <a:rPr lang="en-US" sz="2400" dirty="0"/>
              <a:t>Potential lack of benefit (unknown)</a:t>
            </a:r>
          </a:p>
          <a:p>
            <a:pPr lvl="1"/>
            <a:r>
              <a:rPr lang="en-US" sz="2400" dirty="0"/>
              <a:t>Time commitment, additional testing not part of standard of care</a:t>
            </a:r>
          </a:p>
        </p:txBody>
      </p:sp>
    </p:spTree>
    <p:extLst>
      <p:ext uri="{BB962C8B-B14F-4D97-AF65-F5344CB8AC3E}">
        <p14:creationId xmlns:p14="http://schemas.microsoft.com/office/powerpoint/2010/main" val="14663635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D418D-1E31-4D39-9567-6DCE74C80F99}"/>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5962E984-33E2-4E38-97B1-8857152263EE}"/>
              </a:ext>
            </a:extLst>
          </p:cNvPr>
          <p:cNvPicPr>
            <a:picLocks noChangeAspect="1"/>
          </p:cNvPicPr>
          <p:nvPr/>
        </p:nvPicPr>
        <p:blipFill>
          <a:blip r:embed="rId2"/>
          <a:stretch>
            <a:fillRect/>
          </a:stretch>
        </p:blipFill>
        <p:spPr>
          <a:xfrm>
            <a:off x="3700104" y="819028"/>
            <a:ext cx="7872464" cy="4928616"/>
          </a:xfrm>
          <a:prstGeom prst="rect">
            <a:avLst/>
          </a:prstGeom>
        </p:spPr>
      </p:pic>
      <p:pic>
        <p:nvPicPr>
          <p:cNvPr id="5" name="Picture 2">
            <a:extLst>
              <a:ext uri="{FF2B5EF4-FFF2-40B4-BE49-F238E27FC236}">
                <a16:creationId xmlns:a16="http://schemas.microsoft.com/office/drawing/2014/main" id="{8FA03D90-5C04-46AC-B48E-3A6ED813E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01" y="1721726"/>
            <a:ext cx="3168917" cy="34054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0FDEBBF-2BB9-480C-A0C4-798D8EB39467}"/>
              </a:ext>
            </a:extLst>
          </p:cNvPr>
          <p:cNvPicPr>
            <a:picLocks noChangeAspect="1"/>
          </p:cNvPicPr>
          <p:nvPr/>
        </p:nvPicPr>
        <p:blipFill rotWithShape="1">
          <a:blip r:embed="rId4">
            <a:extLst>
              <a:ext uri="{28A0092B-C50C-407E-A947-70E740481C1C}">
                <a14:useLocalDpi xmlns:a14="http://schemas.microsoft.com/office/drawing/2010/main" val="0"/>
              </a:ext>
            </a:extLst>
          </a:blip>
          <a:srcRect l="3753" t="7386" r="10254" b="6944"/>
          <a:stretch/>
        </p:blipFill>
        <p:spPr>
          <a:xfrm>
            <a:off x="0" y="7937"/>
            <a:ext cx="2163097" cy="739057"/>
          </a:xfrm>
          <a:prstGeom prst="rect">
            <a:avLst/>
          </a:prstGeom>
        </p:spPr>
      </p:pic>
    </p:spTree>
    <p:extLst>
      <p:ext uri="{BB962C8B-B14F-4D97-AF65-F5344CB8AC3E}">
        <p14:creationId xmlns:p14="http://schemas.microsoft.com/office/powerpoint/2010/main" val="32623306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Shape 119"/>
          <p:cNvSpPr txBox="1">
            <a:spLocks noGrp="1"/>
          </p:cNvSpPr>
          <p:nvPr>
            <p:ph idx="1"/>
          </p:nvPr>
        </p:nvSpPr>
        <p:spPr>
          <a:xfrm>
            <a:off x="3851229" y="973969"/>
            <a:ext cx="7608734" cy="4644000"/>
          </a:xfrm>
          <a:prstGeom prst="rect">
            <a:avLst/>
          </a:prstGeom>
          <a:noFill/>
          <a:ln>
            <a:noFill/>
          </a:ln>
        </p:spPr>
        <p:txBody>
          <a:bodyPr lIns="91425" tIns="45700" rIns="91425" bIns="45700" anchor="t" anchorCtr="0">
            <a:noAutofit/>
          </a:bodyPr>
          <a:lstStyle/>
          <a:p>
            <a:pPr marL="228600" indent="-228600">
              <a:spcBef>
                <a:spcPts val="0"/>
              </a:spcBef>
              <a:buClr>
                <a:srgbClr val="4FBDA0"/>
              </a:buClr>
              <a:buFont typeface="Arial"/>
              <a:buChar char="•"/>
            </a:pPr>
            <a:r>
              <a:rPr lang="en-US" sz="2400" dirty="0">
                <a:solidFill>
                  <a:schemeClr val="tx1"/>
                </a:solidFill>
              </a:rPr>
              <a:t>All participants will be provided with a Fitbit that is linked to their electronic health record, </a:t>
            </a:r>
            <a:r>
              <a:rPr lang="en-US" sz="2400" b="1" dirty="0" err="1">
                <a:solidFill>
                  <a:schemeClr val="tx1"/>
                </a:solidFill>
              </a:rPr>
              <a:t>MyNM</a:t>
            </a:r>
            <a:r>
              <a:rPr lang="en-US" sz="2400" b="1" dirty="0">
                <a:solidFill>
                  <a:schemeClr val="tx1"/>
                </a:solidFill>
              </a:rPr>
              <a:t> (MyChart)</a:t>
            </a:r>
            <a:r>
              <a:rPr lang="en-US" sz="2400" dirty="0">
                <a:solidFill>
                  <a:schemeClr val="tx1"/>
                </a:solidFill>
              </a:rPr>
              <a:t>. </a:t>
            </a:r>
            <a:endParaRPr lang="en-US" sz="2400" dirty="0">
              <a:solidFill>
                <a:schemeClr val="tx1"/>
              </a:solidFill>
              <a:cs typeface="Calibri"/>
            </a:endParaRPr>
          </a:p>
          <a:p>
            <a:pPr marL="228600" marR="0" lvl="0" indent="-228600" algn="l" rtl="0">
              <a:lnSpc>
                <a:spcPct val="90000"/>
              </a:lnSpc>
              <a:spcBef>
                <a:spcPts val="0"/>
              </a:spcBef>
              <a:buClr>
                <a:srgbClr val="4FBDA0"/>
              </a:buClr>
              <a:buSzPct val="100000"/>
              <a:buFont typeface="Arial"/>
              <a:buChar char="•"/>
            </a:pPr>
            <a:endParaRPr lang="en-US" sz="2400" dirty="0">
              <a:solidFill>
                <a:schemeClr val="tx1"/>
              </a:solidFill>
              <a:cs typeface="Calibri"/>
            </a:endParaRPr>
          </a:p>
          <a:p>
            <a:pPr marL="228600" indent="-228600">
              <a:spcBef>
                <a:spcPts val="0"/>
              </a:spcBef>
              <a:buClr>
                <a:srgbClr val="4FBDA0"/>
              </a:buClr>
              <a:buFont typeface="Arial"/>
              <a:buChar char="•"/>
            </a:pPr>
            <a:r>
              <a:rPr lang="en-US" sz="2400" dirty="0">
                <a:solidFill>
                  <a:schemeClr val="tx1"/>
                </a:solidFill>
                <a:cs typeface="Calibri"/>
              </a:rPr>
              <a:t>You will receive weekly feedback on your physical activity progress via a </a:t>
            </a:r>
            <a:r>
              <a:rPr lang="en-US" sz="2400" dirty="0" err="1">
                <a:solidFill>
                  <a:schemeClr val="tx1"/>
                </a:solidFill>
                <a:cs typeface="Calibri"/>
              </a:rPr>
              <a:t>MyNM</a:t>
            </a:r>
            <a:r>
              <a:rPr lang="en-US" sz="2400" dirty="0">
                <a:solidFill>
                  <a:schemeClr val="tx1"/>
                </a:solidFill>
                <a:cs typeface="Calibri"/>
              </a:rPr>
              <a:t> message. </a:t>
            </a:r>
          </a:p>
          <a:p>
            <a:pPr marL="520700" lvl="1" indent="-228600">
              <a:spcBef>
                <a:spcPts val="0"/>
              </a:spcBef>
              <a:buClr>
                <a:srgbClr val="4FBDA0"/>
              </a:buClr>
              <a:buSzPct val="100000"/>
              <a:buFont typeface="Arial"/>
              <a:buChar char="•"/>
            </a:pPr>
            <a:r>
              <a:rPr lang="en-US" sz="2400" dirty="0">
                <a:solidFill>
                  <a:schemeClr val="tx1"/>
                </a:solidFill>
                <a:cs typeface="Calibri"/>
              </a:rPr>
              <a:t>Information on your progress will also be available to the </a:t>
            </a:r>
            <a:r>
              <a:rPr lang="en-US" sz="2400" dirty="0" err="1">
                <a:solidFill>
                  <a:schemeClr val="tx1"/>
                </a:solidFill>
                <a:cs typeface="Calibri"/>
              </a:rPr>
              <a:t>MyActivity</a:t>
            </a:r>
            <a:r>
              <a:rPr lang="en-US" sz="2400" dirty="0">
                <a:solidFill>
                  <a:schemeClr val="tx1"/>
                </a:solidFill>
                <a:cs typeface="Calibri"/>
              </a:rPr>
              <a:t> Study Team and your oncology care team. </a:t>
            </a:r>
          </a:p>
          <a:p>
            <a:pPr marL="292100" lvl="1" indent="0">
              <a:spcBef>
                <a:spcPts val="0"/>
              </a:spcBef>
              <a:buClr>
                <a:srgbClr val="4FBDA0"/>
              </a:buClr>
              <a:buSzPct val="100000"/>
              <a:buNone/>
            </a:pPr>
            <a:endParaRPr lang="en-US" sz="2400" dirty="0">
              <a:solidFill>
                <a:schemeClr val="tx1"/>
              </a:solidFill>
              <a:cs typeface="Calibri"/>
            </a:endParaRPr>
          </a:p>
          <a:p>
            <a:pPr marL="228600" marR="0" lvl="0" indent="-228600" algn="l" rtl="0">
              <a:lnSpc>
                <a:spcPct val="90000"/>
              </a:lnSpc>
              <a:spcBef>
                <a:spcPts val="0"/>
              </a:spcBef>
              <a:buClr>
                <a:srgbClr val="4FBDA0"/>
              </a:buClr>
              <a:buSzPct val="100000"/>
              <a:buFont typeface="Arial"/>
              <a:buChar char="•"/>
            </a:pPr>
            <a:r>
              <a:rPr lang="en-US" sz="2400" dirty="0">
                <a:solidFill>
                  <a:schemeClr val="tx1"/>
                </a:solidFill>
              </a:rPr>
              <a:t>There are two phases of the </a:t>
            </a:r>
            <a:r>
              <a:rPr lang="en-US" sz="2400" dirty="0" err="1">
                <a:solidFill>
                  <a:schemeClr val="tx1"/>
                </a:solidFill>
              </a:rPr>
              <a:t>MyActivity</a:t>
            </a:r>
            <a:r>
              <a:rPr lang="en-US" sz="2400" dirty="0">
                <a:solidFill>
                  <a:schemeClr val="tx1"/>
                </a:solidFill>
              </a:rPr>
              <a:t> Study:</a:t>
            </a:r>
            <a:endParaRPr lang="en-US" sz="2400" dirty="0">
              <a:solidFill>
                <a:schemeClr val="tx1"/>
              </a:solidFill>
              <a:cs typeface="Calibri"/>
            </a:endParaRPr>
          </a:p>
          <a:p>
            <a:pPr marL="383540" marR="0" lvl="1" algn="l" rtl="0">
              <a:lnSpc>
                <a:spcPct val="90000"/>
              </a:lnSpc>
              <a:spcBef>
                <a:spcPts val="0"/>
              </a:spcBef>
              <a:buClr>
                <a:srgbClr val="4FBDA0"/>
              </a:buClr>
              <a:buFont typeface="Arial" panose="020B0604020202020204" pitchFamily="34" charset="0"/>
              <a:buChar char="•"/>
            </a:pPr>
            <a:r>
              <a:rPr lang="en-US" sz="2400" b="1" dirty="0">
                <a:solidFill>
                  <a:schemeClr val="tx1"/>
                </a:solidFill>
              </a:rPr>
              <a:t>Phase 1 </a:t>
            </a:r>
            <a:r>
              <a:rPr lang="en-US" sz="2400" dirty="0">
                <a:solidFill>
                  <a:schemeClr val="tx1"/>
                </a:solidFill>
              </a:rPr>
              <a:t>is comprised of a 6-month physical activity initiation period.</a:t>
            </a:r>
            <a:endParaRPr lang="en-US" sz="2400" dirty="0">
              <a:solidFill>
                <a:schemeClr val="tx1"/>
              </a:solidFill>
              <a:cs typeface="Calibri"/>
            </a:endParaRPr>
          </a:p>
          <a:p>
            <a:pPr marL="383540" marR="0" lvl="1" algn="l" rtl="0">
              <a:lnSpc>
                <a:spcPct val="90000"/>
              </a:lnSpc>
              <a:spcBef>
                <a:spcPts val="0"/>
              </a:spcBef>
              <a:buClr>
                <a:srgbClr val="4FBDA0"/>
              </a:buClr>
              <a:buFont typeface="Arial" panose="020B0604020202020204" pitchFamily="34" charset="0"/>
              <a:buChar char="•"/>
            </a:pPr>
            <a:r>
              <a:rPr lang="en-US" sz="2400" b="1" dirty="0">
                <a:solidFill>
                  <a:schemeClr val="tx1"/>
                </a:solidFill>
              </a:rPr>
              <a:t>Phase 2 </a:t>
            </a:r>
            <a:r>
              <a:rPr lang="en-US" sz="2400" dirty="0">
                <a:solidFill>
                  <a:schemeClr val="tx1"/>
                </a:solidFill>
              </a:rPr>
              <a:t>involves a 6-month physical activity maintenance period.</a:t>
            </a:r>
            <a:endParaRPr lang="en-US" sz="2400" dirty="0">
              <a:solidFill>
                <a:schemeClr val="tx1"/>
              </a:solidFill>
              <a:cs typeface="Calibri"/>
            </a:endParaRPr>
          </a:p>
        </p:txBody>
      </p:sp>
      <p:pic>
        <p:nvPicPr>
          <p:cNvPr id="2054" name="Picture 6">
            <a:extLst>
              <a:ext uri="{FF2B5EF4-FFF2-40B4-BE49-F238E27FC236}">
                <a16:creationId xmlns:a16="http://schemas.microsoft.com/office/drawing/2014/main" id="{2C1A7C5B-ADE6-E34E-8536-DA1CA6C22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6306" y="5725020"/>
            <a:ext cx="946183" cy="9483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2A1AD29-2CDF-ED4F-AA28-CF17B8FF401C}"/>
              </a:ext>
            </a:extLst>
          </p:cNvPr>
          <p:cNvPicPr>
            <a:picLocks noChangeAspect="1"/>
          </p:cNvPicPr>
          <p:nvPr/>
        </p:nvPicPr>
        <p:blipFill>
          <a:blip r:embed="rId4"/>
          <a:stretch>
            <a:fillRect/>
          </a:stretch>
        </p:blipFill>
        <p:spPr>
          <a:xfrm>
            <a:off x="9425592" y="5725020"/>
            <a:ext cx="1291423" cy="948314"/>
          </a:xfrm>
          <a:prstGeom prst="rect">
            <a:avLst/>
          </a:prstGeom>
        </p:spPr>
      </p:pic>
      <p:sp>
        <p:nvSpPr>
          <p:cNvPr id="3" name="Title 2">
            <a:extLst>
              <a:ext uri="{FF2B5EF4-FFF2-40B4-BE49-F238E27FC236}">
                <a16:creationId xmlns:a16="http://schemas.microsoft.com/office/drawing/2014/main" id="{A52F252F-72A9-4D31-BA94-281EB6C5CDD3}"/>
              </a:ext>
            </a:extLst>
          </p:cNvPr>
          <p:cNvSpPr>
            <a:spLocks noGrp="1"/>
          </p:cNvSpPr>
          <p:nvPr>
            <p:ph type="title"/>
          </p:nvPr>
        </p:nvSpPr>
        <p:spPr/>
        <p:txBody>
          <a:bodyPr/>
          <a:lstStyle/>
          <a:p>
            <a:r>
              <a:rPr lang="en-US" dirty="0"/>
              <a:t>About the </a:t>
            </a:r>
            <a:r>
              <a:rPr lang="en-US" dirty="0" err="1"/>
              <a:t>MyActivity</a:t>
            </a:r>
            <a:r>
              <a:rPr lang="en-US" dirty="0"/>
              <a:t> Study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A08D6-73A3-4EC7-AD9B-90C9836F8B6A}"/>
              </a:ext>
            </a:extLst>
          </p:cNvPr>
          <p:cNvSpPr>
            <a:spLocks noGrp="1"/>
          </p:cNvSpPr>
          <p:nvPr>
            <p:ph type="title"/>
          </p:nvPr>
        </p:nvSpPr>
        <p:spPr>
          <a:xfrm>
            <a:off x="252919" y="2920181"/>
            <a:ext cx="2947482" cy="2804839"/>
          </a:xfrm>
        </p:spPr>
        <p:txBody>
          <a:bodyPr/>
          <a:lstStyle/>
          <a:p>
            <a:r>
              <a:rPr lang="en-US" dirty="0"/>
              <a:t>Who to Contact</a:t>
            </a:r>
          </a:p>
        </p:txBody>
      </p:sp>
      <p:sp>
        <p:nvSpPr>
          <p:cNvPr id="4" name="TextBox 3">
            <a:extLst>
              <a:ext uri="{FF2B5EF4-FFF2-40B4-BE49-F238E27FC236}">
                <a16:creationId xmlns:a16="http://schemas.microsoft.com/office/drawing/2014/main" id="{3305498C-1681-4281-AB88-3825908E64D2}"/>
              </a:ext>
            </a:extLst>
          </p:cNvPr>
          <p:cNvSpPr txBox="1"/>
          <p:nvPr/>
        </p:nvSpPr>
        <p:spPr>
          <a:xfrm>
            <a:off x="4685297" y="1958573"/>
            <a:ext cx="6985593" cy="3416320"/>
          </a:xfrm>
          <a:prstGeom prst="rect">
            <a:avLst/>
          </a:prstGeom>
          <a:noFill/>
        </p:spPr>
        <p:txBody>
          <a:bodyPr wrap="square">
            <a:spAutoFit/>
          </a:bodyPr>
          <a:lstStyle/>
          <a:p>
            <a:pPr marL="228600" lvl="0" indent="-228600">
              <a:lnSpc>
                <a:spcPct val="90000"/>
              </a:lnSpc>
              <a:buClr>
                <a:srgbClr val="4FBDA0"/>
              </a:buClr>
              <a:buSzPct val="100000"/>
              <a:buFont typeface="Arial"/>
              <a:buChar char="•"/>
            </a:pPr>
            <a:r>
              <a:rPr lang="en-US" sz="2400" b="1" dirty="0">
                <a:latin typeface="Calibri" panose="020F0502020204030204" pitchFamily="34" charset="0"/>
                <a:sym typeface="Calibri"/>
              </a:rPr>
              <a:t>The </a:t>
            </a:r>
            <a:r>
              <a:rPr lang="en-US" sz="2400" b="1" dirty="0" err="1">
                <a:latin typeface="Calibri" panose="020F0502020204030204" pitchFamily="34" charset="0"/>
                <a:sym typeface="Calibri"/>
              </a:rPr>
              <a:t>MyActivity</a:t>
            </a:r>
            <a:r>
              <a:rPr lang="en-US" sz="2400" b="1" dirty="0">
                <a:latin typeface="Calibri" panose="020F0502020204030204" pitchFamily="34" charset="0"/>
                <a:sym typeface="Calibri"/>
              </a:rPr>
              <a:t> Study </a:t>
            </a:r>
            <a:r>
              <a:rPr lang="en-US" sz="2400" dirty="0">
                <a:latin typeface="Calibri" panose="020F0502020204030204" pitchFamily="34" charset="0"/>
                <a:sym typeface="Calibri"/>
              </a:rPr>
              <a:t>is funded by the </a:t>
            </a:r>
            <a:r>
              <a:rPr lang="en-US" sz="2400" b="1" dirty="0">
                <a:latin typeface="Calibri" panose="020F0502020204030204" pitchFamily="34" charset="0"/>
                <a:sym typeface="Calibri"/>
              </a:rPr>
              <a:t>National Cancer Institute</a:t>
            </a:r>
            <a:r>
              <a:rPr lang="en-US" sz="2400" dirty="0">
                <a:latin typeface="Calibri" panose="020F0502020204030204" pitchFamily="34" charset="0"/>
                <a:sym typeface="Calibri"/>
              </a:rPr>
              <a:t>. It is being conducted by the Exercise and Health Lab in the Department of Preventive Medicine at </a:t>
            </a:r>
            <a:r>
              <a:rPr lang="en-US" sz="2400" b="1" dirty="0">
                <a:latin typeface="Calibri" panose="020F0502020204030204" pitchFamily="34" charset="0"/>
                <a:sym typeface="Calibri"/>
              </a:rPr>
              <a:t>Northwestern University Feinberg School of Medicine</a:t>
            </a:r>
            <a:r>
              <a:rPr lang="en-US" sz="2400" dirty="0">
                <a:latin typeface="Calibri" panose="020F0502020204030204" pitchFamily="34" charset="0"/>
                <a:sym typeface="Calibri"/>
              </a:rPr>
              <a:t> (led by Dr. Siobhan Phillips) and the Wisconsin Physical Activity Epidemiology Lab in the Department of Kinesiology at </a:t>
            </a:r>
            <a:r>
              <a:rPr lang="en-US" sz="2400" b="1" dirty="0">
                <a:latin typeface="Calibri" panose="020F0502020204030204" pitchFamily="34" charset="0"/>
                <a:sym typeface="Calibri"/>
              </a:rPr>
              <a:t>University of Wisconsin-Madison</a:t>
            </a:r>
            <a:r>
              <a:rPr lang="en-US" sz="2400" dirty="0">
                <a:latin typeface="Calibri" panose="020F0502020204030204" pitchFamily="34" charset="0"/>
                <a:sym typeface="Calibri"/>
              </a:rPr>
              <a:t> (led by Dr. Lisa Cadmus-Bertram).</a:t>
            </a:r>
          </a:p>
          <a:p>
            <a:pPr marL="228600" lvl="0" indent="-228600">
              <a:lnSpc>
                <a:spcPct val="90000"/>
              </a:lnSpc>
              <a:buClr>
                <a:srgbClr val="4FBDA0"/>
              </a:buClr>
              <a:buSzPct val="100000"/>
              <a:buFont typeface="Arial"/>
              <a:buChar char="•"/>
            </a:pPr>
            <a:endParaRPr lang="en-US" sz="2400" dirty="0">
              <a:latin typeface="Calibri" panose="020F0502020204030204" pitchFamily="34" charset="0"/>
              <a:sym typeface="Calibri"/>
            </a:endParaRPr>
          </a:p>
        </p:txBody>
      </p:sp>
      <p:sp>
        <p:nvSpPr>
          <p:cNvPr id="5" name="TextBox 4">
            <a:extLst>
              <a:ext uri="{FF2B5EF4-FFF2-40B4-BE49-F238E27FC236}">
                <a16:creationId xmlns:a16="http://schemas.microsoft.com/office/drawing/2014/main" id="{0D059FAA-C4B1-4D1F-91E0-C7EF38BE3349}"/>
              </a:ext>
            </a:extLst>
          </p:cNvPr>
          <p:cNvSpPr txBox="1"/>
          <p:nvPr/>
        </p:nvSpPr>
        <p:spPr>
          <a:xfrm>
            <a:off x="3460955" y="5653549"/>
            <a:ext cx="8731045" cy="1477328"/>
          </a:xfrm>
          <a:prstGeom prst="rect">
            <a:avLst/>
          </a:prstGeom>
          <a:noFill/>
        </p:spPr>
        <p:txBody>
          <a:bodyPr wrap="square">
            <a:spAutoFit/>
          </a:bodyPr>
          <a:lstStyle/>
          <a:p>
            <a:r>
              <a:rPr lang="en-US" sz="2400" b="1" dirty="0"/>
              <a:t>If you are interested in participating in </a:t>
            </a:r>
            <a:r>
              <a:rPr lang="en-US" sz="2400" b="1" dirty="0" err="1"/>
              <a:t>MyActivity</a:t>
            </a:r>
            <a:r>
              <a:rPr lang="en-US" sz="2400" b="1" dirty="0"/>
              <a:t>, please contact the research team by email at </a:t>
            </a:r>
            <a:r>
              <a:rPr lang="en-US" sz="2400" b="1" dirty="0" err="1"/>
              <a:t>myactivity@northwestern.edu</a:t>
            </a:r>
            <a:r>
              <a:rPr lang="en-US" sz="2400" b="1" dirty="0"/>
              <a:t> or call 312-503-2719 </a:t>
            </a:r>
            <a:endParaRPr lang="en-US" sz="2400" dirty="0"/>
          </a:p>
          <a:p>
            <a:endParaRPr lang="en-US" dirty="0"/>
          </a:p>
        </p:txBody>
      </p:sp>
      <p:pic>
        <p:nvPicPr>
          <p:cNvPr id="6" name="Picture 5">
            <a:extLst>
              <a:ext uri="{FF2B5EF4-FFF2-40B4-BE49-F238E27FC236}">
                <a16:creationId xmlns:a16="http://schemas.microsoft.com/office/drawing/2014/main" id="{BE823216-21C3-4917-B03B-8C74C6E8A2ED}"/>
              </a:ext>
            </a:extLst>
          </p:cNvPr>
          <p:cNvPicPr>
            <a:picLocks noChangeAspect="1"/>
          </p:cNvPicPr>
          <p:nvPr/>
        </p:nvPicPr>
        <p:blipFill>
          <a:blip r:embed="rId2"/>
          <a:stretch>
            <a:fillRect/>
          </a:stretch>
        </p:blipFill>
        <p:spPr>
          <a:xfrm>
            <a:off x="0" y="0"/>
            <a:ext cx="3549445" cy="2202744"/>
          </a:xfrm>
          <a:prstGeom prst="rect">
            <a:avLst/>
          </a:prstGeom>
        </p:spPr>
      </p:pic>
      <p:pic>
        <p:nvPicPr>
          <p:cNvPr id="7" name="Picture 6">
            <a:extLst>
              <a:ext uri="{FF2B5EF4-FFF2-40B4-BE49-F238E27FC236}">
                <a16:creationId xmlns:a16="http://schemas.microsoft.com/office/drawing/2014/main" id="{192B6D0B-FA40-4BEF-8AA2-872CBEB77226}"/>
              </a:ext>
            </a:extLst>
          </p:cNvPr>
          <p:cNvPicPr>
            <a:picLocks noChangeAspect="1"/>
          </p:cNvPicPr>
          <p:nvPr/>
        </p:nvPicPr>
        <p:blipFill>
          <a:blip r:embed="rId3"/>
          <a:stretch>
            <a:fillRect/>
          </a:stretch>
        </p:blipFill>
        <p:spPr>
          <a:xfrm>
            <a:off x="4486224" y="894577"/>
            <a:ext cx="7383737" cy="785340"/>
          </a:xfrm>
          <a:prstGeom prst="rect">
            <a:avLst/>
          </a:prstGeom>
        </p:spPr>
      </p:pic>
    </p:spTree>
    <p:extLst>
      <p:ext uri="{BB962C8B-B14F-4D97-AF65-F5344CB8AC3E}">
        <p14:creationId xmlns:p14="http://schemas.microsoft.com/office/powerpoint/2010/main" val="2760493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A1E01A-8177-47F4-81DE-9DD05C005262}"/>
              </a:ext>
            </a:extLst>
          </p:cNvPr>
          <p:cNvSpPr>
            <a:spLocks noGrp="1"/>
          </p:cNvSpPr>
          <p:nvPr>
            <p:ph type="title"/>
          </p:nvPr>
        </p:nvSpPr>
        <p:spPr>
          <a:xfrm>
            <a:off x="3643782" y="0"/>
            <a:ext cx="10285292" cy="762000"/>
          </a:xfrm>
        </p:spPr>
        <p:txBody>
          <a:bodyPr/>
          <a:lstStyle/>
          <a:p>
            <a:r>
              <a:rPr lang="en-US" dirty="0"/>
              <a:t>Mismatch Repair Testing</a:t>
            </a:r>
          </a:p>
        </p:txBody>
      </p:sp>
      <p:sp>
        <p:nvSpPr>
          <p:cNvPr id="5" name="Content Placeholder 4">
            <a:extLst>
              <a:ext uri="{FF2B5EF4-FFF2-40B4-BE49-F238E27FC236}">
                <a16:creationId xmlns:a16="http://schemas.microsoft.com/office/drawing/2014/main" id="{1966CD21-CDDD-486F-83BF-9BAB08A3F48F}"/>
              </a:ext>
            </a:extLst>
          </p:cNvPr>
          <p:cNvSpPr>
            <a:spLocks noGrp="1"/>
          </p:cNvSpPr>
          <p:nvPr>
            <p:ph idx="1"/>
          </p:nvPr>
        </p:nvSpPr>
        <p:spPr>
          <a:xfrm>
            <a:off x="3643782" y="1447801"/>
            <a:ext cx="7962309" cy="5410199"/>
          </a:xfrm>
        </p:spPr>
        <p:txBody>
          <a:bodyPr>
            <a:normAutofit fontScale="92500" lnSpcReduction="10000"/>
          </a:bodyPr>
          <a:lstStyle/>
          <a:p>
            <a:r>
              <a:rPr lang="en-US" b="1" dirty="0"/>
              <a:t>Type of testing: </a:t>
            </a:r>
            <a:r>
              <a:rPr lang="en-US" dirty="0"/>
              <a:t>Somatic Testing</a:t>
            </a:r>
          </a:p>
          <a:p>
            <a:pPr marL="0" indent="0">
              <a:buNone/>
            </a:pPr>
            <a:endParaRPr lang="en-US" dirty="0"/>
          </a:p>
          <a:p>
            <a:r>
              <a:rPr lang="en-US" b="1" dirty="0"/>
              <a:t>What is tested: </a:t>
            </a:r>
            <a:r>
              <a:rPr lang="en-US" dirty="0"/>
              <a:t>Specifically looks for mutations in 4 genes (MLH1, MSH2, MSH6, PMS2)</a:t>
            </a:r>
          </a:p>
          <a:p>
            <a:endParaRPr lang="en-US" b="1" dirty="0"/>
          </a:p>
          <a:p>
            <a:r>
              <a:rPr lang="en-US" b="1" dirty="0"/>
              <a:t>When is it done: </a:t>
            </a:r>
            <a:r>
              <a:rPr lang="en-US" dirty="0"/>
              <a:t>Analysis is performed routinely from primary surgical/biopsy specimen</a:t>
            </a:r>
            <a:endParaRPr lang="en-US" b="1" dirty="0"/>
          </a:p>
          <a:p>
            <a:endParaRPr lang="en-US" b="1" dirty="0"/>
          </a:p>
          <a:p>
            <a:r>
              <a:rPr lang="en-US" b="1" dirty="0"/>
              <a:t>Significance: </a:t>
            </a:r>
          </a:p>
          <a:p>
            <a:pPr lvl="1"/>
            <a:r>
              <a:rPr lang="en-US" dirty="0"/>
              <a:t>Mismatch Repair is deficient (</a:t>
            </a:r>
            <a:r>
              <a:rPr lang="en-US" dirty="0" err="1"/>
              <a:t>MMRd</a:t>
            </a:r>
            <a:r>
              <a:rPr lang="en-US" dirty="0"/>
              <a:t>) in 20-40% of endometrial cancers. </a:t>
            </a:r>
          </a:p>
          <a:p>
            <a:pPr lvl="1"/>
            <a:r>
              <a:rPr lang="en-US" dirty="0"/>
              <a:t>Certain mutations can be associated with Lynch Syndrome</a:t>
            </a:r>
          </a:p>
          <a:p>
            <a:endParaRPr lang="en-US" b="1" dirty="0"/>
          </a:p>
          <a:p>
            <a:r>
              <a:rPr lang="en-US" b="1" dirty="0"/>
              <a:t>Importance</a:t>
            </a:r>
            <a:r>
              <a:rPr lang="en-US" dirty="0"/>
              <a:t>: </a:t>
            </a:r>
          </a:p>
          <a:p>
            <a:pPr lvl="1"/>
            <a:r>
              <a:rPr lang="en-US" dirty="0" err="1"/>
              <a:t>MMRd</a:t>
            </a:r>
            <a:r>
              <a:rPr lang="en-US" dirty="0"/>
              <a:t> tumors may respond better to immune therapies</a:t>
            </a:r>
          </a:p>
          <a:p>
            <a:pPr lvl="1"/>
            <a:r>
              <a:rPr lang="en-US" dirty="0"/>
              <a:t>Certain mutations should warrant germline testing for Lynch Syndrome</a:t>
            </a:r>
          </a:p>
          <a:p>
            <a:pPr lvl="1"/>
            <a:endParaRPr lang="en-US" dirty="0"/>
          </a:p>
          <a:p>
            <a:pPr marL="0" indent="0">
              <a:buNone/>
            </a:pPr>
            <a:endParaRPr lang="en-US" dirty="0"/>
          </a:p>
          <a:p>
            <a:endParaRPr lang="en-US" dirty="0"/>
          </a:p>
        </p:txBody>
      </p:sp>
      <p:pic>
        <p:nvPicPr>
          <p:cNvPr id="6" name="Picture 5" descr="Image">
            <a:extLst>
              <a:ext uri="{FF2B5EF4-FFF2-40B4-BE49-F238E27FC236}">
                <a16:creationId xmlns:a16="http://schemas.microsoft.com/office/drawing/2014/main" id="{4C8F2E9E-53BF-40AE-B7F8-0605A5C1C389}"/>
              </a:ext>
            </a:extLst>
          </p:cNvPr>
          <p:cNvPicPr>
            <a:picLocks noChangeAspect="1"/>
          </p:cNvPicPr>
          <p:nvPr/>
        </p:nvPicPr>
        <p:blipFill>
          <a:blip r:embed="rId2" cstate="print"/>
          <a:stretch>
            <a:fillRect/>
          </a:stretch>
        </p:blipFill>
        <p:spPr>
          <a:xfrm>
            <a:off x="185859" y="1341120"/>
            <a:ext cx="3121082" cy="4175760"/>
          </a:xfrm>
          <a:prstGeom prst="rect">
            <a:avLst/>
          </a:prstGeom>
        </p:spPr>
      </p:pic>
      <p:sp>
        <p:nvSpPr>
          <p:cNvPr id="7" name="Text Box 4">
            <a:extLst>
              <a:ext uri="{FF2B5EF4-FFF2-40B4-BE49-F238E27FC236}">
                <a16:creationId xmlns:a16="http://schemas.microsoft.com/office/drawing/2014/main" id="{614809F1-3730-4DE4-91A1-7D2853E4D714}"/>
              </a:ext>
            </a:extLst>
          </p:cNvPr>
          <p:cNvSpPr txBox="1">
            <a:spLocks noChangeArrowheads="1"/>
          </p:cNvSpPr>
          <p:nvPr/>
        </p:nvSpPr>
        <p:spPr bwMode="auto">
          <a:xfrm>
            <a:off x="6547333" y="6592152"/>
            <a:ext cx="4100692" cy="179152"/>
          </a:xfrm>
          <a:prstGeom prst="rect">
            <a:avLst/>
          </a:prstGeom>
          <a:noFill/>
          <a:ln w="9525">
            <a:noFill/>
            <a:miter lim="800000"/>
            <a:headEnd/>
            <a:tailEnd/>
          </a:ln>
        </p:spPr>
        <p:txBody>
          <a:bodyPr lIns="0" tIns="0" rIns="0" bIns="0">
            <a:spAutoFit/>
          </a:bodyPr>
          <a:lstStyle>
            <a:defPPr>
              <a:defRPr lang="en-GB"/>
            </a:defPPr>
            <a:lvl1pPr algn="l" rtl="0" eaLnBrk="0" fontAlgn="base" hangingPunct="0">
              <a:spcBef>
                <a:spcPct val="0"/>
              </a:spcBef>
              <a:spcAft>
                <a:spcPct val="0"/>
              </a:spcAft>
              <a:defRPr sz="24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pPr eaLnBrk="1">
              <a:lnSpc>
                <a:spcPct val="97000"/>
              </a:lnSpc>
              <a:buClr>
                <a:srgbClr val="FFFFFF"/>
              </a:buClr>
              <a:buSzPct val="45000"/>
              <a:tabLst>
                <a:tab pos="723900" algn="l"/>
                <a:tab pos="1447800" algn="l"/>
                <a:tab pos="2171700" algn="l"/>
                <a:tab pos="2895600" algn="l"/>
                <a:tab pos="3619500" algn="l"/>
              </a:tabLst>
            </a:pPr>
            <a:r>
              <a:rPr lang="en-GB" sz="1200" b="1" dirty="0">
                <a:solidFill>
                  <a:srgbClr val="002060"/>
                </a:solidFill>
                <a:latin typeface="Arial" charset="0"/>
              </a:rPr>
              <a:t>Lu KH, Broaddus RR. N </a:t>
            </a:r>
            <a:r>
              <a:rPr lang="en-GB" sz="1200" b="1" dirty="0" err="1">
                <a:solidFill>
                  <a:srgbClr val="002060"/>
                </a:solidFill>
                <a:latin typeface="Arial" charset="0"/>
              </a:rPr>
              <a:t>Engl</a:t>
            </a:r>
            <a:r>
              <a:rPr lang="en-GB" sz="1200" b="1" dirty="0">
                <a:solidFill>
                  <a:srgbClr val="002060"/>
                </a:solidFill>
                <a:latin typeface="Arial" charset="0"/>
              </a:rPr>
              <a:t> J Med 2020;383:2053-2064</a:t>
            </a:r>
          </a:p>
        </p:txBody>
      </p:sp>
    </p:spTree>
    <p:extLst>
      <p:ext uri="{BB962C8B-B14F-4D97-AF65-F5344CB8AC3E}">
        <p14:creationId xmlns:p14="http://schemas.microsoft.com/office/powerpoint/2010/main" val="4176696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A1E01A-8177-47F4-81DE-9DD05C005262}"/>
              </a:ext>
            </a:extLst>
          </p:cNvPr>
          <p:cNvSpPr>
            <a:spLocks noGrp="1"/>
          </p:cNvSpPr>
          <p:nvPr>
            <p:ph type="title"/>
          </p:nvPr>
        </p:nvSpPr>
        <p:spPr>
          <a:xfrm>
            <a:off x="3629659" y="137160"/>
            <a:ext cx="10285292" cy="762000"/>
          </a:xfrm>
        </p:spPr>
        <p:txBody>
          <a:bodyPr/>
          <a:lstStyle/>
          <a:p>
            <a:r>
              <a:rPr lang="en-US" dirty="0"/>
              <a:t>Next Generation Sequencing (NGS)</a:t>
            </a:r>
          </a:p>
        </p:txBody>
      </p:sp>
      <p:sp>
        <p:nvSpPr>
          <p:cNvPr id="5" name="Content Placeholder 4">
            <a:extLst>
              <a:ext uri="{FF2B5EF4-FFF2-40B4-BE49-F238E27FC236}">
                <a16:creationId xmlns:a16="http://schemas.microsoft.com/office/drawing/2014/main" id="{1966CD21-CDDD-486F-83BF-9BAB08A3F48F}"/>
              </a:ext>
            </a:extLst>
          </p:cNvPr>
          <p:cNvSpPr>
            <a:spLocks noGrp="1"/>
          </p:cNvSpPr>
          <p:nvPr>
            <p:ph idx="1"/>
          </p:nvPr>
        </p:nvSpPr>
        <p:spPr>
          <a:xfrm>
            <a:off x="3749040" y="1447801"/>
            <a:ext cx="7857051" cy="5410199"/>
          </a:xfrm>
        </p:spPr>
        <p:txBody>
          <a:bodyPr>
            <a:normAutofit/>
          </a:bodyPr>
          <a:lstStyle/>
          <a:p>
            <a:r>
              <a:rPr lang="en-US" b="1" dirty="0"/>
              <a:t>Type of testing: </a:t>
            </a:r>
            <a:r>
              <a:rPr lang="en-US" dirty="0"/>
              <a:t>Somatic Testing</a:t>
            </a:r>
          </a:p>
          <a:p>
            <a:pPr marL="0" indent="0">
              <a:buNone/>
            </a:pPr>
            <a:endParaRPr lang="en-US" dirty="0"/>
          </a:p>
          <a:p>
            <a:r>
              <a:rPr lang="en-US" b="1" dirty="0"/>
              <a:t>What is tested: </a:t>
            </a:r>
            <a:r>
              <a:rPr lang="en-US" dirty="0"/>
              <a:t>Uses a commercial panel to look for mutations in dozens of genes</a:t>
            </a:r>
          </a:p>
          <a:p>
            <a:endParaRPr lang="en-US" b="1" dirty="0"/>
          </a:p>
          <a:p>
            <a:r>
              <a:rPr lang="en-US" b="1" dirty="0"/>
              <a:t>When is it done: </a:t>
            </a:r>
            <a:r>
              <a:rPr lang="en-US" dirty="0"/>
              <a:t>Analysis is performed at the request of your oncologist. It is ordered from a prior surgical/biopsy specimen (*usually no need for any more biopsies).</a:t>
            </a:r>
            <a:endParaRPr lang="en-US" b="1" dirty="0"/>
          </a:p>
          <a:p>
            <a:endParaRPr lang="en-US" b="1" dirty="0"/>
          </a:p>
          <a:p>
            <a:r>
              <a:rPr lang="en-US" b="1" dirty="0"/>
              <a:t>Significance: </a:t>
            </a:r>
          </a:p>
          <a:p>
            <a:pPr lvl="1"/>
            <a:r>
              <a:rPr lang="en-US" dirty="0"/>
              <a:t>Unclear at this time</a:t>
            </a:r>
          </a:p>
          <a:p>
            <a:pPr lvl="1"/>
            <a:r>
              <a:rPr lang="en-US" dirty="0"/>
              <a:t>May offer new treatment options</a:t>
            </a:r>
          </a:p>
          <a:p>
            <a:pPr lvl="2"/>
            <a:r>
              <a:rPr lang="en-US" dirty="0"/>
              <a:t>Certain therapies target specific mutations</a:t>
            </a:r>
          </a:p>
          <a:p>
            <a:pPr lvl="1"/>
            <a:r>
              <a:rPr lang="en-US" dirty="0"/>
              <a:t>May provide prognostic information</a:t>
            </a:r>
          </a:p>
          <a:p>
            <a:pPr lvl="1"/>
            <a:r>
              <a:rPr lang="en-US" dirty="0"/>
              <a:t>May open eligibility to clinical trials</a:t>
            </a:r>
          </a:p>
          <a:p>
            <a:endParaRPr lang="en-US" dirty="0"/>
          </a:p>
        </p:txBody>
      </p:sp>
      <p:pic>
        <p:nvPicPr>
          <p:cNvPr id="6" name="Picture 5">
            <a:extLst>
              <a:ext uri="{FF2B5EF4-FFF2-40B4-BE49-F238E27FC236}">
                <a16:creationId xmlns:a16="http://schemas.microsoft.com/office/drawing/2014/main" id="{AFBC7118-0955-46B2-BB05-806F5E0E2027}"/>
              </a:ext>
            </a:extLst>
          </p:cNvPr>
          <p:cNvPicPr>
            <a:picLocks noChangeAspect="1"/>
          </p:cNvPicPr>
          <p:nvPr/>
        </p:nvPicPr>
        <p:blipFill rotWithShape="1">
          <a:blip r:embed="rId2"/>
          <a:srcRect r="55156" b="9030"/>
          <a:stretch/>
        </p:blipFill>
        <p:spPr>
          <a:xfrm>
            <a:off x="377781" y="899160"/>
            <a:ext cx="2597237" cy="4564380"/>
          </a:xfrm>
          <a:prstGeom prst="rect">
            <a:avLst/>
          </a:prstGeom>
        </p:spPr>
      </p:pic>
    </p:spTree>
    <p:extLst>
      <p:ext uri="{BB962C8B-B14F-4D97-AF65-F5344CB8AC3E}">
        <p14:creationId xmlns:p14="http://schemas.microsoft.com/office/powerpoint/2010/main" val="188125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19FFAF-BD7A-40A3-8E8E-8309FE4804F6}"/>
              </a:ext>
            </a:extLst>
          </p:cNvPr>
          <p:cNvSpPr>
            <a:spLocks noGrp="1"/>
          </p:cNvSpPr>
          <p:nvPr>
            <p:ph type="title"/>
          </p:nvPr>
        </p:nvSpPr>
        <p:spPr>
          <a:xfrm>
            <a:off x="2209800" y="274638"/>
            <a:ext cx="8001000" cy="1143000"/>
          </a:xfrm>
        </p:spPr>
        <p:txBody>
          <a:bodyPr anchor="ctr"/>
          <a:lstStyle/>
          <a:p>
            <a:pPr algn="ctr"/>
            <a:r>
              <a:rPr lang="en-US" dirty="0"/>
              <a:t>Somatic Testing Panels (aka </a:t>
            </a:r>
            <a:r>
              <a:rPr lang="en-US" b="1" u="sng" dirty="0"/>
              <a:t>Next Generation Sequencing</a:t>
            </a:r>
            <a:r>
              <a:rPr lang="en-US" dirty="0"/>
              <a:t>)</a:t>
            </a:r>
          </a:p>
        </p:txBody>
      </p:sp>
      <p:sp>
        <p:nvSpPr>
          <p:cNvPr id="4" name="Slide Number Placeholder 3">
            <a:extLst>
              <a:ext uri="{FF2B5EF4-FFF2-40B4-BE49-F238E27FC236}">
                <a16:creationId xmlns:a16="http://schemas.microsoft.com/office/drawing/2014/main" id="{7F4C10E5-2C5C-465D-9839-2AB3AEA7492F}"/>
              </a:ext>
            </a:extLst>
          </p:cNvPr>
          <p:cNvSpPr>
            <a:spLocks noGrp="1"/>
          </p:cNvSpPr>
          <p:nvPr>
            <p:ph type="sldNum" sz="quarter" idx="14"/>
          </p:nvPr>
        </p:nvSpPr>
        <p:spPr/>
        <p:txBody>
          <a:bodyPr/>
          <a:lstStyle/>
          <a:p>
            <a:fld id="{DE2957A6-BEE8-4425-9BB5-55E483F17D68}" type="slidenum">
              <a:rPr lang="en-US" smtClean="0"/>
              <a:t>8</a:t>
            </a:fld>
            <a:endParaRPr lang="en-US"/>
          </a:p>
        </p:txBody>
      </p:sp>
      <p:pic>
        <p:nvPicPr>
          <p:cNvPr id="1026" name="Picture 2" descr="Image result for ambry genetics">
            <a:extLst>
              <a:ext uri="{FF2B5EF4-FFF2-40B4-BE49-F238E27FC236}">
                <a16:creationId xmlns:a16="http://schemas.microsoft.com/office/drawing/2014/main" id="{B2870175-7C85-4FE2-8077-7D6EBFE18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252" y="1143001"/>
            <a:ext cx="2209800" cy="9930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yriad genetics">
            <a:extLst>
              <a:ext uri="{FF2B5EF4-FFF2-40B4-BE49-F238E27FC236}">
                <a16:creationId xmlns:a16="http://schemas.microsoft.com/office/drawing/2014/main" id="{FF63B9F7-1A90-4776-A333-E5862D9561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5079" b="33880"/>
          <a:stretch/>
        </p:blipFill>
        <p:spPr bwMode="auto">
          <a:xfrm>
            <a:off x="1814252" y="2591043"/>
            <a:ext cx="2209800" cy="7814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enedx">
            <a:extLst>
              <a:ext uri="{FF2B5EF4-FFF2-40B4-BE49-F238E27FC236}">
                <a16:creationId xmlns:a16="http://schemas.microsoft.com/office/drawing/2014/main" id="{D28961F7-D75E-431F-A5AC-6F5EF1E9FA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4305" y="1150346"/>
            <a:ext cx="2916975" cy="12473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invitae genetics">
            <a:extLst>
              <a:ext uri="{FF2B5EF4-FFF2-40B4-BE49-F238E27FC236}">
                <a16:creationId xmlns:a16="http://schemas.microsoft.com/office/drawing/2014/main" id="{A3BFB9C7-A438-4FF9-AD05-A1A3DE9D7E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209420"/>
            <a:ext cx="2121104" cy="21942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quest diagnostics">
            <a:extLst>
              <a:ext uri="{FF2B5EF4-FFF2-40B4-BE49-F238E27FC236}">
                <a16:creationId xmlns:a16="http://schemas.microsoft.com/office/drawing/2014/main" id="{7EF5363E-B256-4A8D-BF30-6A57C0037F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4304" y="2591044"/>
            <a:ext cx="2916975" cy="15420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a:extLst>
              <a:ext uri="{FF2B5EF4-FFF2-40B4-BE49-F238E27FC236}">
                <a16:creationId xmlns:a16="http://schemas.microsoft.com/office/drawing/2014/main" id="{35C1248C-9D85-49E8-8B7E-3CD0C71D24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8390" y="1253822"/>
            <a:ext cx="3072662" cy="77136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tempus">
            <a:extLst>
              <a:ext uri="{FF2B5EF4-FFF2-40B4-BE49-F238E27FC236}">
                <a16:creationId xmlns:a16="http://schemas.microsoft.com/office/drawing/2014/main" id="{A4FFEA56-B6AF-48F3-A64D-12062DE27D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1278" y="2971244"/>
            <a:ext cx="3192416" cy="51629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foundationone">
            <a:extLst>
              <a:ext uri="{FF2B5EF4-FFF2-40B4-BE49-F238E27FC236}">
                <a16:creationId xmlns:a16="http://schemas.microsoft.com/office/drawing/2014/main" id="{FDED1898-A95F-43D1-9387-E220823A7C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8044" y="4655245"/>
            <a:ext cx="3295650" cy="7334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caris molecular intelligence">
            <a:extLst>
              <a:ext uri="{FF2B5EF4-FFF2-40B4-BE49-F238E27FC236}">
                <a16:creationId xmlns:a16="http://schemas.microsoft.com/office/drawing/2014/main" id="{9E577740-BFF0-46DE-B928-03268D8B18C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33746" y="3736675"/>
            <a:ext cx="1995748" cy="2064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177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2C659-349B-49FF-ADE3-CCE00B48C651}"/>
              </a:ext>
            </a:extLst>
          </p:cNvPr>
          <p:cNvSpPr>
            <a:spLocks noGrp="1"/>
          </p:cNvSpPr>
          <p:nvPr>
            <p:ph type="title"/>
          </p:nvPr>
        </p:nvSpPr>
        <p:spPr/>
        <p:txBody>
          <a:bodyPr anchor="ctr"/>
          <a:lstStyle/>
          <a:p>
            <a:pPr algn="ctr"/>
            <a:r>
              <a:rPr lang="en-US" dirty="0"/>
              <a:t>Germline Mutations</a:t>
            </a:r>
          </a:p>
        </p:txBody>
      </p:sp>
      <p:pic>
        <p:nvPicPr>
          <p:cNvPr id="8" name="Picture 7">
            <a:extLst>
              <a:ext uri="{FF2B5EF4-FFF2-40B4-BE49-F238E27FC236}">
                <a16:creationId xmlns:a16="http://schemas.microsoft.com/office/drawing/2014/main" id="{4438FCFB-C661-4E35-8CC2-6CD08D28F143}"/>
              </a:ext>
            </a:extLst>
          </p:cNvPr>
          <p:cNvPicPr>
            <a:picLocks noChangeAspect="1"/>
          </p:cNvPicPr>
          <p:nvPr/>
        </p:nvPicPr>
        <p:blipFill rotWithShape="1">
          <a:blip r:embed="rId2"/>
          <a:srcRect l="51501" b="9526"/>
          <a:stretch/>
        </p:blipFill>
        <p:spPr>
          <a:xfrm>
            <a:off x="44139" y="1173164"/>
            <a:ext cx="2959721" cy="4263703"/>
          </a:xfrm>
          <a:prstGeom prst="rect">
            <a:avLst/>
          </a:prstGeom>
        </p:spPr>
      </p:pic>
      <p:sp>
        <p:nvSpPr>
          <p:cNvPr id="9" name="Content Placeholder 4">
            <a:extLst>
              <a:ext uri="{FF2B5EF4-FFF2-40B4-BE49-F238E27FC236}">
                <a16:creationId xmlns:a16="http://schemas.microsoft.com/office/drawing/2014/main" id="{B66D8C6A-CDBC-4E45-955A-A13C6D9560AB}"/>
              </a:ext>
            </a:extLst>
          </p:cNvPr>
          <p:cNvSpPr txBox="1">
            <a:spLocks/>
          </p:cNvSpPr>
          <p:nvPr/>
        </p:nvSpPr>
        <p:spPr>
          <a:xfrm>
            <a:off x="3569321" y="1173163"/>
            <a:ext cx="8013079" cy="5410199"/>
          </a:xfrm>
          <a:prstGeom prst="rect">
            <a:avLst/>
          </a:prstGeom>
        </p:spPr>
        <p:txBody>
          <a:bodyPr>
            <a:normAutofit/>
          </a:bodyPr>
          <a:lstStyle>
            <a:lvl1pPr marL="174625" indent="-174625" algn="l" defTabSz="914400" rtl="0" eaLnBrk="1" latinLnBrk="0" hangingPunct="1">
              <a:spcBef>
                <a:spcPct val="20000"/>
              </a:spcBef>
              <a:buClr>
                <a:schemeClr val="accent1"/>
              </a:buClr>
              <a:buFont typeface="Arial" pitchFamily="34" charset="0"/>
              <a:buChar char="•"/>
              <a:defRPr sz="1850" kern="1200" spc="-50" baseline="0">
                <a:solidFill>
                  <a:schemeClr val="tx1"/>
                </a:solidFill>
                <a:latin typeface="+mn-lt"/>
                <a:ea typeface="+mn-ea"/>
                <a:cs typeface="+mn-cs"/>
              </a:defRPr>
            </a:lvl1pPr>
            <a:lvl2pPr marL="457200" indent="-250825" algn="l" defTabSz="914400" rtl="0" eaLnBrk="1" latinLnBrk="0" hangingPunct="1">
              <a:spcBef>
                <a:spcPct val="20000"/>
              </a:spcBef>
              <a:buClr>
                <a:srgbClr val="605F62"/>
              </a:buClr>
              <a:buFont typeface="Symbol" pitchFamily="18" charset="2"/>
              <a:buChar char="-"/>
              <a:defRPr sz="1850" kern="1200" spc="-50" baseline="0">
                <a:solidFill>
                  <a:schemeClr val="tx1"/>
                </a:solidFill>
                <a:latin typeface="+mn-lt"/>
                <a:ea typeface="+mn-ea"/>
                <a:cs typeface="+mn-cs"/>
              </a:defRPr>
            </a:lvl2pPr>
            <a:lvl3pPr marL="620713"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3pPr>
            <a:lvl4pPr marL="804863" indent="-173038"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4pPr>
            <a:lvl5pPr marL="968375"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Type of testing: </a:t>
            </a:r>
            <a:r>
              <a:rPr lang="en-US" dirty="0"/>
              <a:t>Germline Testing</a:t>
            </a:r>
          </a:p>
          <a:p>
            <a:pPr marL="0" indent="0">
              <a:buNone/>
            </a:pPr>
            <a:endParaRPr lang="en-US" dirty="0"/>
          </a:p>
          <a:p>
            <a:r>
              <a:rPr lang="en-US" b="1" dirty="0"/>
              <a:t>What is tested: </a:t>
            </a:r>
            <a:r>
              <a:rPr lang="en-US" dirty="0"/>
              <a:t>Blood or Saliva</a:t>
            </a:r>
          </a:p>
          <a:p>
            <a:endParaRPr lang="en-US" b="1" dirty="0"/>
          </a:p>
          <a:p>
            <a:r>
              <a:rPr lang="en-US" b="1" dirty="0"/>
              <a:t>When is it done: </a:t>
            </a:r>
            <a:r>
              <a:rPr lang="en-US" dirty="0"/>
              <a:t>Analysis is performed selectively for at risk patients. </a:t>
            </a:r>
          </a:p>
          <a:p>
            <a:pPr lvl="1"/>
            <a:r>
              <a:rPr lang="en-US" dirty="0"/>
              <a:t>It is usually ordered after consultation with a Genetics Counselor</a:t>
            </a:r>
          </a:p>
          <a:p>
            <a:pPr lvl="1"/>
            <a:r>
              <a:rPr lang="en-US" dirty="0"/>
              <a:t>Strong family history of cancer</a:t>
            </a:r>
          </a:p>
          <a:p>
            <a:pPr lvl="1"/>
            <a:r>
              <a:rPr lang="en-US" dirty="0"/>
              <a:t>Concern for Lynch Syndrome based on MMR testing</a:t>
            </a:r>
            <a:endParaRPr lang="en-US" b="1" dirty="0"/>
          </a:p>
          <a:p>
            <a:endParaRPr lang="en-US" b="1" dirty="0"/>
          </a:p>
          <a:p>
            <a:r>
              <a:rPr lang="en-US" b="1" dirty="0"/>
              <a:t>Significance: </a:t>
            </a:r>
          </a:p>
          <a:p>
            <a:pPr lvl="1"/>
            <a:r>
              <a:rPr lang="en-US" dirty="0"/>
              <a:t>Lynch Syndrome is found in 2-3% of patients with endometrial cancer. </a:t>
            </a:r>
          </a:p>
          <a:p>
            <a:pPr lvl="1"/>
            <a:endParaRPr lang="en-US" dirty="0"/>
          </a:p>
          <a:p>
            <a:r>
              <a:rPr lang="en-US" b="1" dirty="0"/>
              <a:t>Importance</a:t>
            </a:r>
            <a:r>
              <a:rPr lang="en-US" dirty="0"/>
              <a:t>: </a:t>
            </a:r>
          </a:p>
          <a:p>
            <a:pPr lvl="1"/>
            <a:r>
              <a:rPr lang="en-US" dirty="0"/>
              <a:t>Patients with Lynch Syndrome are at risk for other cancers (colorectal, stomach, ovary, pancreas, liver, kidney)</a:t>
            </a:r>
          </a:p>
          <a:p>
            <a:pPr lvl="1"/>
            <a:r>
              <a:rPr lang="en-US" dirty="0"/>
              <a:t>Children have a 50% chance of having Lynch Syndrome as well</a:t>
            </a:r>
          </a:p>
          <a:p>
            <a:pPr marL="0" indent="0">
              <a:buNone/>
            </a:pPr>
            <a:endParaRPr lang="en-US" dirty="0"/>
          </a:p>
          <a:p>
            <a:endParaRPr lang="en-US" dirty="0"/>
          </a:p>
        </p:txBody>
      </p:sp>
      <p:sp>
        <p:nvSpPr>
          <p:cNvPr id="5" name="Title 3">
            <a:extLst>
              <a:ext uri="{FF2B5EF4-FFF2-40B4-BE49-F238E27FC236}">
                <a16:creationId xmlns:a16="http://schemas.microsoft.com/office/drawing/2014/main" id="{B486664E-74BA-4D9B-AD02-C33F6517748F}"/>
              </a:ext>
            </a:extLst>
          </p:cNvPr>
          <p:cNvSpPr txBox="1">
            <a:spLocks/>
          </p:cNvSpPr>
          <p:nvPr/>
        </p:nvSpPr>
        <p:spPr>
          <a:xfrm>
            <a:off x="3629659" y="137160"/>
            <a:ext cx="10285292"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solidFill>
                  <a:schemeClr val="tx1"/>
                </a:solidFill>
              </a:rPr>
              <a:t>Germline Testing: Lynch Syndrome</a:t>
            </a:r>
            <a:r>
              <a:rPr lang="en-US" dirty="0"/>
              <a:t>)</a:t>
            </a:r>
          </a:p>
        </p:txBody>
      </p:sp>
    </p:spTree>
    <p:extLst>
      <p:ext uri="{BB962C8B-B14F-4D97-AF65-F5344CB8AC3E}">
        <p14:creationId xmlns:p14="http://schemas.microsoft.com/office/powerpoint/2010/main" val="370704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Northwestern Medicine Low Brand">
  <a:themeElements>
    <a:clrScheme name="NM Colors">
      <a:dk1>
        <a:srgbClr val="54585A"/>
      </a:dk1>
      <a:lt1>
        <a:sysClr val="window" lastClr="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4191</TotalTime>
  <Words>4070</Words>
  <Application>Microsoft Office PowerPoint</Application>
  <PresentationFormat>Widescreen</PresentationFormat>
  <Paragraphs>549</Paragraphs>
  <Slides>57</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57</vt:i4>
      </vt:variant>
    </vt:vector>
  </HeadingPairs>
  <TitlesOfParts>
    <vt:vector size="65" baseType="lpstr">
      <vt:lpstr>Arial</vt:lpstr>
      <vt:lpstr>Calibri</vt:lpstr>
      <vt:lpstr>Corbel</vt:lpstr>
      <vt:lpstr>Symbol</vt:lpstr>
      <vt:lpstr>Wingdings</vt:lpstr>
      <vt:lpstr>Wingdings 2</vt:lpstr>
      <vt:lpstr>Frame</vt:lpstr>
      <vt:lpstr>Northwestern Medicine Low Brand</vt:lpstr>
      <vt:lpstr>Immunotherapy in Endometrial Cancer: Expanding Horizons</vt:lpstr>
      <vt:lpstr>OUTLINE</vt:lpstr>
      <vt:lpstr>Mutation types</vt:lpstr>
      <vt:lpstr>What is the Importance of Genetic Testing?</vt:lpstr>
      <vt:lpstr>Mismatch Repair Testing</vt:lpstr>
      <vt:lpstr>Mismatch Repair Testing</vt:lpstr>
      <vt:lpstr>Next Generation Sequencing (NGS)</vt:lpstr>
      <vt:lpstr>Somatic Testing Panels (aka Next Generation Sequencing)</vt:lpstr>
      <vt:lpstr>Germline Mutations</vt:lpstr>
      <vt:lpstr>Germline Testing Panels</vt:lpstr>
      <vt:lpstr>PowerPoint Presentation</vt:lpstr>
      <vt:lpstr>Precision Medicine</vt:lpstr>
      <vt:lpstr>How is this useful</vt:lpstr>
      <vt:lpstr>Immunogenic tumors</vt:lpstr>
      <vt:lpstr>Immunogenic: PD1/PDL-1</vt:lpstr>
      <vt:lpstr>Immunogenic: PD1/PDL-1</vt:lpstr>
      <vt:lpstr>Immunogenic: PD1/PDL-1</vt:lpstr>
      <vt:lpstr>Immunogenic: PD1/PDL-1</vt:lpstr>
      <vt:lpstr>Treatment</vt:lpstr>
      <vt:lpstr>Immunogenic: Tumor mutation burden (TMB)</vt:lpstr>
      <vt:lpstr>Immunogenic: Tumor mutation burden (TMB)</vt:lpstr>
      <vt:lpstr>Immunogenic: Mismatch repair</vt:lpstr>
      <vt:lpstr>Immunogenic: Mismatch repair</vt:lpstr>
      <vt:lpstr>Treatment: MSI/dMMR</vt:lpstr>
      <vt:lpstr>FDA approval</vt:lpstr>
      <vt:lpstr>But what about if my tumor isn’t MSI-high?</vt:lpstr>
      <vt:lpstr>Treatment: MSS</vt:lpstr>
      <vt:lpstr>What’s next?</vt:lpstr>
      <vt:lpstr>Take Home Message</vt:lpstr>
      <vt:lpstr>PowerPoint Presentation</vt:lpstr>
      <vt:lpstr>Side Effect Profile and Management  </vt:lpstr>
      <vt:lpstr>Recurrent Endometrial Cancer </vt:lpstr>
      <vt:lpstr>Recurrent Endometrial Cancer </vt:lpstr>
      <vt:lpstr>Lenvatinib and Pembrolizumab </vt:lpstr>
      <vt:lpstr>Recurrent Endometrial Cancer </vt:lpstr>
      <vt:lpstr>Lenvatinib (Lenvima) &amp; Pembrolizumab (Keytruda)</vt:lpstr>
      <vt:lpstr>Endometrial Cancer</vt:lpstr>
      <vt:lpstr>Possible Side Effects of Pembrolizumab (Keytruda)</vt:lpstr>
      <vt:lpstr>Possible Side Effects of Pembrolizumab (Keytruda) con</vt:lpstr>
      <vt:lpstr>Recurrent Endometrial Cancer </vt:lpstr>
      <vt:lpstr>Side Effect: Hypertension (Elevated Blood Pressure) </vt:lpstr>
      <vt:lpstr>Side Effects: Thyroid </vt:lpstr>
      <vt:lpstr>Side effects: Colitis </vt:lpstr>
      <vt:lpstr>Side Effects: Pneumonitis</vt:lpstr>
      <vt:lpstr>Side Effects: Gastrointestinal</vt:lpstr>
      <vt:lpstr>Side Effects: Gastrointestinal (continued)</vt:lpstr>
      <vt:lpstr>In Conclusion: </vt:lpstr>
      <vt:lpstr>   Thank you!</vt:lpstr>
      <vt:lpstr>What are clinical trials?</vt:lpstr>
      <vt:lpstr>Types of trials</vt:lpstr>
      <vt:lpstr>Trial phases</vt:lpstr>
      <vt:lpstr>Trial phases</vt:lpstr>
      <vt:lpstr>Trial phases</vt:lpstr>
      <vt:lpstr>Are clinical trials for you?</vt:lpstr>
      <vt:lpstr>PowerPoint Presentation</vt:lpstr>
      <vt:lpstr>About the MyActivity Study</vt:lpstr>
      <vt:lpstr>Who to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Immunotherapy in Endometrial Cancer: Expanding Horizons</dc:title>
  <dc:creator>Hinchcliff, Emily</dc:creator>
  <cp:lastModifiedBy>Belarmino, Dara Alynna</cp:lastModifiedBy>
  <cp:revision>32</cp:revision>
  <dcterms:created xsi:type="dcterms:W3CDTF">2021-10-08T17:49:19Z</dcterms:created>
  <dcterms:modified xsi:type="dcterms:W3CDTF">2021-12-01T20:52:29Z</dcterms:modified>
</cp:coreProperties>
</file>