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5" r:id="rId3"/>
    <p:sldId id="307" r:id="rId4"/>
    <p:sldId id="309" r:id="rId5"/>
    <p:sldId id="305" r:id="rId6"/>
    <p:sldId id="310" r:id="rId7"/>
    <p:sldId id="311" r:id="rId8"/>
    <p:sldId id="312" r:id="rId9"/>
    <p:sldId id="319" r:id="rId10"/>
    <p:sldId id="369" r:id="rId11"/>
    <p:sldId id="370" r:id="rId12"/>
    <p:sldId id="371" r:id="rId13"/>
    <p:sldId id="372" r:id="rId14"/>
    <p:sldId id="373" r:id="rId15"/>
    <p:sldId id="318" r:id="rId16"/>
    <p:sldId id="317" r:id="rId17"/>
    <p:sldId id="320" r:id="rId18"/>
    <p:sldId id="321" r:id="rId19"/>
    <p:sldId id="324" r:id="rId20"/>
    <p:sldId id="325" r:id="rId21"/>
    <p:sldId id="296" r:id="rId22"/>
    <p:sldId id="323" r:id="rId23"/>
    <p:sldId id="326" r:id="rId24"/>
    <p:sldId id="306" r:id="rId25"/>
    <p:sldId id="374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ody Lauren Boland" initials="CLB [7]" lastIdx="1" clrIdx="6">
    <p:extLst/>
  </p:cmAuthor>
  <p:cmAuthor id="1" name="Cody Lauren Boland" initials="CLB" lastIdx="6" clrIdx="0">
    <p:extLst/>
  </p:cmAuthor>
  <p:cmAuthor id="8" name="Cody Lauren Boland" initials="CLB [8]" lastIdx="1" clrIdx="7">
    <p:extLst/>
  </p:cmAuthor>
  <p:cmAuthor id="2" name="Cody Lauren Boland" initials="CLB [2]" lastIdx="1" clrIdx="1">
    <p:extLst/>
  </p:cmAuthor>
  <p:cmAuthor id="9" name="Cody Lauren Boland" initials="CLB [9]" lastIdx="1" clrIdx="8">
    <p:extLst/>
  </p:cmAuthor>
  <p:cmAuthor id="3" name="Cody Lauren Boland" initials="CLB [3]" lastIdx="1" clrIdx="2">
    <p:extLst/>
  </p:cmAuthor>
  <p:cmAuthor id="10" name="Cody Lauren Boland" initials="CLB [10]" lastIdx="1" clrIdx="9">
    <p:extLst/>
  </p:cmAuthor>
  <p:cmAuthor id="4" name="Cody Lauren Boland" initials="CLB [4]" lastIdx="1" clrIdx="3">
    <p:extLst/>
  </p:cmAuthor>
  <p:cmAuthor id="5" name="Cody Lauren Boland" initials="CLB [5]" lastIdx="1" clrIdx="4">
    <p:extLst/>
  </p:cmAuthor>
  <p:cmAuthor id="6" name="Cody Lauren Boland" initials="CLB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9FC5"/>
    <a:srgbClr val="D6C2EF"/>
    <a:srgbClr val="8B7E9C"/>
    <a:srgbClr val="847893"/>
    <a:srgbClr val="532674"/>
    <a:srgbClr val="66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23" autoAdjust="0"/>
    <p:restoredTop sz="83258" autoAdjust="0"/>
  </p:normalViewPr>
  <p:slideViewPr>
    <p:cSldViewPr snapToGrid="0" snapToObjects="1">
      <p:cViewPr varScale="1">
        <p:scale>
          <a:sx n="56" d="100"/>
          <a:sy n="56" d="100"/>
        </p:scale>
        <p:origin x="6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772" y="-84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6D1952-4C8C-594A-8D47-CC3EBD31CD69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32E9FD-FA40-FC48-8917-175ED0BCC7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04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E82BA9-193E-D440-8A2C-9653656F2AE3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63C63D-0C1A-0E4C-A0BD-8D65A95424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05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6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6080"/>
            <a:ext cx="9144000" cy="27388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6117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AB182AE3-760A-8E44-AB65-03A533386DFC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4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362BA78-8688-C546-A03A-2A39F84C0B58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7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EF5B9135-15EF-DE46-84CC-16626B0FAF7F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136197" y="-406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2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7ADD-011F-3541-9724-9C7FC92455D5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3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642AC-F8FF-E443-AEE2-21962D81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A979-5201-8A4B-A784-7700A07651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9AA51-ACE0-ED49-9CC9-81CF935D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71308-BD11-FE4E-ACFC-A5953A6E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776-F071-5340-BDA6-DD4FBF83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6080"/>
            <a:ext cx="9144000" cy="27388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122452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3421027-4EC0-9C48-8CFB-B8A3104CB056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26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FA5DAB8B-8178-D047-869E-5A62AF236443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9AB8213-A564-3C44-8CA0-968996562138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6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0A83DA12-03A5-114A-ABAE-78CD6BB6AC1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3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FFF386F-14E4-954A-9EC2-E277FFD66D4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8FFCF06-3344-8345-BEA6-DDAEFCC6ECCE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7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84C6D879-35D4-554E-9D6D-93E8130AA922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176C-065F-124D-AAA4-94F2B7A2EC7C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5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7440" y="1802050"/>
            <a:ext cx="6400800" cy="1061186"/>
          </a:xfrm>
        </p:spPr>
        <p:txBody>
          <a:bodyPr>
            <a:noAutofit/>
          </a:bodyPr>
          <a:lstStyle/>
          <a:p>
            <a:pPr algn="l"/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Navigating cancer during the time of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Covid</a:t>
            </a:r>
            <a:endParaRPr lang="en-US" sz="3000" dirty="0">
              <a:solidFill>
                <a:schemeClr val="accent4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7440" y="3752602"/>
            <a:ext cx="5303495" cy="201880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Timothy Pearman, PhD, ABPP</a:t>
            </a:r>
          </a:p>
          <a:p>
            <a:pPr algn="l"/>
            <a:r>
              <a:rPr lang="en-US" sz="20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Director, Supportive Oncology</a:t>
            </a:r>
          </a:p>
          <a:p>
            <a:pPr algn="l"/>
            <a:r>
              <a:rPr lang="en-US" sz="20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Professor, Department of Medical Social Sciences and Psychiatry &amp; Behavioral Sciences</a:t>
            </a:r>
          </a:p>
          <a:p>
            <a:pPr algn="l"/>
            <a:r>
              <a:rPr lang="en-US" sz="20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Robert H. Lurie Comprehensive Cancer Center</a:t>
            </a:r>
          </a:p>
          <a:p>
            <a:pPr algn="l"/>
            <a:r>
              <a:rPr lang="en-US" sz="20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Northwestern University Feinberg School of Medicine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/>
          <a:srcRect l="2513" b="17116"/>
          <a:stretch/>
        </p:blipFill>
        <p:spPr>
          <a:xfrm>
            <a:off x="2461666" y="5886603"/>
            <a:ext cx="6232348" cy="7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3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998A7-8FF1-AE48-89F6-4DDD314C2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857250"/>
            <a:ext cx="6848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5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7B2887-8DC4-F547-8E21-592A29C9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857250"/>
            <a:ext cx="6848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3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0468BF-4D87-0A4E-BFD3-7A63AD2F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857250"/>
            <a:ext cx="6848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4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EF6C71-83D8-5E41-BB4D-7A33AACB0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857250"/>
            <a:ext cx="6848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9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21545D-1A78-FC44-AEB9-E0D46C71E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857250"/>
            <a:ext cx="6848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4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Self-Compassion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4571999" cy="4525963"/>
          </a:xfrm>
        </p:spPr>
        <p:txBody>
          <a:bodyPr>
            <a:normAutofit/>
          </a:bodyPr>
          <a:lstStyle/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</a:rPr>
              <a:t>Compassion is </a:t>
            </a:r>
            <a:r>
              <a:rPr lang="en-US" sz="2800" i="1" dirty="0">
                <a:latin typeface="Calibri Light" panose="020F0302020204030204" pitchFamily="34" charset="0"/>
              </a:rPr>
              <a:t>not</a:t>
            </a:r>
            <a:r>
              <a:rPr lang="en-US" sz="2800" dirty="0">
                <a:latin typeface="Calibri Light" panose="020F0302020204030204" pitchFamily="34" charset="0"/>
              </a:rPr>
              <a:t> finite or zero sum</a:t>
            </a:r>
          </a:p>
          <a:p>
            <a:pPr marL="0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</a:rPr>
              <a:t>Difficult emotions and thoughts can, and often do, </a:t>
            </a:r>
            <a:r>
              <a:rPr lang="en-US" sz="2800" i="1" dirty="0">
                <a:latin typeface="Calibri Light" panose="020F0302020204030204" pitchFamily="34" charset="0"/>
              </a:rPr>
              <a:t>co-exist</a:t>
            </a:r>
            <a:r>
              <a:rPr lang="en-US" sz="2800" dirty="0">
                <a:latin typeface="Calibri Light" panose="020F0302020204030204" pitchFamily="34" charset="0"/>
              </a:rPr>
              <a:t> with gratitude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 descr="Image result for self compa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1924278"/>
            <a:ext cx="4364974" cy="29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13" b="17116"/>
          <a:stretch/>
        </p:blipFill>
        <p:spPr>
          <a:xfrm>
            <a:off x="1143691" y="5380511"/>
            <a:ext cx="6726733" cy="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0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alibri Light" panose="020F0302020204030204" pitchFamily="34" charset="0"/>
              </a:rPr>
              <a:t>If your compassion does not include yourself, </a:t>
            </a:r>
          </a:p>
          <a:p>
            <a:pPr marL="0" indent="0" algn="ctr">
              <a:buNone/>
            </a:pPr>
            <a:r>
              <a:rPr lang="en-US" dirty="0">
                <a:latin typeface="Calibri Light" panose="020F0302020204030204" pitchFamily="34" charset="0"/>
              </a:rPr>
              <a:t>it is incomplete.</a:t>
            </a:r>
          </a:p>
          <a:p>
            <a:pPr marL="0" indent="0" algn="r">
              <a:buNone/>
            </a:pPr>
            <a:r>
              <a:rPr lang="en-US" sz="2400" dirty="0">
                <a:latin typeface="Calibri Light" panose="020F0302020204030204" pitchFamily="34" charset="0"/>
              </a:rPr>
              <a:t>- Jack Kornfield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13" b="17116"/>
          <a:stretch/>
        </p:blipFill>
        <p:spPr>
          <a:xfrm>
            <a:off x="1143691" y="5380511"/>
            <a:ext cx="6726733" cy="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39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Clarify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What have I learned about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my values and what’s important?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myself and my strengths?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what I want more of in my life? less of?</a:t>
            </a:r>
          </a:p>
          <a:p>
            <a:pPr lvl="1"/>
            <a:endParaRPr lang="en-US" dirty="0">
              <a:latin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146" name="Picture 2" descr="Image result for 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22" y="3583251"/>
            <a:ext cx="3730753" cy="18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13" b="17116"/>
          <a:stretch/>
        </p:blipFill>
        <p:spPr>
          <a:xfrm>
            <a:off x="1143691" y="5380511"/>
            <a:ext cx="6726733" cy="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Creating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" y="1688788"/>
            <a:ext cx="5102352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</a:rPr>
              <a:t>Choose a life domain that is high priority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</a:rPr>
              <a:t>Choose a value to pursue in this domain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</a:rPr>
              <a:t>Develop goals, guided by the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</a:rPr>
              <a:t>Take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4" descr="Image result for acceptance and commitment therapy values compa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r="27673"/>
          <a:stretch/>
        </p:blipFill>
        <p:spPr bwMode="auto">
          <a:xfrm>
            <a:off x="5059680" y="1794894"/>
            <a:ext cx="3941210" cy="32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13" b="17116"/>
          <a:stretch/>
        </p:blipFill>
        <p:spPr>
          <a:xfrm>
            <a:off x="1143691" y="5380511"/>
            <a:ext cx="6726733" cy="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51280"/>
            <a:ext cx="9144000" cy="273888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 Light" panose="020F0302020204030204" pitchFamily="34" charset="0"/>
              </a:rPr>
              <a:t>Being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106E12CD-FCB1-464E-A775-0B83FDDACE0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alibri Light" panose="020F0302020204030204" pitchFamily="34" charset="0"/>
              </a:rPr>
              <a:t>Provide a framework for understanding difficult emotions and thoughts in managing cancer during the time of a global pandemic and discuss approaches to help manage them.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13" b="17116"/>
          <a:stretch/>
        </p:blipFill>
        <p:spPr>
          <a:xfrm>
            <a:off x="1143691" y="5380511"/>
            <a:ext cx="6726733" cy="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79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alibri Light" panose="020F0302020204030204" pitchFamily="34" charset="0"/>
              </a:rPr>
              <a:t>Mindfulness is paying attention, on purpose, in the present, and non-judgmentally, to the unfolding of experience moment to moment. </a:t>
            </a:r>
          </a:p>
          <a:p>
            <a:pPr marL="0" indent="0" algn="r">
              <a:buNone/>
            </a:pPr>
            <a:r>
              <a:rPr lang="en-US" sz="2800" dirty="0">
                <a:latin typeface="Calibri Light" panose="020F0302020204030204" pitchFamily="34" charset="0"/>
              </a:rPr>
              <a:t>- Jon Kabat-Zinn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13" b="17116"/>
          <a:stretch/>
        </p:blipFill>
        <p:spPr>
          <a:xfrm>
            <a:off x="1143691" y="5380511"/>
            <a:ext cx="6726733" cy="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2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Image result for mindful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77" y="675450"/>
            <a:ext cx="6727044" cy="43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13" b="17116"/>
          <a:stretch/>
        </p:blipFill>
        <p:spPr>
          <a:xfrm>
            <a:off x="1143691" y="5380511"/>
            <a:ext cx="6726733" cy="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7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Being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244" y="1602676"/>
            <a:ext cx="8229600" cy="4525963"/>
          </a:xfrm>
        </p:spPr>
        <p:txBody>
          <a:bodyPr/>
          <a:lstStyle/>
          <a:p>
            <a:r>
              <a:rPr lang="en-US" sz="2800" dirty="0">
                <a:latin typeface="Calibri Light" panose="020F0302020204030204" pitchFamily="34" charset="0"/>
              </a:rPr>
              <a:t>Be still and bring your attention to your breath</a:t>
            </a:r>
          </a:p>
          <a:p>
            <a:r>
              <a:rPr lang="en-US" sz="2800" dirty="0">
                <a:latin typeface="Calibri Light" panose="020F0302020204030204" pitchFamily="34" charset="0"/>
              </a:rPr>
              <a:t>Slow breathing and do a body scan</a:t>
            </a:r>
          </a:p>
          <a:p>
            <a:r>
              <a:rPr lang="en-US" sz="2800" dirty="0">
                <a:latin typeface="Calibri Light" panose="020F0302020204030204" pitchFamily="34" charset="0"/>
              </a:rPr>
              <a:t>Notice thoughts and feelings without judgment</a:t>
            </a:r>
          </a:p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42" name="Picture 2" descr="Image result for mindful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1" y="3660230"/>
            <a:ext cx="5926675" cy="17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13" b="17116"/>
          <a:stretch/>
        </p:blipFill>
        <p:spPr>
          <a:xfrm>
            <a:off x="1143691" y="5380511"/>
            <a:ext cx="6726733" cy="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2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Being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600201"/>
            <a:ext cx="5724144" cy="4525963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Creates awareness of your experience</a:t>
            </a:r>
          </a:p>
          <a:p>
            <a:r>
              <a:rPr lang="en-US" dirty="0">
                <a:latin typeface="Calibri Light" panose="020F0302020204030204" pitchFamily="34" charset="0"/>
              </a:rPr>
              <a:t>Allows room for difficult feelings without judgment</a:t>
            </a:r>
          </a:p>
          <a:p>
            <a:r>
              <a:rPr lang="en-US" dirty="0">
                <a:latin typeface="Calibri Light" panose="020F0302020204030204" pitchFamily="34" charset="0"/>
              </a:rPr>
              <a:t>Helps manage stress</a:t>
            </a:r>
          </a:p>
          <a:p>
            <a:r>
              <a:rPr lang="en-US" dirty="0">
                <a:latin typeface="Calibri Light" panose="020F0302020204030204" pitchFamily="34" charset="0"/>
              </a:rPr>
              <a:t>Facilitates self-compassion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266" name="Picture 2" descr="Image result for mindfuln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9" t="13036"/>
          <a:stretch/>
        </p:blipFill>
        <p:spPr bwMode="auto">
          <a:xfrm>
            <a:off x="5178415" y="1472910"/>
            <a:ext cx="3703456" cy="364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13" b="17116"/>
          <a:stretch/>
        </p:blipFill>
        <p:spPr>
          <a:xfrm>
            <a:off x="1143691" y="5380511"/>
            <a:ext cx="6726733" cy="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b="1" dirty="0">
                <a:latin typeface="Calibri Light" panose="020F0302020204030204" pitchFamily="34" charset="0"/>
              </a:rPr>
              <a:t>Honor</a:t>
            </a:r>
            <a:r>
              <a:rPr lang="en-US" dirty="0">
                <a:latin typeface="Calibri Light" panose="020F0302020204030204" pitchFamily="34" charset="0"/>
              </a:rPr>
              <a:t> and understand complicated feelings</a:t>
            </a:r>
          </a:p>
          <a:p>
            <a:r>
              <a:rPr lang="en-US" dirty="0">
                <a:latin typeface="Calibri Light" panose="020F0302020204030204" pitchFamily="34" charset="0"/>
              </a:rPr>
              <a:t>Cultivate </a:t>
            </a:r>
            <a:r>
              <a:rPr lang="en-US" b="1" dirty="0">
                <a:latin typeface="Calibri Light" panose="020F0302020204030204" pitchFamily="34" charset="0"/>
              </a:rPr>
              <a:t>self-compassion</a:t>
            </a:r>
          </a:p>
          <a:p>
            <a:r>
              <a:rPr lang="en-US" dirty="0">
                <a:latin typeface="Calibri Light" panose="020F0302020204030204" pitchFamily="34" charset="0"/>
              </a:rPr>
              <a:t>Identify values and strengths to </a:t>
            </a:r>
            <a:r>
              <a:rPr lang="en-US" b="1" dirty="0">
                <a:latin typeface="Calibri Light" panose="020F0302020204030204" pitchFamily="34" charset="0"/>
              </a:rPr>
              <a:t>create meaning</a:t>
            </a:r>
          </a:p>
          <a:p>
            <a:r>
              <a:rPr lang="en-US" dirty="0">
                <a:latin typeface="Calibri Light" panose="020F0302020204030204" pitchFamily="34" charset="0"/>
              </a:rPr>
              <a:t>Be </a:t>
            </a:r>
            <a:r>
              <a:rPr lang="en-US" b="1" dirty="0">
                <a:latin typeface="Calibri Light" panose="020F0302020204030204" pitchFamily="34" charset="0"/>
              </a:rPr>
              <a:t>mindful</a:t>
            </a:r>
            <a:r>
              <a:rPr lang="en-US" dirty="0">
                <a:latin typeface="Calibri Light" panose="020F0302020204030204" pitchFamily="34" charset="0"/>
              </a:rPr>
              <a:t> and connect to the present moment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</a:endParaRPr>
          </a:p>
          <a:p>
            <a:r>
              <a:rPr lang="en-US" i="1" dirty="0">
                <a:latin typeface="Calibri Light" panose="020F0302020204030204" pitchFamily="34" charset="0"/>
              </a:rPr>
              <a:t>Reach out for more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13" b="17116"/>
          <a:stretch/>
        </p:blipFill>
        <p:spPr>
          <a:xfrm>
            <a:off x="1143691" y="5380511"/>
            <a:ext cx="6726733" cy="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EA2B5B-0C95-D048-B505-A5D16AB8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857250"/>
            <a:ext cx="68225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6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4" y="1603248"/>
            <a:ext cx="8394192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Complicated feelings, like anger, guilt, uncertainty, are very common in the cancer experience. These feelings are also expectable during the </a:t>
            </a:r>
            <a:r>
              <a:rPr lang="en-US" dirty="0" err="1">
                <a:latin typeface="Calibri Light" panose="020F0302020204030204" pitchFamily="34" charset="0"/>
              </a:rPr>
              <a:t>Covid</a:t>
            </a:r>
            <a:r>
              <a:rPr lang="en-US" dirty="0">
                <a:latin typeface="Calibri Light" panose="020F0302020204030204" pitchFamily="34" charset="0"/>
              </a:rPr>
              <a:t> crisis.</a:t>
            </a:r>
          </a:p>
          <a:p>
            <a:pPr lvl="1"/>
            <a:r>
              <a:rPr lang="en-US" i="1" dirty="0">
                <a:latin typeface="Calibri Light" panose="020F0302020204030204" pitchFamily="34" charset="0"/>
              </a:rPr>
              <a:t>However, we often don’t talk about them enough.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13" b="17116"/>
          <a:stretch/>
        </p:blipFill>
        <p:spPr>
          <a:xfrm>
            <a:off x="1143691" y="5380511"/>
            <a:ext cx="6726733" cy="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6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51280"/>
            <a:ext cx="9144000" cy="273888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 Light" panose="020F0302020204030204" pitchFamily="34" charset="0"/>
              </a:rPr>
              <a:t>Attitudes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106E12CD-FCB1-464E-A775-0B83FDDACE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9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42" name="Picture 2" descr="Image result for think posi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877000"/>
            <a:ext cx="6435724" cy="43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13" b="17116"/>
          <a:stretch/>
        </p:blipFill>
        <p:spPr>
          <a:xfrm>
            <a:off x="1143691" y="5380511"/>
            <a:ext cx="6726733" cy="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5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600200"/>
            <a:ext cx="8490858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alibri Light" panose="020F0302020204030204" pitchFamily="34" charset="0"/>
              </a:rPr>
              <a:t>It is psychologically healthy to have both painful and complicated feelings alongside feelings like gratitude and happiness when coping with cancer.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13" b="17116"/>
          <a:stretch/>
        </p:blipFill>
        <p:spPr>
          <a:xfrm>
            <a:off x="1143691" y="5380511"/>
            <a:ext cx="6726733" cy="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51280"/>
            <a:ext cx="9144000" cy="273888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 Light" panose="020F0302020204030204" pitchFamily="34" charset="0"/>
              </a:rPr>
              <a:t>How do we typically cope?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106E12CD-FCB1-464E-A775-0B83FDDACE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1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Problem-Solving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Very common, generally adaptive</a:t>
            </a:r>
          </a:p>
          <a:p>
            <a:r>
              <a:rPr lang="en-US" dirty="0">
                <a:latin typeface="Calibri Light" panose="020F0302020204030204" pitchFamily="34" charset="0"/>
              </a:rPr>
              <a:t>Focuses on dealing with the cause of a problem by reducing or eliminating the source of stress</a:t>
            </a:r>
          </a:p>
          <a:p>
            <a:pPr lvl="1"/>
            <a:endParaRPr lang="en-US" i="1" dirty="0">
              <a:latin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en-US" i="1" dirty="0">
                <a:latin typeface="Calibri Light" panose="020F0302020204030204" pitchFamily="34" charset="0"/>
              </a:rPr>
              <a:t>However, this strategy is most effective when stressors are </a:t>
            </a:r>
            <a:r>
              <a:rPr lang="en-US" b="1" i="1" dirty="0">
                <a:latin typeface="Calibri Light" panose="020F0302020204030204" pitchFamily="34" charset="0"/>
              </a:rPr>
              <a:t>controllable.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13" b="17116"/>
          <a:stretch/>
        </p:blipFill>
        <p:spPr>
          <a:xfrm>
            <a:off x="1143691" y="5380511"/>
            <a:ext cx="6726733" cy="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7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51280"/>
            <a:ext cx="9144000" cy="273888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 Light" panose="020F0302020204030204" pitchFamily="34" charset="0"/>
              </a:rPr>
              <a:t>What can we do differently?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106E12CD-FCB1-464E-A775-0B83FDDACE0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94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11630</TotalTime>
  <Words>389</Words>
  <Application>Microsoft Office PowerPoint</Application>
  <PresentationFormat>On-screen Show (4:3)</PresentationFormat>
  <Paragraphs>79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Navigating cancer during the time of Covid</vt:lpstr>
      <vt:lpstr>Objective</vt:lpstr>
      <vt:lpstr>PowerPoint Presentation</vt:lpstr>
      <vt:lpstr>Attitudes</vt:lpstr>
      <vt:lpstr>PowerPoint Presentation</vt:lpstr>
      <vt:lpstr>PowerPoint Presentation</vt:lpstr>
      <vt:lpstr>How do we typically cope?</vt:lpstr>
      <vt:lpstr>Problem-Solving</vt:lpstr>
      <vt:lpstr>What can we do differently?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Self-Compassion</vt:lpstr>
      <vt:lpstr>PowerPoint Presentation</vt:lpstr>
      <vt:lpstr>Clarify Priorities</vt:lpstr>
      <vt:lpstr>Creating Meaning</vt:lpstr>
      <vt:lpstr>Being Present</vt:lpstr>
      <vt:lpstr>PowerPoint Presentation</vt:lpstr>
      <vt:lpstr>PowerPoint Presentation</vt:lpstr>
      <vt:lpstr>Being Present</vt:lpstr>
      <vt:lpstr>Being Present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Geraldo Rivera</dc:creator>
  <cp:lastModifiedBy>Anne Grace</cp:lastModifiedBy>
  <cp:revision>275</cp:revision>
  <cp:lastPrinted>2017-03-24T17:35:13Z</cp:lastPrinted>
  <dcterms:created xsi:type="dcterms:W3CDTF">2015-07-21T16:44:10Z</dcterms:created>
  <dcterms:modified xsi:type="dcterms:W3CDTF">2020-10-13T21:13:43Z</dcterms:modified>
</cp:coreProperties>
</file>