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72" r:id="rId3"/>
    <p:sldId id="301" r:id="rId4"/>
    <p:sldId id="274" r:id="rId5"/>
    <p:sldId id="285" r:id="rId6"/>
    <p:sldId id="286" r:id="rId7"/>
    <p:sldId id="287" r:id="rId8"/>
    <p:sldId id="288" r:id="rId9"/>
    <p:sldId id="291" r:id="rId10"/>
    <p:sldId id="292" r:id="rId11"/>
    <p:sldId id="294" r:id="rId12"/>
    <p:sldId id="295" r:id="rId13"/>
    <p:sldId id="296" r:id="rId14"/>
    <p:sldId id="297" r:id="rId15"/>
    <p:sldId id="290" r:id="rId16"/>
    <p:sldId id="298" r:id="rId17"/>
    <p:sldId id="300" r:id="rId18"/>
    <p:sldId id="299" r:id="rId19"/>
    <p:sldId id="304" r:id="rId20"/>
    <p:sldId id="302" r:id="rId21"/>
    <p:sldId id="303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1"/>
    <p:restoredTop sz="90487"/>
  </p:normalViewPr>
  <p:slideViewPr>
    <p:cSldViewPr snapToGrid="0" snapToObjects="1">
      <p:cViewPr varScale="1">
        <p:scale>
          <a:sx n="98" d="100"/>
          <a:sy n="98" d="100"/>
        </p:scale>
        <p:origin x="7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7CA85A-F278-A240-9C13-4830A8C2506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91DE3C-93AC-AD4F-B975-99F2B6DAF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22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484489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bjc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bjc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modpatho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969170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modpatho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modpatho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ijms20040952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3390/ijms14059536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sources: Northwestern pathology website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61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from </a:t>
            </a:r>
            <a:r>
              <a:rPr lang="en-US" dirty="0" err="1"/>
              <a:t>Gouy</a:t>
            </a:r>
            <a:r>
              <a:rPr lang="en-US" dirty="0"/>
              <a:t> et al. </a:t>
            </a:r>
            <a:r>
              <a:rPr lang="en-US" i="1" dirty="0"/>
              <a:t>Gynecologic Oncology Reports. </a:t>
            </a:r>
            <a:r>
              <a:rPr lang="en-US" i="0" dirty="0"/>
              <a:t>Vol 22, Nov 2017, pp21-25.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04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LG endometrioid ovarian ca and endometriosis: Terada. </a:t>
            </a:r>
            <a:r>
              <a:rPr lang="en-US" b="0" i="0" u="sng" dirty="0">
                <a:solidFill>
                  <a:srgbClr val="376FAA"/>
                </a:solidFill>
                <a:effectLst/>
                <a:latin typeface="Helvetica Neue"/>
                <a:hlinkClick r:id="rId3"/>
              </a:rPr>
              <a:t>Int J Clin Exp </a:t>
            </a:r>
            <a:r>
              <a:rPr lang="en-US" b="0" i="0" u="sng" dirty="0" err="1">
                <a:solidFill>
                  <a:srgbClr val="376FAA"/>
                </a:solidFill>
                <a:effectLst/>
                <a:latin typeface="Helvetica Neue"/>
                <a:hlinkClick r:id="rId3"/>
              </a:rPr>
              <a:t>Pathol</a:t>
            </a:r>
            <a:r>
              <a:rPr lang="en-US" b="0" i="0" u="sng" dirty="0">
                <a:solidFill>
                  <a:srgbClr val="376FAA"/>
                </a:solidFill>
                <a:effectLst/>
                <a:latin typeface="Helvetica Neue"/>
                <a:hlinkClick r:id="rId3"/>
              </a:rPr>
              <a:t>.</a:t>
            </a:r>
            <a:r>
              <a:rPr lang="en-US" b="0" i="0" dirty="0">
                <a:solidFill>
                  <a:srgbClr val="212121"/>
                </a:solidFill>
                <a:effectLst/>
                <a:latin typeface="Helvetica Neue"/>
              </a:rPr>
              <a:t> 2012; 5(9): 924–927.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89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tell if someone has a recurrence or new cancer based on a biopsy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0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Immunohistochemical staining of FOLR1.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(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A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) No staining in a mucinous carcinoma. (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B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) Strong staining of 1–50% of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tumour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cells in a high-grade serous carcinoma. (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C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) Strong staining of &gt;50% of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tumour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cells with predominant membranous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localisation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in a high-grade serous carcinoma. (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D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) Strong staining of 50–90% of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tumour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cells with cytoplasmic staining (and membranous staining still present) in a high-grade serous carcinoma. (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E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) Strong staining of &gt;90% of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tumour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cells with cytoplasmic staining in a high-grade serous carcinoma. (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F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) Strong staining of &gt;50% of epithelial cells with predominant membranous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localisation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in normal fallopian tube.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Kobel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et al. </a:t>
            </a:r>
            <a:r>
              <a:rPr lang="en-US" b="0" i="1" dirty="0">
                <a:solidFill>
                  <a:srgbClr val="006699"/>
                </a:solidFill>
                <a:effectLst/>
                <a:latin typeface="-apple-system"/>
                <a:hlinkClick r:id="rId3"/>
              </a:rPr>
              <a:t>British Journal of Cancer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volume 111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 pages2297–2307 (2014)</a:t>
            </a:r>
          </a:p>
          <a:p>
            <a:endParaRPr lang="en-US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en-US" dirty="0"/>
              <a:t>How we use IHC for prognosis? </a:t>
            </a:r>
          </a:p>
          <a:p>
            <a:r>
              <a:rPr lang="en-US" dirty="0"/>
              <a:t>IHC and treatment options</a:t>
            </a:r>
          </a:p>
          <a:p>
            <a:pPr lvl="1"/>
            <a:r>
              <a:rPr lang="en-US" dirty="0"/>
              <a:t>FOLR1, MMR, PD-1, ER/PR, </a:t>
            </a:r>
          </a:p>
          <a:p>
            <a:r>
              <a:rPr lang="en-US" dirty="0"/>
              <a:t>malignant transformation of borderline tumors to invasive cancer</a:t>
            </a:r>
          </a:p>
          <a:p>
            <a:endParaRPr lang="en-US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55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Immunohistochemical staining of FOLR1.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(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A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) No staining in a mucinous carcinoma. (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B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) Strong staining of 1–50% of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tumour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cells in a high-grade serous carcinoma. (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C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) Strong staining of &gt;50% of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tumour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cells with predominant membranous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localisation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in a high-grade serous carcinoma. (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D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) Strong staining of 50–90% of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tumour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cells with cytoplasmic staining (and membranous staining still present) in a high-grade serous carcinoma. (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E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) Strong staining of &gt;90% of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tumour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cells with cytoplasmic staining in a high-grade serous carcinoma. (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F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) Strong staining of &gt;50% of epithelial cells with predominant membranous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localisation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in normal fallopian tube.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Kobel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 et al. </a:t>
            </a:r>
            <a:r>
              <a:rPr lang="en-US" b="0" i="1" dirty="0">
                <a:solidFill>
                  <a:srgbClr val="006699"/>
                </a:solidFill>
                <a:effectLst/>
                <a:latin typeface="-apple-system"/>
                <a:hlinkClick r:id="rId3"/>
              </a:rPr>
              <a:t>British Journal of Cancer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volume 111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 pages2297–2307 (2014)</a:t>
            </a:r>
          </a:p>
          <a:p>
            <a:endParaRPr lang="en-US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en-US" dirty="0"/>
              <a:t>How we use IHC for prognosis? </a:t>
            </a:r>
          </a:p>
          <a:p>
            <a:r>
              <a:rPr lang="en-US" dirty="0"/>
              <a:t>IHC and treatment options</a:t>
            </a:r>
          </a:p>
          <a:p>
            <a:pPr lvl="1"/>
            <a:r>
              <a:rPr lang="en-US" dirty="0"/>
              <a:t>FOLR1, MMR, PD-1, ER/PR, </a:t>
            </a:r>
          </a:p>
          <a:p>
            <a:r>
              <a:rPr lang="en-US" dirty="0"/>
              <a:t>malignant transformation of borderline tumors to invasive cancer</a:t>
            </a:r>
          </a:p>
          <a:p>
            <a:endParaRPr lang="en-US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58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Molecular testing- test the tumor for its genetic profile. This information can be used for several purposes: diagnostic (what about the tumor), therapeutic (how to treat the tumor), and prognostic (information about how we can expect the tumor to behave)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06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Molecular testing- test the tumor for its genetic profile. This information can be used for several purposes: diagnostic (what about the tumor), therapeutic (how to treat the tumor), and prognostic (information about how we can expect the tumor to behave)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09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Molecular testing- test the tumor for its genetic profile. This information can be used for several purposes: diagnostic (what about the tumor), therapeutic (how to treat the tumor), and prognostic (information about how we can expect the tumor to behave)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Molecular testing- test the tumor for its genetic profile. This information can be used for several purposes: diagnostic (what about the tumor), therapeutic (how to treat the tumor), and prognostic (information about how we can expect the tumor to behave)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5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Surgery: northwestern medicine</a:t>
            </a:r>
          </a:p>
          <a:p>
            <a:r>
              <a:rPr lang="en-US" dirty="0"/>
              <a:t>Slide creation: https://www.criver.com/insights/fast-precise-slide-preparation</a:t>
            </a:r>
          </a:p>
          <a:p>
            <a:r>
              <a:rPr lang="en-US" dirty="0"/>
              <a:t>Gross photo: </a:t>
            </a:r>
            <a:r>
              <a:rPr lang="en-US" dirty="0" err="1"/>
              <a:t>Gatius</a:t>
            </a:r>
            <a:r>
              <a:rPr lang="en-US" dirty="0"/>
              <a:t> &amp; Matias-</a:t>
            </a:r>
            <a:r>
              <a:rPr lang="en-US" dirty="0" err="1"/>
              <a:t>Guiu</a:t>
            </a:r>
            <a:r>
              <a:rPr lang="en-US" dirty="0"/>
              <a:t>. </a:t>
            </a:r>
            <a:r>
              <a:rPr lang="en-US" b="0" i="1" dirty="0">
                <a:solidFill>
                  <a:srgbClr val="006699"/>
                </a:solidFill>
                <a:effectLst/>
                <a:latin typeface="-apple-system"/>
                <a:hlinkClick r:id="rId3"/>
              </a:rPr>
              <a:t>Modern Pathology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volume 29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 pagesS45–S58 (2016)</a:t>
            </a:r>
          </a:p>
          <a:p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Histo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: my photo</a:t>
            </a:r>
            <a:endParaRPr lang="en-US" dirty="0"/>
          </a:p>
          <a:p>
            <a:r>
              <a:rPr lang="en-US" dirty="0"/>
              <a:t>Tissue sample taken from patient (bx or resection in OR)</a:t>
            </a:r>
          </a:p>
          <a:p>
            <a:r>
              <a:rPr lang="en-US" dirty="0"/>
              <a:t>Specimen fixed in formalin to harden the tissue</a:t>
            </a:r>
          </a:p>
          <a:p>
            <a:r>
              <a:rPr lang="en-US" dirty="0"/>
              <a:t>Fixed tissue processed with series of alcohols to further dry and then embedded in paraffin to create a solid block</a:t>
            </a:r>
          </a:p>
          <a:p>
            <a:r>
              <a:rPr lang="en-US" dirty="0"/>
              <a:t>Thin slice of tissue cut from block, mounted on a glass slide, and stained</a:t>
            </a:r>
          </a:p>
          <a:p>
            <a:r>
              <a:rPr lang="en-US" dirty="0"/>
              <a:t>Pathologist examines the tissue section under the microscope and renders diagnosis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42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NCI https://visualsonline.cancer.gov/details.cfm?imageid=8262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04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Pathogenesis- HPV, smoking and HIV strong influences</a:t>
            </a:r>
          </a:p>
          <a:p>
            <a:r>
              <a:rPr lang="en-US" dirty="0"/>
              <a:t>Precancerous lesions</a:t>
            </a:r>
          </a:p>
          <a:p>
            <a:r>
              <a:rPr lang="en-US" dirty="0"/>
              <a:t>Histology</a:t>
            </a:r>
          </a:p>
          <a:p>
            <a:endParaRPr lang="en-US" dirty="0"/>
          </a:p>
          <a:p>
            <a:r>
              <a:rPr lang="en-US" dirty="0"/>
              <a:t>Images sources: https://www.glowm.com/section-view/heading/Pathology%20of%20Cervical%20Carcinoma/item/230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88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source: Alvarado-</a:t>
            </a:r>
            <a:r>
              <a:rPr lang="en-US" dirty="0" err="1"/>
              <a:t>Cabrero</a:t>
            </a:r>
            <a:r>
              <a:rPr lang="en-US" dirty="0"/>
              <a:t> et al, </a:t>
            </a:r>
            <a:r>
              <a:rPr lang="en-US" b="0" i="0" u="sng" dirty="0">
                <a:solidFill>
                  <a:srgbClr val="376FAA"/>
                </a:solidFill>
                <a:effectLst/>
                <a:latin typeface="Helvetica Neue"/>
                <a:hlinkClick r:id="rId3"/>
              </a:rPr>
              <a:t>Int J </a:t>
            </a:r>
            <a:r>
              <a:rPr lang="en-US" b="0" i="0" u="sng" dirty="0" err="1">
                <a:solidFill>
                  <a:srgbClr val="376FAA"/>
                </a:solidFill>
                <a:effectLst/>
                <a:latin typeface="Helvetica Neue"/>
                <a:hlinkClick r:id="rId3"/>
              </a:rPr>
              <a:t>Gynecol</a:t>
            </a:r>
            <a:r>
              <a:rPr lang="en-US" b="0" i="0" u="sng" dirty="0">
                <a:solidFill>
                  <a:srgbClr val="376FAA"/>
                </a:solidFill>
                <a:effectLst/>
                <a:latin typeface="Helvetica Neue"/>
                <a:hlinkClick r:id="rId3"/>
              </a:rPr>
              <a:t> </a:t>
            </a:r>
            <a:r>
              <a:rPr lang="en-US" b="0" i="0" u="sng" dirty="0" err="1">
                <a:solidFill>
                  <a:srgbClr val="376FAA"/>
                </a:solidFill>
                <a:effectLst/>
                <a:latin typeface="Helvetica Neue"/>
                <a:hlinkClick r:id="rId3"/>
              </a:rPr>
              <a:t>Pathol</a:t>
            </a:r>
            <a:r>
              <a:rPr lang="en-US" b="0" i="0" u="sng" dirty="0">
                <a:solidFill>
                  <a:srgbClr val="376FAA"/>
                </a:solidFill>
                <a:effectLst/>
                <a:latin typeface="Helvetica Neue"/>
                <a:hlinkClick r:id="rId3"/>
              </a:rPr>
              <a:t>.</a:t>
            </a:r>
            <a:r>
              <a:rPr lang="en-US" b="0" i="0" dirty="0">
                <a:solidFill>
                  <a:srgbClr val="212121"/>
                </a:solidFill>
                <a:effectLst/>
                <a:latin typeface="Helvetica Neue"/>
              </a:rPr>
              <a:t> 2021 Mar; 40(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Helvetica Neue"/>
              </a:rPr>
              <a:t>Iss</a:t>
            </a:r>
            <a:r>
              <a:rPr lang="en-US" b="0" i="0" dirty="0">
                <a:solidFill>
                  <a:srgbClr val="212121"/>
                </a:solidFill>
                <a:effectLst/>
                <a:latin typeface="Helvetica Neue"/>
              </a:rPr>
              <a:t> 2 Suppl 1): S48–S65.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7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Endometrioid- unopposed estrogen, POLE</a:t>
            </a:r>
          </a:p>
          <a:p>
            <a:r>
              <a:rPr lang="en-US" dirty="0"/>
              <a:t>Serous- TP53 mutation</a:t>
            </a:r>
          </a:p>
          <a:p>
            <a:r>
              <a:rPr lang="en-US" dirty="0"/>
              <a:t>Image sources: endometrioid </a:t>
            </a:r>
            <a:r>
              <a:rPr lang="en-US" dirty="0" err="1"/>
              <a:t>Malpica</a:t>
            </a:r>
            <a:r>
              <a:rPr lang="en-US" dirty="0"/>
              <a:t>. </a:t>
            </a:r>
            <a:r>
              <a:rPr lang="en-US" b="0" i="1" dirty="0">
                <a:solidFill>
                  <a:srgbClr val="006699"/>
                </a:solidFill>
                <a:effectLst/>
                <a:latin typeface="-apple-system"/>
                <a:hlinkClick r:id="rId3"/>
              </a:rPr>
              <a:t>Modern Pathology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volume 29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 pagesS29–S44 (2016)</a:t>
            </a:r>
            <a:r>
              <a:rPr lang="en-US" dirty="0"/>
              <a:t> </a:t>
            </a:r>
          </a:p>
          <a:p>
            <a:r>
              <a:rPr lang="en-US" dirty="0"/>
              <a:t>CCC my pic</a:t>
            </a:r>
          </a:p>
          <a:p>
            <a:r>
              <a:rPr lang="en-US" dirty="0"/>
              <a:t>ESC </a:t>
            </a:r>
            <a:r>
              <a:rPr lang="en-US" dirty="0" err="1"/>
              <a:t>Gatius</a:t>
            </a:r>
            <a:r>
              <a:rPr lang="en-US" dirty="0"/>
              <a:t> &amp; Matias-</a:t>
            </a:r>
            <a:r>
              <a:rPr lang="en-US" dirty="0" err="1"/>
              <a:t>Guiu</a:t>
            </a:r>
            <a:r>
              <a:rPr lang="en-US" dirty="0"/>
              <a:t>. </a:t>
            </a:r>
            <a:r>
              <a:rPr lang="en-US" b="0" i="1" dirty="0">
                <a:solidFill>
                  <a:srgbClr val="006699"/>
                </a:solidFill>
                <a:effectLst/>
                <a:latin typeface="-apple-system"/>
                <a:hlinkClick r:id="rId3"/>
              </a:rPr>
              <a:t>Modern Pathology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volume 29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 pagesS45–S58 (2016)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9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LMS and LGESS: Prat &amp; </a:t>
            </a:r>
            <a:r>
              <a:rPr lang="en-US" dirty="0" err="1"/>
              <a:t>Mbatani</a:t>
            </a:r>
            <a:r>
              <a:rPr lang="en-US" dirty="0"/>
              <a:t>, IJGO, 2015. Vol 131, </a:t>
            </a:r>
            <a:r>
              <a:rPr lang="en-US" dirty="0" err="1"/>
              <a:t>Iss</a:t>
            </a:r>
            <a:r>
              <a:rPr lang="en-US" dirty="0"/>
              <a:t> S2, S105-S110.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6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photos from Hart. </a:t>
            </a:r>
            <a:r>
              <a:rPr lang="en-US" b="0" i="1" dirty="0">
                <a:solidFill>
                  <a:srgbClr val="006699"/>
                </a:solidFill>
                <a:effectLst/>
                <a:latin typeface="-apple-system"/>
                <a:hlinkClick r:id="rId3"/>
              </a:rPr>
              <a:t>Modern Pathology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volume 18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 pagesS33–S50 (2005)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52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grade: </a:t>
            </a:r>
            <a:r>
              <a:rPr lang="en-US" dirty="0" err="1"/>
              <a:t>Lisio</a:t>
            </a:r>
            <a:r>
              <a:rPr lang="en-US" dirty="0"/>
              <a:t> et al. 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Int. J. Mol. Sci.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2019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(4), 952; </a:t>
            </a:r>
            <a:r>
              <a:rPr lang="en-US" b="1" i="0" u="none" strike="noStrike" dirty="0">
                <a:solidFill>
                  <a:srgbClr val="4F5671"/>
                </a:solidFill>
                <a:effectLst/>
                <a:latin typeface="Arial" panose="020B0604020202020204" pitchFamily="34" charset="0"/>
                <a:hlinkClick r:id="rId3"/>
              </a:rPr>
              <a:t>https://doi.org/10.3390/ijms20040952</a:t>
            </a:r>
            <a:endParaRPr lang="en-US" b="1" i="0" u="none" strike="noStrike" dirty="0">
              <a:solidFill>
                <a:srgbClr val="4F5671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i="0" u="none" strike="noStrike" dirty="0">
                <a:solidFill>
                  <a:srgbClr val="4F5671"/>
                </a:solidFill>
                <a:effectLst/>
                <a:latin typeface="Arial" panose="020B0604020202020204" pitchFamily="34" charset="0"/>
              </a:rPr>
              <a:t>Low grade: </a:t>
            </a:r>
            <a:r>
              <a:rPr lang="en-US" b="1" i="0" u="none" strike="noStrike" dirty="0" err="1">
                <a:solidFill>
                  <a:srgbClr val="4F5671"/>
                </a:solidFill>
                <a:effectLst/>
                <a:latin typeface="Arial" panose="020B0604020202020204" pitchFamily="34" charset="0"/>
              </a:rPr>
              <a:t>Smolle</a:t>
            </a:r>
            <a:r>
              <a:rPr lang="en-US" b="1" i="0" u="none" strike="noStrike" dirty="0">
                <a:solidFill>
                  <a:srgbClr val="4F5671"/>
                </a:solidFill>
                <a:effectLst/>
                <a:latin typeface="Arial" panose="020B0604020202020204" pitchFamily="34" charset="0"/>
              </a:rPr>
              <a:t> et al. 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Int. J. Mol. Sci.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2013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14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(5), 9536-9555; </a:t>
            </a:r>
            <a:r>
              <a:rPr lang="en-US" b="1" i="0" u="none" strike="noStrike" dirty="0">
                <a:solidFill>
                  <a:srgbClr val="4F5671"/>
                </a:solidFill>
                <a:effectLst/>
                <a:latin typeface="Arial" panose="020B0604020202020204" pitchFamily="34" charset="0"/>
                <a:hlinkClick r:id="rId4"/>
              </a:rPr>
              <a:t>https://doi.org/10.3390/ijms14059536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1DE3C-93AC-AD4F-B975-99F2B6DAFD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46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DD175-5F2D-484F-BBFC-D9FA151EA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CAB85-F4D1-CB78-573D-DDEDDBCBC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754AF-89FD-6461-6622-A6477AC52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6012-07E3-5749-B42E-C7581C2A86A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F2D7-B705-6D8A-9F71-2483881D7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17C3-DCBF-3D12-B5CE-2618528F0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DD6-8AAC-E046-AD00-DC6D3B147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90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75EC1-F7B3-DB4F-C949-E000768B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9A290-CD6E-55C8-0090-B60243063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CBE2-6F7B-4189-DDA1-D8A0ECE16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6012-07E3-5749-B42E-C7581C2A86A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849D8-E70C-7F09-DB8A-0A9A6E76C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936D2-5ADB-E7F2-9D23-6AC47290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DD6-8AAC-E046-AD00-DC6D3B147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42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DD20B9-184F-19A6-C327-6E67006CE6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161850-10FA-34AF-4800-F5EA0601D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500B5-324E-8582-C4EB-560F9B7D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6012-07E3-5749-B42E-C7581C2A86A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13127-87CC-3614-E5D1-29739C688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20BFC-B9BB-1617-394C-89A8D9B6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DD6-8AAC-E046-AD00-DC6D3B147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09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10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2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86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466153" y="1896151"/>
            <a:ext cx="8402931" cy="202693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3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03449" y="4001392"/>
            <a:ext cx="8365636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512485" y="6443799"/>
            <a:ext cx="1143119" cy="2243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6E5087-EA13-F94E-9BC7-B39B28388318}" type="datetime1">
              <a:rPr lang="en-US" smtClean="0"/>
              <a:t>9/12/2023</a:t>
            </a:fld>
            <a:endParaRPr lang="en-US"/>
          </a:p>
        </p:txBody>
      </p:sp>
      <p:pic>
        <p:nvPicPr>
          <p:cNvPr id="11" name="Picture 10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17" y="419100"/>
            <a:ext cx="3319032" cy="619451"/>
          </a:xfrm>
          <a:prstGeom prst="rect">
            <a:avLst/>
          </a:prstGeom>
        </p:spPr>
      </p:pic>
      <p:pic>
        <p:nvPicPr>
          <p:cNvPr id="2" name="Picture 1" descr="PPT-RGB-Shapes2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820" y="374951"/>
            <a:ext cx="2997200" cy="36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55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69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ce image1rgb 16x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6" y="0"/>
            <a:ext cx="12159575" cy="68580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50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0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ce image2rgb 16x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59575" cy="68580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00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dence Building16x9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962"/>
          <a:stretch/>
        </p:blipFill>
        <p:spPr>
          <a:xfrm>
            <a:off x="3189284" y="0"/>
            <a:ext cx="9002717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1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5A16-4510-F6C8-B6C5-90A08E0D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F1079-637C-3115-2C41-DF348FF91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AE70F-CBC4-86B4-5FE6-EDE10864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6012-07E3-5749-B42E-C7581C2A86A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FF2B2-1DF9-6AB7-289D-AC24891F8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5C70C-2F66-E02B-8522-62B83DD0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DD6-8AAC-E046-AD00-DC6D3B147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32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 Forest16x9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6" y="0"/>
            <a:ext cx="12159575" cy="68580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9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2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48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88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2293600" y="1169739"/>
            <a:ext cx="3153969" cy="431666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600" spc="-67" dirty="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600" spc="-67" dirty="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600" spc="-67" dirty="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600" spc="-67" dirty="0">
                <a:solidFill>
                  <a:schemeClr val="bg1"/>
                </a:solidFill>
              </a:rPr>
              <a:t>Browse to the</a:t>
            </a:r>
            <a:r>
              <a:rPr lang="en-US" sz="1600" spc="-67" baseline="0" dirty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600" spc="-67" dirty="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600" spc="-67" dirty="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600" spc="-67" dirty="0">
                <a:solidFill>
                  <a:schemeClr val="bg1"/>
                </a:solidFill>
              </a:rPr>
              <a:t>Click image, go</a:t>
            </a:r>
            <a:r>
              <a:rPr lang="en-US" sz="1600" spc="-67" baseline="0" dirty="0">
                <a:solidFill>
                  <a:schemeClr val="bg1"/>
                </a:solidFill>
              </a:rPr>
              <a:t> to ‘Format-</a:t>
            </a:r>
            <a:r>
              <a:rPr lang="en-US" sz="1600" spc="-67" dirty="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600" spc="-67" dirty="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16" name="Freeform 15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2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94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2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78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 bwMode="gray">
          <a:xfrm>
            <a:off x="-43701" y="-43316"/>
            <a:ext cx="8920916" cy="693409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465356" y="2356603"/>
            <a:ext cx="5181600" cy="1524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5356" y="3954049"/>
            <a:ext cx="5849259" cy="124735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" y="419100"/>
            <a:ext cx="3319032" cy="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67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78949" y="5694703"/>
            <a:ext cx="5849259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3" name="Picture 2" descr="PPT-RGB-Shapes3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7" y="3660019"/>
            <a:ext cx="12192000" cy="1896164"/>
          </a:xfrm>
          <a:prstGeom prst="rect">
            <a:avLst/>
          </a:prstGeom>
        </p:spPr>
      </p:pic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2" y="419100"/>
            <a:ext cx="3319032" cy="6194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49065" y="3793068"/>
            <a:ext cx="9710059" cy="1595568"/>
          </a:xfrm>
          <a:prstGeom prst="rect">
            <a:avLst/>
          </a:prstGeom>
        </p:spPr>
        <p:txBody>
          <a:bodyPr rIns="0" bIns="0" anchor="ctr" anchorCtr="0"/>
          <a:lstStyle>
            <a:lvl1pPr>
              <a:lnSpc>
                <a:spcPct val="90000"/>
              </a:lnSpc>
              <a:defRPr sz="3733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 Page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63727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3133344" y="6436626"/>
            <a:ext cx="1133856" cy="224367"/>
          </a:xfrm>
          <a:prstGeom prst="rect">
            <a:avLst/>
          </a:prstGeom>
        </p:spPr>
        <p:txBody>
          <a:bodyPr/>
          <a:lstStyle/>
          <a:p>
            <a:fld id="{B6745936-C9D5-7947-9CA1-12707DAB62BD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4162659" y="6374244"/>
            <a:ext cx="6908800" cy="30835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074399" y="6374245"/>
            <a:ext cx="462327" cy="308355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64743" y="169881"/>
            <a:ext cx="9573685" cy="1016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41840" y="2035613"/>
            <a:ext cx="9796587" cy="39687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4742" y="1195843"/>
            <a:ext cx="9573684" cy="6096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667" spc="-107" baseline="0">
                <a:solidFill>
                  <a:schemeClr val="accent2"/>
                </a:solidFill>
              </a:defRPr>
            </a:lvl1pPr>
            <a:lvl2pPr marL="275160" indent="0">
              <a:buNone/>
              <a:defRPr/>
            </a:lvl2pPr>
            <a:lvl3pPr marL="609585" indent="0">
              <a:buNone/>
              <a:defRPr/>
            </a:lvl3pPr>
            <a:lvl4pPr marL="842412" indent="0">
              <a:buNone/>
              <a:defRPr/>
            </a:lvl4pPr>
            <a:lvl5pPr marL="1073123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304632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1"/>
          <p:cNvSpPr>
            <a:spLocks noGrp="1"/>
          </p:cNvSpPr>
          <p:nvPr>
            <p:ph type="dt" sz="half" idx="14"/>
          </p:nvPr>
        </p:nvSpPr>
        <p:spPr>
          <a:xfrm>
            <a:off x="3133344" y="6436626"/>
            <a:ext cx="1133856" cy="224367"/>
          </a:xfrm>
          <a:prstGeom prst="rect">
            <a:avLst/>
          </a:prstGeom>
        </p:spPr>
        <p:txBody>
          <a:bodyPr/>
          <a:lstStyle/>
          <a:p>
            <a:fld id="{1659E50D-B6F6-5649-960B-2F3C3CBA396C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14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4162659" y="6374244"/>
            <a:ext cx="6908800" cy="30835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5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074399" y="6374245"/>
            <a:ext cx="462327" cy="308355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64743" y="169881"/>
            <a:ext cx="9573685" cy="1016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241841" y="2035614"/>
            <a:ext cx="4769503" cy="3968748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4741" y="1195843"/>
            <a:ext cx="9573685" cy="6096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667" spc="-107" baseline="0">
                <a:solidFill>
                  <a:schemeClr val="accent2"/>
                </a:solidFill>
              </a:defRPr>
            </a:lvl1pPr>
            <a:lvl2pPr marL="275160" indent="0">
              <a:buNone/>
              <a:defRPr/>
            </a:lvl2pPr>
            <a:lvl3pPr marL="609585" indent="0">
              <a:buNone/>
              <a:defRPr/>
            </a:lvl3pPr>
            <a:lvl4pPr marL="842412" indent="0">
              <a:buNone/>
              <a:defRPr/>
            </a:lvl4pPr>
            <a:lvl5pPr marL="1073123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7"/>
          </p:nvPr>
        </p:nvSpPr>
        <p:spPr>
          <a:xfrm>
            <a:off x="6261111" y="2032809"/>
            <a:ext cx="4777316" cy="3971553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2913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1"/>
          <p:cNvSpPr>
            <a:spLocks noGrp="1"/>
          </p:cNvSpPr>
          <p:nvPr>
            <p:ph type="dt" sz="half" idx="14"/>
          </p:nvPr>
        </p:nvSpPr>
        <p:spPr>
          <a:xfrm>
            <a:off x="3133344" y="6436626"/>
            <a:ext cx="1133856" cy="224367"/>
          </a:xfrm>
          <a:prstGeom prst="rect">
            <a:avLst/>
          </a:prstGeom>
        </p:spPr>
        <p:txBody>
          <a:bodyPr/>
          <a:lstStyle/>
          <a:p>
            <a:fld id="{B6378771-5DAB-3241-A947-2BDD7FD783E9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4162659" y="6374244"/>
            <a:ext cx="6908800" cy="30835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074399" y="6374245"/>
            <a:ext cx="462327" cy="308355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8"/>
          </p:nvPr>
        </p:nvSpPr>
        <p:spPr>
          <a:xfrm>
            <a:off x="1243326" y="2399681"/>
            <a:ext cx="4782825" cy="359621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64743" y="169881"/>
            <a:ext cx="9573685" cy="101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476553" y="2031618"/>
            <a:ext cx="4549607" cy="393593"/>
          </a:xfrm>
        </p:spPr>
        <p:txBody>
          <a:bodyPr anchor="b"/>
          <a:lstStyle>
            <a:lvl1pPr marL="0" indent="0">
              <a:buNone/>
              <a:defRPr sz="2267" b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4741" y="1195843"/>
            <a:ext cx="9573685" cy="6096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667" spc="-107" baseline="0">
                <a:solidFill>
                  <a:schemeClr val="accent2"/>
                </a:solidFill>
              </a:defRPr>
            </a:lvl1pPr>
            <a:lvl2pPr marL="275160" indent="0">
              <a:buNone/>
              <a:defRPr/>
            </a:lvl2pPr>
            <a:lvl3pPr marL="609585" indent="0">
              <a:buNone/>
              <a:defRPr/>
            </a:lvl3pPr>
            <a:lvl4pPr marL="842412" indent="0">
              <a:buNone/>
              <a:defRPr/>
            </a:lvl4pPr>
            <a:lvl5pPr marL="1073123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9"/>
          </p:nvPr>
        </p:nvSpPr>
        <p:spPr>
          <a:xfrm>
            <a:off x="6251352" y="2399681"/>
            <a:ext cx="4782825" cy="359621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0"/>
          </p:nvPr>
        </p:nvSpPr>
        <p:spPr>
          <a:xfrm>
            <a:off x="6484578" y="2031618"/>
            <a:ext cx="4549607" cy="393593"/>
          </a:xfrm>
        </p:spPr>
        <p:txBody>
          <a:bodyPr anchor="b"/>
          <a:lstStyle>
            <a:lvl1pPr marL="0" indent="0">
              <a:buNone/>
              <a:defRPr sz="2267" b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657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51A55-4B2B-FA15-1CE6-8BCC83EFE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4BD5C-EA9C-A2C6-DA52-A48743261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EBC54-0952-EA40-8ED2-B3E7C1E2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6012-07E3-5749-B42E-C7581C2A86A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1B81C-6C53-6401-C664-19C6C0278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8FB83-AB46-2595-22BB-F13BBDDE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DD6-8AAC-E046-AD00-DC6D3B147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70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1"/>
          <p:cNvSpPr>
            <a:spLocks noGrp="1"/>
          </p:cNvSpPr>
          <p:nvPr>
            <p:ph type="dt" sz="half" idx="16"/>
          </p:nvPr>
        </p:nvSpPr>
        <p:spPr>
          <a:xfrm>
            <a:off x="3133344" y="6436626"/>
            <a:ext cx="1133856" cy="224367"/>
          </a:xfrm>
          <a:prstGeom prst="rect">
            <a:avLst/>
          </a:prstGeom>
        </p:spPr>
        <p:txBody>
          <a:bodyPr/>
          <a:lstStyle/>
          <a:p>
            <a:fld id="{4E09AA9A-920D-8D40-A67E-63619958F3C0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17"/>
          </p:nvPr>
        </p:nvSpPr>
        <p:spPr>
          <a:xfrm>
            <a:off x="4162659" y="6374244"/>
            <a:ext cx="6908800" cy="30835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1" name="Slide Number Placeholder 13"/>
          <p:cNvSpPr>
            <a:spLocks noGrp="1"/>
          </p:cNvSpPr>
          <p:nvPr>
            <p:ph type="sldNum" sz="quarter" idx="18"/>
          </p:nvPr>
        </p:nvSpPr>
        <p:spPr>
          <a:xfrm>
            <a:off x="11074399" y="6374245"/>
            <a:ext cx="462327" cy="308355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64743" y="169881"/>
            <a:ext cx="9573685" cy="101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474419" y="4198076"/>
            <a:ext cx="4551741" cy="463296"/>
          </a:xfrm>
        </p:spPr>
        <p:txBody>
          <a:bodyPr anchor="b"/>
          <a:lstStyle>
            <a:lvl1pPr marL="0" indent="0">
              <a:buNone/>
              <a:defRPr sz="2267" b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1473209" y="4558198"/>
            <a:ext cx="4552951" cy="1419172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75160" indent="0">
              <a:buNone/>
              <a:defRPr lang="en-US" smtClean="0"/>
            </a:lvl2pPr>
            <a:lvl3pPr marL="609585" indent="0">
              <a:buNone/>
              <a:defRPr lang="en-US" smtClean="0"/>
            </a:lvl3pPr>
            <a:lvl4pPr marL="842412" indent="0">
              <a:buNone/>
              <a:defRPr lang="en-US" smtClean="0"/>
            </a:lvl4pPr>
            <a:lvl5pPr marL="1073123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4743" y="1195843"/>
            <a:ext cx="9573684" cy="6096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667" spc="-107" baseline="0">
                <a:solidFill>
                  <a:schemeClr val="accent2"/>
                </a:solidFill>
              </a:defRPr>
            </a:lvl1pPr>
            <a:lvl2pPr marL="275160" indent="0">
              <a:buNone/>
              <a:defRPr/>
            </a:lvl2pPr>
            <a:lvl3pPr marL="609585" indent="0">
              <a:buNone/>
              <a:defRPr/>
            </a:lvl3pPr>
            <a:lvl4pPr marL="842412" indent="0">
              <a:buNone/>
              <a:defRPr/>
            </a:lvl4pPr>
            <a:lvl5pPr marL="1073123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477434" y="2035612"/>
            <a:ext cx="4548727" cy="206170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9"/>
          </p:nvPr>
        </p:nvSpPr>
        <p:spPr>
          <a:xfrm>
            <a:off x="6486678" y="4198076"/>
            <a:ext cx="4551741" cy="463296"/>
          </a:xfrm>
        </p:spPr>
        <p:txBody>
          <a:bodyPr anchor="b"/>
          <a:lstStyle>
            <a:lvl1pPr marL="0" indent="0">
              <a:buNone/>
              <a:defRPr sz="2267" b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0"/>
          </p:nvPr>
        </p:nvSpPr>
        <p:spPr>
          <a:xfrm>
            <a:off x="6485467" y="4558198"/>
            <a:ext cx="4552951" cy="1419172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75160" indent="0">
              <a:buNone/>
              <a:defRPr lang="en-US" smtClean="0"/>
            </a:lvl2pPr>
            <a:lvl3pPr marL="609585" indent="0">
              <a:buNone/>
              <a:defRPr lang="en-US" smtClean="0"/>
            </a:lvl3pPr>
            <a:lvl4pPr marL="842412" indent="0">
              <a:buNone/>
              <a:defRPr lang="en-US" smtClean="0"/>
            </a:lvl4pPr>
            <a:lvl5pPr marL="1073123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21" hasCustomPrompt="1"/>
          </p:nvPr>
        </p:nvSpPr>
        <p:spPr>
          <a:xfrm>
            <a:off x="6489693" y="2035612"/>
            <a:ext cx="4548727" cy="206170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332476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11"/>
          <p:cNvSpPr>
            <a:spLocks noGrp="1"/>
          </p:cNvSpPr>
          <p:nvPr>
            <p:ph type="dt" sz="half" idx="22"/>
          </p:nvPr>
        </p:nvSpPr>
        <p:spPr>
          <a:xfrm>
            <a:off x="3133344" y="6436626"/>
            <a:ext cx="1133856" cy="224367"/>
          </a:xfrm>
          <a:prstGeom prst="rect">
            <a:avLst/>
          </a:prstGeom>
        </p:spPr>
        <p:txBody>
          <a:bodyPr/>
          <a:lstStyle/>
          <a:p>
            <a:fld id="{89B548ED-5066-9B42-911D-14570FBB6DB3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22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4162659" y="6374244"/>
            <a:ext cx="6908800" cy="30835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074399" y="6374245"/>
            <a:ext cx="462327" cy="308355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6926893" y="2032622"/>
            <a:ext cx="5265108" cy="3961777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64743" y="169881"/>
            <a:ext cx="9573685" cy="101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4743" y="1195843"/>
            <a:ext cx="9573684" cy="6096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667" spc="-107" baseline="0">
                <a:solidFill>
                  <a:schemeClr val="accent2"/>
                </a:solidFill>
              </a:defRPr>
            </a:lvl1pPr>
            <a:lvl2pPr marL="275160" indent="0">
              <a:buNone/>
              <a:defRPr/>
            </a:lvl2pPr>
            <a:lvl3pPr marL="609585" indent="0">
              <a:buNone/>
              <a:defRPr/>
            </a:lvl3pPr>
            <a:lvl4pPr marL="842412" indent="0">
              <a:buNone/>
              <a:defRPr/>
            </a:lvl4pPr>
            <a:lvl5pPr marL="1073123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1243325" y="2399681"/>
            <a:ext cx="5242141" cy="1450537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"/>
          </p:nvPr>
        </p:nvSpPr>
        <p:spPr>
          <a:xfrm>
            <a:off x="1476552" y="2031618"/>
            <a:ext cx="5008915" cy="393593"/>
          </a:xfrm>
        </p:spPr>
        <p:txBody>
          <a:bodyPr anchor="b"/>
          <a:lstStyle>
            <a:lvl1pPr marL="0" indent="0">
              <a:buNone/>
              <a:defRPr sz="2267" b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half" idx="25"/>
          </p:nvPr>
        </p:nvSpPr>
        <p:spPr>
          <a:xfrm>
            <a:off x="1243325" y="4401798"/>
            <a:ext cx="5242141" cy="1450537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/>
          </p:nvPr>
        </p:nvSpPr>
        <p:spPr>
          <a:xfrm>
            <a:off x="1476552" y="4033736"/>
            <a:ext cx="5008915" cy="393593"/>
          </a:xfrm>
        </p:spPr>
        <p:txBody>
          <a:bodyPr anchor="b"/>
          <a:lstStyle>
            <a:lvl1pPr marL="0" indent="0">
              <a:buNone/>
              <a:defRPr sz="2267" b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222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7"/>
          </p:nvPr>
        </p:nvSpPr>
        <p:spPr>
          <a:xfrm>
            <a:off x="3133344" y="6436626"/>
            <a:ext cx="1133856" cy="224367"/>
          </a:xfrm>
          <a:prstGeom prst="rect">
            <a:avLst/>
          </a:prstGeom>
        </p:spPr>
        <p:txBody>
          <a:bodyPr/>
          <a:lstStyle/>
          <a:p>
            <a:fld id="{9D010846-6694-FC49-9A1E-26F9C921BD2E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8"/>
          </p:nvPr>
        </p:nvSpPr>
        <p:spPr>
          <a:xfrm>
            <a:off x="4162659" y="6374244"/>
            <a:ext cx="6908800" cy="30835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>
          <a:xfrm>
            <a:off x="11074399" y="6374245"/>
            <a:ext cx="462327" cy="308355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872565" y="2033933"/>
            <a:ext cx="2946400" cy="3960467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54585A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087783" y="2033933"/>
            <a:ext cx="2946400" cy="3960467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54585A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464743" y="169881"/>
            <a:ext cx="9573685" cy="101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4743" y="1195843"/>
            <a:ext cx="9573684" cy="6096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667" spc="-107" baseline="0">
                <a:solidFill>
                  <a:schemeClr val="accent2"/>
                </a:solidFill>
              </a:defRPr>
            </a:lvl1pPr>
            <a:lvl2pPr marL="275160" indent="0">
              <a:buNone/>
              <a:defRPr/>
            </a:lvl2pPr>
            <a:lvl3pPr marL="609585" indent="0">
              <a:buNone/>
              <a:defRPr/>
            </a:lvl3pPr>
            <a:lvl4pPr marL="842412" indent="0">
              <a:buNone/>
              <a:defRPr/>
            </a:lvl4pPr>
            <a:lvl5pPr marL="1073123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20"/>
          </p:nvPr>
        </p:nvSpPr>
        <p:spPr>
          <a:xfrm>
            <a:off x="1243327" y="2399681"/>
            <a:ext cx="3354075" cy="359621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/>
          </p:nvPr>
        </p:nvSpPr>
        <p:spPr>
          <a:xfrm>
            <a:off x="1478661" y="2029262"/>
            <a:ext cx="3118740" cy="393593"/>
          </a:xfrm>
        </p:spPr>
        <p:txBody>
          <a:bodyPr anchor="b"/>
          <a:lstStyle>
            <a:lvl1pPr marL="0" indent="0">
              <a:buNone/>
              <a:defRPr sz="2267" b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152778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4"/>
          </p:nvPr>
        </p:nvSpPr>
        <p:spPr>
          <a:xfrm>
            <a:off x="3133344" y="6436626"/>
            <a:ext cx="1133856" cy="224367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4162659" y="6374244"/>
            <a:ext cx="6908800" cy="30835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074399" y="6374245"/>
            <a:ext cx="462327" cy="308355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64743" y="169881"/>
            <a:ext cx="9573685" cy="101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4743" y="1195843"/>
            <a:ext cx="9573684" cy="6096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667" spc="-107" baseline="0">
                <a:solidFill>
                  <a:schemeClr val="accent2"/>
                </a:solidFill>
              </a:defRPr>
            </a:lvl1pPr>
            <a:lvl2pPr marL="275160" indent="0">
              <a:buNone/>
              <a:defRPr/>
            </a:lvl2pPr>
            <a:lvl3pPr marL="609585" indent="0">
              <a:buNone/>
              <a:defRPr/>
            </a:lvl3pPr>
            <a:lvl4pPr marL="842412" indent="0">
              <a:buNone/>
              <a:defRPr/>
            </a:lvl4pPr>
            <a:lvl5pPr marL="1073123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02" y="6283001"/>
            <a:ext cx="1935404" cy="36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28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4"/>
          </p:nvPr>
        </p:nvSpPr>
        <p:spPr>
          <a:xfrm>
            <a:off x="3133344" y="6436626"/>
            <a:ext cx="1133856" cy="224367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4162659" y="6374244"/>
            <a:ext cx="6908800" cy="30835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074399" y="6374245"/>
            <a:ext cx="462327" cy="308355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8" y="6283001"/>
            <a:ext cx="1935404" cy="36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02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1"/>
          <p:cNvSpPr>
            <a:spLocks noGrp="1"/>
          </p:cNvSpPr>
          <p:nvPr>
            <p:ph type="dt" sz="half" idx="14"/>
          </p:nvPr>
        </p:nvSpPr>
        <p:spPr>
          <a:xfrm>
            <a:off x="3133344" y="6436626"/>
            <a:ext cx="1133856" cy="224367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4162659" y="6374244"/>
            <a:ext cx="6908800" cy="30835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074399" y="6374245"/>
            <a:ext cx="462327" cy="308355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23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1460259" y="2759802"/>
            <a:ext cx="8963171" cy="116843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5333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90143" y="3986119"/>
            <a:ext cx="8534400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Subtitle</a:t>
            </a:r>
          </a:p>
        </p:txBody>
      </p:sp>
      <p:sp>
        <p:nvSpPr>
          <p:cNvPr id="17" name="Date Placeholder 11"/>
          <p:cNvSpPr>
            <a:spLocks noGrp="1"/>
          </p:cNvSpPr>
          <p:nvPr>
            <p:ph type="dt" sz="half" idx="14"/>
          </p:nvPr>
        </p:nvSpPr>
        <p:spPr>
          <a:xfrm>
            <a:off x="3133344" y="6436626"/>
            <a:ext cx="1133856" cy="224367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18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4162659" y="6374244"/>
            <a:ext cx="6908800" cy="30835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9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074399" y="6374245"/>
            <a:ext cx="462327" cy="308355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02" y="6283001"/>
            <a:ext cx="1935404" cy="36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77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72EF0-A6BA-AA27-6A3F-97950B9D1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DF96F-11A9-9708-0BE2-1758873E2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13E05-86E1-59A0-65CD-11BA39E7A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F5A42-72A3-0557-4A82-EB32CA84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6012-07E3-5749-B42E-C7581C2A86A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685-06F6-585B-9630-7B1945C6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EDC71-8B5F-11AD-470C-EF1851C6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DD6-8AAC-E046-AD00-DC6D3B147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25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BE5-3391-925E-5E90-D2C72A28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47D9C-50AC-D338-24AA-C5D0EF4FF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F995F-1ED9-730E-1DC2-85F69068E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804E41-8495-CAA0-534E-F5A15392D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CD9096-34D0-69A1-8D64-6AA94DF95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408F1F-27E3-B1AF-FC2C-876FC0C3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6012-07E3-5749-B42E-C7581C2A86A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91FAC4-FB65-8ED0-F675-12B1A08B1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E232F0-8C1C-0F55-144C-D68D9429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DD6-8AAC-E046-AD00-DC6D3B147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1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2F46-E02E-B639-5796-FF4219917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B69E25-46F4-7757-8860-3A079588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6012-07E3-5749-B42E-C7581C2A86A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65E01-8488-F493-15D8-032BD3422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37F95-2DA1-C407-7448-9C790D08A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DD6-8AAC-E046-AD00-DC6D3B147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84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8122D-CE20-6B82-4EFB-3C63A79E7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6012-07E3-5749-B42E-C7581C2A86A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5D3D8-7A8C-B448-6C67-3087FB0EF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CFAEB-5264-6DEA-453F-439CC7D84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DD6-8AAC-E046-AD00-DC6D3B147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9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46848-6DDB-54D7-426E-44F590A5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8A8FC-9893-F59D-28FF-97283DD3F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1F046-295F-EA79-DF79-3C66CD52C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266C9-7000-D25C-32DC-C55BA6440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6012-07E3-5749-B42E-C7581C2A86A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26953-EB65-A7B1-6475-7033853F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12153-A1DC-6668-E22C-AB5A6048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DD6-8AAC-E046-AD00-DC6D3B147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63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8EF30-2967-50A4-8FDE-0DC9A8EA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E300F-EAD3-B8E0-A8E2-26DAD861A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EA5BD-D53D-C8D5-6BDB-745EF2830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FBF19-6202-15EF-A2AB-1F5AF462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6012-07E3-5749-B42E-C7581C2A86A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C54B2-C4A5-07F8-119A-A94316BE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A43EE-D6A8-6763-25AC-23BFFC2D9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1DD6-8AAC-E046-AD00-DC6D3B147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57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4.emf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6DE47-270B-ECEF-0723-B0634279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90FC2-0363-1DBC-C30D-53FB0ED19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A81BB-24C8-8586-030F-F40335113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36012-07E3-5749-B42E-C7581C2A86A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FDC69-704B-7B7F-0AC9-D14233150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6287C-A36A-8877-F4A6-C1B820E1A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11DD6-8AAC-E046-AD00-DC6D3B147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5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467472" y="168284"/>
            <a:ext cx="9546576" cy="1016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1243479" y="2033045"/>
            <a:ext cx="9800452" cy="397193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3133344" y="6445093"/>
            <a:ext cx="1133856" cy="224367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>
              <a:defRPr lang="en-US" sz="1067" smtClean="0"/>
            </a:lvl1pPr>
          </a:lstStyle>
          <a:p>
            <a:fld id="{4DD056AA-046F-1E41-8A7D-BECBA863898E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2659" y="6382711"/>
            <a:ext cx="6908800" cy="30835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867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399" y="6382712"/>
            <a:ext cx="462327" cy="30835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867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PPT-RGB-Shapes.ai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883" y="531199"/>
            <a:ext cx="2012521" cy="703725"/>
          </a:xfrm>
          <a:prstGeom prst="rect">
            <a:avLst/>
          </a:prstGeom>
        </p:spPr>
      </p:pic>
      <p:pic>
        <p:nvPicPr>
          <p:cNvPr id="2" name="Picture 1" descr="NM-Logo-Stacked-RGB.jpg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" y="6274835"/>
            <a:ext cx="1979161" cy="36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7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73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2828" indent="-232828" algn="l" defTabSz="609585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37620" indent="-304792" algn="l" defTabSz="609585" rtl="0" eaLnBrk="1" latinLnBrk="0" hangingPunct="1">
        <a:spcBef>
          <a:spcPct val="20000"/>
        </a:spcBef>
        <a:buFont typeface="Lucida Grande"/>
        <a:buChar char="-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840296" indent="-232828" algn="l" defTabSz="609585" rtl="0" eaLnBrk="1" latinLnBrk="0" hangingPunct="1">
        <a:spcBef>
          <a:spcPct val="200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062540" indent="-222245" algn="l" defTabSz="609585" rtl="0" eaLnBrk="1" latinLnBrk="0" hangingPunct="1">
        <a:spcBef>
          <a:spcPct val="200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295368" indent="-232828" algn="l" defTabSz="609585" rtl="0" eaLnBrk="1" latinLnBrk="0" hangingPunct="1">
        <a:spcBef>
          <a:spcPct val="200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Pathology of Gynecologic Cancers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Amanda L. Strickland, MD</a:t>
            </a:r>
          </a:p>
          <a:p>
            <a:r>
              <a:rPr lang="en-US" dirty="0"/>
              <a:t>Department of Pathology</a:t>
            </a:r>
          </a:p>
          <a:p>
            <a:r>
              <a:rPr lang="en-US" dirty="0"/>
              <a:t>Division of Gynecologic Pathology</a:t>
            </a:r>
          </a:p>
        </p:txBody>
      </p:sp>
    </p:spTree>
    <p:extLst>
      <p:ext uri="{BB962C8B-B14F-4D97-AF65-F5344CB8AC3E}">
        <p14:creationId xmlns:p14="http://schemas.microsoft.com/office/powerpoint/2010/main" val="1500370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119" y="626304"/>
            <a:ext cx="5917411" cy="1524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Ovary- Epithelial </a:t>
            </a:r>
            <a:br>
              <a:rPr lang="en-US" dirty="0"/>
            </a:br>
            <a:r>
              <a:rPr lang="en-US" dirty="0"/>
              <a:t>borderline tumors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5943025-47D9-4443-41C4-CBB4CF386B84}"/>
              </a:ext>
            </a:extLst>
          </p:cNvPr>
          <p:cNvSpPr txBox="1">
            <a:spLocks/>
          </p:cNvSpPr>
          <p:nvPr/>
        </p:nvSpPr>
        <p:spPr>
          <a:xfrm>
            <a:off x="839788" y="2169677"/>
            <a:ext cx="4714875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Serous borderline tumor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79F974-55C8-B32A-FEAD-985784E83C70}"/>
              </a:ext>
            </a:extLst>
          </p:cNvPr>
          <p:cNvSpPr txBox="1">
            <a:spLocks/>
          </p:cNvSpPr>
          <p:nvPr/>
        </p:nvSpPr>
        <p:spPr>
          <a:xfrm>
            <a:off x="839788" y="2993589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Histology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3A427C0-5D45-506C-59BE-AC667C7ECE40}"/>
              </a:ext>
            </a:extLst>
          </p:cNvPr>
          <p:cNvSpPr txBox="1">
            <a:spLocks/>
          </p:cNvSpPr>
          <p:nvPr/>
        </p:nvSpPr>
        <p:spPr>
          <a:xfrm>
            <a:off x="6172200" y="2169677"/>
            <a:ext cx="4714875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Mucinous borderline tumor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8E5821F3-40E3-8025-EE78-D820A8BF7F34}"/>
              </a:ext>
            </a:extLst>
          </p:cNvPr>
          <p:cNvSpPr txBox="1">
            <a:spLocks/>
          </p:cNvSpPr>
          <p:nvPr/>
        </p:nvSpPr>
        <p:spPr>
          <a:xfrm>
            <a:off x="6172200" y="2993589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Histology</a:t>
            </a:r>
            <a:endParaRPr lang="en-US" dirty="0"/>
          </a:p>
        </p:txBody>
      </p:sp>
      <p:pic>
        <p:nvPicPr>
          <p:cNvPr id="11266" name="Picture 2" descr="figure 3">
            <a:extLst>
              <a:ext uri="{FF2B5EF4-FFF2-40B4-BE49-F238E27FC236}">
                <a16:creationId xmlns:a16="http://schemas.microsoft.com/office/drawing/2014/main" id="{A0C39CB4-A834-41D4-949E-E5453E2D7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819960"/>
            <a:ext cx="47148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igure 20">
            <a:extLst>
              <a:ext uri="{FF2B5EF4-FFF2-40B4-BE49-F238E27FC236}">
                <a16:creationId xmlns:a16="http://schemas.microsoft.com/office/drawing/2014/main" id="{A4100032-DE1B-4656-93EF-7111C870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36" y="2819960"/>
            <a:ext cx="47148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4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119" y="1127342"/>
            <a:ext cx="5917411" cy="64718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Serous carcinoma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5704545-EDBE-34BD-71E7-8BA921CBFF61}"/>
              </a:ext>
            </a:extLst>
          </p:cNvPr>
          <p:cNvSpPr txBox="1">
            <a:spLocks/>
          </p:cNvSpPr>
          <p:nvPr/>
        </p:nvSpPr>
        <p:spPr>
          <a:xfrm>
            <a:off x="22752" y="2069469"/>
            <a:ext cx="5238749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High grade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439E9E1-71A7-8762-D71C-BCDB482EF9AF}"/>
              </a:ext>
            </a:extLst>
          </p:cNvPr>
          <p:cNvSpPr txBox="1">
            <a:spLocks/>
          </p:cNvSpPr>
          <p:nvPr/>
        </p:nvSpPr>
        <p:spPr>
          <a:xfrm>
            <a:off x="839788" y="2893381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Pathophys</a:t>
            </a:r>
          </a:p>
          <a:p>
            <a:r>
              <a:rPr lang="en-US"/>
              <a:t>Histology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6EC0330-3A97-A7B6-5B27-233CDD9B9816}"/>
              </a:ext>
            </a:extLst>
          </p:cNvPr>
          <p:cNvSpPr txBox="1">
            <a:spLocks/>
          </p:cNvSpPr>
          <p:nvPr/>
        </p:nvSpPr>
        <p:spPr>
          <a:xfrm>
            <a:off x="6055786" y="2069469"/>
            <a:ext cx="5451476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Low grade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631EB9C-3EB1-8FBB-D0A3-A8009F8EE0B9}"/>
              </a:ext>
            </a:extLst>
          </p:cNvPr>
          <p:cNvSpPr txBox="1">
            <a:spLocks/>
          </p:cNvSpPr>
          <p:nvPr/>
        </p:nvSpPr>
        <p:spPr>
          <a:xfrm>
            <a:off x="6172200" y="2893381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Pathophys</a:t>
            </a:r>
          </a:p>
          <a:p>
            <a:r>
              <a:rPr lang="en-US"/>
              <a:t>Histology </a:t>
            </a:r>
            <a:endParaRPr lang="en-US" dirty="0"/>
          </a:p>
        </p:txBody>
      </p:sp>
      <p:pic>
        <p:nvPicPr>
          <p:cNvPr id="8194" name="Picture 2" descr="Ijms 20 00952 g001 550">
            <a:extLst>
              <a:ext uri="{FF2B5EF4-FFF2-40B4-BE49-F238E27FC236}">
                <a16:creationId xmlns:a16="http://schemas.microsoft.com/office/drawing/2014/main" id="{6F915BA9-5E22-47B0-8B31-D14F38E8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2053"/>
            <a:ext cx="52387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jms 20 00952 g002 550">
            <a:extLst>
              <a:ext uri="{FF2B5EF4-FFF2-40B4-BE49-F238E27FC236}">
                <a16:creationId xmlns:a16="http://schemas.microsoft.com/office/drawing/2014/main" id="{A2D2B4B8-5FD5-4E7C-A885-0504EB091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877"/>
            <a:ext cx="523875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jms 14 09536f1 1024">
            <a:extLst>
              <a:ext uri="{FF2B5EF4-FFF2-40B4-BE49-F238E27FC236}">
                <a16:creationId xmlns:a16="http://schemas.microsoft.com/office/drawing/2014/main" id="{9AF3344D-E0B6-4B6E-83B8-6CBA7BFEF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326" y="2755155"/>
            <a:ext cx="5486936" cy="41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66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119" y="1127342"/>
            <a:ext cx="5917411" cy="64718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Mucinous carcinoma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9A03AE-59F9-FEB3-4F12-3230C2AB28EB}"/>
              </a:ext>
            </a:extLst>
          </p:cNvPr>
          <p:cNvSpPr txBox="1">
            <a:spLocks/>
          </p:cNvSpPr>
          <p:nvPr/>
        </p:nvSpPr>
        <p:spPr>
          <a:xfrm>
            <a:off x="839788" y="2002180"/>
            <a:ext cx="3705225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Expansile pattern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A1252FC-80C0-8BA5-2149-5BC3BB53C4A9}"/>
              </a:ext>
            </a:extLst>
          </p:cNvPr>
          <p:cNvSpPr txBox="1">
            <a:spLocks/>
          </p:cNvSpPr>
          <p:nvPr/>
        </p:nvSpPr>
        <p:spPr>
          <a:xfrm>
            <a:off x="7599399" y="2002180"/>
            <a:ext cx="2562225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Invasive pattern</a:t>
            </a:r>
          </a:p>
        </p:txBody>
      </p:sp>
      <p:pic>
        <p:nvPicPr>
          <p:cNvPr id="9218" name="Picture 2" descr="Fig. 2">
            <a:extLst>
              <a:ext uri="{FF2B5EF4-FFF2-40B4-BE49-F238E27FC236}">
                <a16:creationId xmlns:a16="http://schemas.microsoft.com/office/drawing/2014/main" id="{8D4552ED-48D3-417C-AC64-118C3313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542357"/>
            <a:ext cx="370522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g. 1">
            <a:extLst>
              <a:ext uri="{FF2B5EF4-FFF2-40B4-BE49-F238E27FC236}">
                <a16:creationId xmlns:a16="http://schemas.microsoft.com/office/drawing/2014/main" id="{BC3C31AC-DC09-408F-87B2-F10C57776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99" y="2542357"/>
            <a:ext cx="256222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4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119" y="1127342"/>
            <a:ext cx="5917411" cy="64718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Endometrioid carcinoma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95340F0-DB4C-CC23-E612-9B1FEAE08048}"/>
              </a:ext>
            </a:extLst>
          </p:cNvPr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8EE7123-3C5E-44A9-B9A8-32F928B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297198"/>
            <a:ext cx="4572405" cy="343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F44A4D47-196D-4DAE-AA35-2BF5E0409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4" y="2303442"/>
            <a:ext cx="4572406" cy="342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772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1665962"/>
            <a:ext cx="4630644" cy="1524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The clinicopathologic correlation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65356" y="3954049"/>
            <a:ext cx="5849259" cy="1247353"/>
          </a:xfrm>
        </p:spPr>
        <p:txBody>
          <a:bodyPr>
            <a:normAutofit/>
          </a:bodyPr>
          <a:lstStyle/>
          <a:p>
            <a:r>
              <a:rPr lang="en-US" dirty="0"/>
              <a:t>Recurrence versus new process</a:t>
            </a:r>
          </a:p>
        </p:txBody>
      </p:sp>
    </p:spTree>
    <p:extLst>
      <p:ext uri="{BB962C8B-B14F-4D97-AF65-F5344CB8AC3E}">
        <p14:creationId xmlns:p14="http://schemas.microsoft.com/office/powerpoint/2010/main" val="3980510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1665962"/>
            <a:ext cx="4630644" cy="1524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The role of ancillary studies- IHC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65356" y="3954049"/>
            <a:ext cx="5849259" cy="124735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Diagnostic, therapeutic, prognostic information</a:t>
            </a:r>
          </a:p>
          <a:p>
            <a:r>
              <a:rPr lang="en-US" dirty="0"/>
              <a:t>Eligibility for clinical trials</a:t>
            </a:r>
          </a:p>
          <a:p>
            <a:r>
              <a:rPr lang="en-US" dirty="0"/>
              <a:t>Biological behavior</a:t>
            </a:r>
          </a:p>
        </p:txBody>
      </p:sp>
      <p:pic>
        <p:nvPicPr>
          <p:cNvPr id="13314" name="Picture 2" descr="figure 1">
            <a:extLst>
              <a:ext uri="{FF2B5EF4-FFF2-40B4-BE49-F238E27FC236}">
                <a16:creationId xmlns:a16="http://schemas.microsoft.com/office/drawing/2014/main" id="{CE26FE61-873F-432A-99EB-054393B58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396240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7B2BDD-3975-4A94-ABBB-6804B77F67C4}"/>
              </a:ext>
            </a:extLst>
          </p:cNvPr>
          <p:cNvSpPr txBox="1"/>
          <p:nvPr/>
        </p:nvSpPr>
        <p:spPr>
          <a:xfrm>
            <a:off x="6575898" y="7756"/>
            <a:ext cx="165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Folate receptor alpha (FOLR1)</a:t>
            </a:r>
          </a:p>
        </p:txBody>
      </p:sp>
    </p:spTree>
    <p:extLst>
      <p:ext uri="{BB962C8B-B14F-4D97-AF65-F5344CB8AC3E}">
        <p14:creationId xmlns:p14="http://schemas.microsoft.com/office/powerpoint/2010/main" val="2644238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1665962"/>
            <a:ext cx="4630644" cy="1524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The role of ancillary studies- IHC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B2BDD-3975-4A94-ABBB-6804B77F67C4}"/>
              </a:ext>
            </a:extLst>
          </p:cNvPr>
          <p:cNvSpPr txBox="1"/>
          <p:nvPr/>
        </p:nvSpPr>
        <p:spPr>
          <a:xfrm>
            <a:off x="6653719" y="75850"/>
            <a:ext cx="74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p53</a:t>
            </a:r>
          </a:p>
        </p:txBody>
      </p:sp>
      <p:pic>
        <p:nvPicPr>
          <p:cNvPr id="13318" name="Picture 6" descr="figure 1">
            <a:extLst>
              <a:ext uri="{FF2B5EF4-FFF2-40B4-BE49-F238E27FC236}">
                <a16:creationId xmlns:a16="http://schemas.microsoft.com/office/drawing/2014/main" id="{3F28EBA1-7C4D-42F9-9473-11EE5634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56" y="0"/>
            <a:ext cx="4630644" cy="169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figure 3">
            <a:extLst>
              <a:ext uri="{FF2B5EF4-FFF2-40B4-BE49-F238E27FC236}">
                <a16:creationId xmlns:a16="http://schemas.microsoft.com/office/drawing/2014/main" id="{DA480CE2-0C12-4AB4-90EF-3E8C454F2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7" b="-1"/>
          <a:stretch/>
        </p:blipFill>
        <p:spPr bwMode="auto">
          <a:xfrm>
            <a:off x="7561356" y="1701630"/>
            <a:ext cx="4621501" cy="172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ancers 12 02595 g001 550">
            <a:extLst>
              <a:ext uri="{FF2B5EF4-FFF2-40B4-BE49-F238E27FC236}">
                <a16:creationId xmlns:a16="http://schemas.microsoft.com/office/drawing/2014/main" id="{48B5B6EE-50E5-4615-B80E-2EE21023D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6" t="9761" b="9761"/>
          <a:stretch/>
        </p:blipFill>
        <p:spPr bwMode="auto">
          <a:xfrm>
            <a:off x="1385263" y="3629953"/>
            <a:ext cx="3540868" cy="225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icrosatellite instability evaluation: which test to use for endometrial  cancer? | Journal of Clinical Pathology">
            <a:extLst>
              <a:ext uri="{FF2B5EF4-FFF2-40B4-BE49-F238E27FC236}">
                <a16:creationId xmlns:a16="http://schemas.microsoft.com/office/drawing/2014/main" id="{CB026E77-BFF4-4919-A121-BC28150F1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410" y="3813243"/>
            <a:ext cx="4055447" cy="304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11645D-CFEA-4247-A525-45F04851D327}"/>
              </a:ext>
            </a:extLst>
          </p:cNvPr>
          <p:cNvSpPr txBox="1"/>
          <p:nvPr/>
        </p:nvSpPr>
        <p:spPr>
          <a:xfrm>
            <a:off x="6347248" y="3812590"/>
            <a:ext cx="1780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Mismatch </a:t>
            </a:r>
            <a:r>
              <a:rPr lang="en-US" dirty="0">
                <a:solidFill>
                  <a:schemeClr val="bg1"/>
                </a:solidFill>
              </a:rPr>
              <a:t>repair</a:t>
            </a:r>
            <a:r>
              <a:rPr lang="en-US" dirty="0"/>
              <a:t> protein (M</a:t>
            </a:r>
            <a:r>
              <a:rPr lang="en-US" dirty="0">
                <a:solidFill>
                  <a:schemeClr val="bg1"/>
                </a:solidFill>
              </a:rPr>
              <a:t>MR)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06504-6BC9-429A-A862-60CD081248CC}"/>
              </a:ext>
            </a:extLst>
          </p:cNvPr>
          <p:cNvSpPr txBox="1"/>
          <p:nvPr/>
        </p:nvSpPr>
        <p:spPr>
          <a:xfrm>
            <a:off x="1385264" y="5884681"/>
            <a:ext cx="35408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Estrogen receptor (ER)	Progesterone receptor (PR)</a:t>
            </a:r>
          </a:p>
        </p:txBody>
      </p:sp>
    </p:spTree>
    <p:extLst>
      <p:ext uri="{BB962C8B-B14F-4D97-AF65-F5344CB8AC3E}">
        <p14:creationId xmlns:p14="http://schemas.microsoft.com/office/powerpoint/2010/main" val="1885656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1665962"/>
            <a:ext cx="4630644" cy="1524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The role of ancillary studies- molecular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65356" y="3954049"/>
            <a:ext cx="5849259" cy="1247353"/>
          </a:xfrm>
        </p:spPr>
        <p:txBody>
          <a:bodyPr>
            <a:normAutofit/>
          </a:bodyPr>
          <a:lstStyle/>
          <a:p>
            <a:r>
              <a:rPr lang="en-US" dirty="0"/>
              <a:t>Next Generation Sequencing</a:t>
            </a:r>
          </a:p>
          <a:p>
            <a:r>
              <a:rPr lang="en-US" dirty="0"/>
              <a:t>Clinically relevant information</a:t>
            </a:r>
          </a:p>
        </p:txBody>
      </p:sp>
      <p:pic>
        <p:nvPicPr>
          <p:cNvPr id="15362" name="Picture 2" descr="Description unavailable">
            <a:extLst>
              <a:ext uri="{FF2B5EF4-FFF2-40B4-BE49-F238E27FC236}">
                <a16:creationId xmlns:a16="http://schemas.microsoft.com/office/drawing/2014/main" id="{BCE5E335-DC15-47A3-9117-88243F69C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177" y="415191"/>
            <a:ext cx="38290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611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B28CFE-2731-423D-B4AD-573378F998E6}"/>
              </a:ext>
            </a:extLst>
          </p:cNvPr>
          <p:cNvSpPr txBox="1">
            <a:spLocks/>
          </p:cNvSpPr>
          <p:nvPr/>
        </p:nvSpPr>
        <p:spPr>
          <a:xfrm>
            <a:off x="640080" y="1142486"/>
            <a:ext cx="4368602" cy="1956841"/>
          </a:xfrm>
          <a:prstGeom prst="rect">
            <a:avLst/>
          </a:prstGeom>
        </p:spPr>
        <p:txBody>
          <a:bodyPr vert="horz" lIns="91440" tIns="4572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Division of Gynecologic Pathology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988B04-7D46-444D-B132-686AFD55CEF5}"/>
              </a:ext>
            </a:extLst>
          </p:cNvPr>
          <p:cNvSpPr txBox="1">
            <a:spLocks/>
          </p:cNvSpPr>
          <p:nvPr/>
        </p:nvSpPr>
        <p:spPr>
          <a:xfrm>
            <a:off x="640080" y="3690016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Amanda L. Strickland, MD</a:t>
            </a:r>
          </a:p>
          <a:p>
            <a:r>
              <a:rPr lang="en-US" sz="2200" dirty="0" err="1"/>
              <a:t>Elisheva</a:t>
            </a:r>
            <a:r>
              <a:rPr lang="en-US" sz="2200" dirty="0"/>
              <a:t> </a:t>
            </a:r>
            <a:r>
              <a:rPr lang="en-US" sz="2200" dirty="0" err="1"/>
              <a:t>Shanes</a:t>
            </a:r>
            <a:r>
              <a:rPr lang="en-US" sz="2200" dirty="0"/>
              <a:t>, MD</a:t>
            </a:r>
          </a:p>
          <a:p>
            <a:r>
              <a:rPr lang="en-US" sz="2200" dirty="0"/>
              <a:t>Jian-Jun Wei, MD (Division Chief)</a:t>
            </a:r>
          </a:p>
          <a:p>
            <a:r>
              <a:rPr lang="en-US" sz="2200" dirty="0"/>
              <a:t>Luis Z. Blanco, Jr, MD</a:t>
            </a:r>
          </a:p>
          <a:p>
            <a:r>
              <a:rPr lang="en-US" sz="2200" dirty="0"/>
              <a:t>Jorge Novo, MD</a:t>
            </a:r>
          </a:p>
          <a:p>
            <a:r>
              <a:rPr lang="en-US" sz="2200" dirty="0"/>
              <a:t>Jenna Purdy, MD</a:t>
            </a:r>
          </a:p>
          <a:p>
            <a:r>
              <a:rPr lang="en-US" sz="2200" dirty="0" err="1"/>
              <a:t>Indu</a:t>
            </a:r>
            <a:r>
              <a:rPr lang="en-US" sz="2200" dirty="0"/>
              <a:t> Agarwal, MD (not pictured)</a:t>
            </a:r>
          </a:p>
        </p:txBody>
      </p:sp>
      <p:pic>
        <p:nvPicPr>
          <p:cNvPr id="7" name="Picture 6" descr="A group of people in white coats standing in a hallway&#10;&#10;Description automatically generated with low confidence">
            <a:extLst>
              <a:ext uri="{FF2B5EF4-FFF2-40B4-BE49-F238E27FC236}">
                <a16:creationId xmlns:a16="http://schemas.microsoft.com/office/drawing/2014/main" id="{2D40940A-89D5-4183-836D-2CAF5136B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9" r="116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1135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1665962"/>
            <a:ext cx="4630644" cy="77568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Your healthcare team</a:t>
            </a:r>
          </a:p>
        </p:txBody>
      </p:sp>
      <p:pic>
        <p:nvPicPr>
          <p:cNvPr id="5" name="Picture 2" descr="northwestern-memorial-hospital-quality">
            <a:extLst>
              <a:ext uri="{FF2B5EF4-FFF2-40B4-BE49-F238E27FC236}">
                <a16:creationId xmlns:a16="http://schemas.microsoft.com/office/drawing/2014/main" id="{F1E42E68-1379-455F-88BB-2DAEF3843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2849494"/>
            <a:ext cx="872490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268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4163" y="1760071"/>
            <a:ext cx="5181600" cy="451603"/>
          </a:xfrm>
        </p:spPr>
        <p:txBody>
          <a:bodyPr>
            <a:noAutofit/>
          </a:bodyPr>
          <a:lstStyle/>
          <a:p>
            <a:r>
              <a:rPr lang="en-US" dirty="0"/>
              <a:t>Disclosures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94163" y="2425257"/>
            <a:ext cx="9265128" cy="41061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Dr. Strickland receives compensation for expert witness consultation. </a:t>
            </a:r>
          </a:p>
        </p:txBody>
      </p:sp>
    </p:spTree>
    <p:extLst>
      <p:ext uri="{BB962C8B-B14F-4D97-AF65-F5344CB8AC3E}">
        <p14:creationId xmlns:p14="http://schemas.microsoft.com/office/powerpoint/2010/main" val="3484666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1665962"/>
            <a:ext cx="4630644" cy="77568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258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2430048"/>
            <a:ext cx="4630644" cy="1524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The power of pathology (who we are, what we do)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65356" y="3954049"/>
            <a:ext cx="5849259" cy="124735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study of disease</a:t>
            </a:r>
          </a:p>
          <a:p>
            <a:pPr lvl="1"/>
            <a:r>
              <a:rPr lang="en-US" dirty="0"/>
              <a:t>Gross, microscopic, immunologic, molecular examination of organs, tissues, whole bodies (</a:t>
            </a:r>
            <a:r>
              <a:rPr lang="en-US" b="1" dirty="0"/>
              <a:t>anatomic pathology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Laboratory analysis of body fluids and tissues (</a:t>
            </a:r>
            <a:r>
              <a:rPr lang="en-US" b="1" dirty="0"/>
              <a:t>clinical pathology</a:t>
            </a:r>
            <a:r>
              <a:rPr lang="en-US" dirty="0"/>
              <a:t>)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9E8548A-A6CC-4D64-9162-2BCE9932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19" y="-10277"/>
            <a:ext cx="5538280" cy="269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AF28333F-BF3F-44D4-9E3B-1B9E0525B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753" y="4256752"/>
            <a:ext cx="4682246" cy="260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3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1665962"/>
            <a:ext cx="4630644" cy="1524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The process of pathology- from tissue to diagnosis</a:t>
            </a:r>
          </a:p>
        </p:txBody>
      </p:sp>
      <p:pic>
        <p:nvPicPr>
          <p:cNvPr id="10242" name="Picture 2" descr="Fast, Precise Slide Preparation | Charles River">
            <a:extLst>
              <a:ext uri="{FF2B5EF4-FFF2-40B4-BE49-F238E27FC236}">
                <a16:creationId xmlns:a16="http://schemas.microsoft.com/office/drawing/2014/main" id="{2F20F30A-EB7F-455D-B3C6-4FA238256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28" y="479056"/>
            <a:ext cx="60960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ardiovascular Care | Northwestern Medicine">
            <a:extLst>
              <a:ext uri="{FF2B5EF4-FFF2-40B4-BE49-F238E27FC236}">
                <a16:creationId xmlns:a16="http://schemas.microsoft.com/office/drawing/2014/main" id="{89FBEE43-317E-41B5-95AF-503830B8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igure 1">
            <a:extLst>
              <a:ext uri="{FF2B5EF4-FFF2-40B4-BE49-F238E27FC236}">
                <a16:creationId xmlns:a16="http://schemas.microsoft.com/office/drawing/2014/main" id="{CC938523-7861-4255-A7D1-8D05AB719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85" y="3420991"/>
            <a:ext cx="2888530" cy="255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A3C1D2-25F1-42B0-8610-63DE41677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141" y="3440908"/>
            <a:ext cx="4011038" cy="25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9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1628384"/>
            <a:ext cx="4630644" cy="1524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An overview of select gynecologic cancers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65356" y="3954049"/>
            <a:ext cx="5849259" cy="219623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Cervix</a:t>
            </a:r>
          </a:p>
          <a:p>
            <a:pPr lvl="1"/>
            <a:r>
              <a:rPr lang="en-US" dirty="0"/>
              <a:t>Squamous cell carcinoma, adenocarcinoma</a:t>
            </a:r>
          </a:p>
          <a:p>
            <a:r>
              <a:rPr lang="en-US" dirty="0"/>
              <a:t>Uterus</a:t>
            </a:r>
          </a:p>
          <a:p>
            <a:pPr lvl="1"/>
            <a:r>
              <a:rPr lang="en-US" dirty="0"/>
              <a:t>Endometrial carcinoma (endometrioid, serous, clear cell), endometrial stromal sarcoma (low grade vs high grade), carcinosarcoma, leiomyosarcoma </a:t>
            </a:r>
          </a:p>
          <a:p>
            <a:r>
              <a:rPr lang="en-US" dirty="0"/>
              <a:t>Ovary</a:t>
            </a:r>
          </a:p>
          <a:p>
            <a:pPr lvl="1"/>
            <a:r>
              <a:rPr lang="en-US" dirty="0"/>
              <a:t>Epithelial tumors (serous/mucinous borderline tumor, serous carcinoma (low grade vs high grade), mucinous carcinoma, endometrioid carcinoma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EAD1B6-A6F5-4A7B-80A0-6F66F4417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/>
          <a:stretch/>
        </p:blipFill>
        <p:spPr bwMode="auto">
          <a:xfrm>
            <a:off x="7869677" y="260027"/>
            <a:ext cx="3970423" cy="393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22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1628384"/>
            <a:ext cx="4630644" cy="1524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Squamous cell carcinoma of the cervix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65356" y="3954049"/>
            <a:ext cx="5849259" cy="2196230"/>
          </a:xfrm>
        </p:spPr>
        <p:txBody>
          <a:bodyPr>
            <a:normAutofit/>
          </a:bodyPr>
          <a:lstStyle/>
          <a:p>
            <a:r>
              <a:rPr lang="en-US" dirty="0"/>
              <a:t>HPV</a:t>
            </a:r>
          </a:p>
          <a:p>
            <a:r>
              <a:rPr lang="en-US" dirty="0"/>
              <a:t>Precancerous lesions</a:t>
            </a:r>
          </a:p>
          <a:p>
            <a:r>
              <a:rPr lang="en-US" dirty="0"/>
              <a:t>Histology</a:t>
            </a:r>
          </a:p>
        </p:txBody>
      </p:sp>
      <p:pic>
        <p:nvPicPr>
          <p:cNvPr id="1026" name="Picture 2" descr="Pathology of Cervical Carcinoma | GLOWM">
            <a:extLst>
              <a:ext uri="{FF2B5EF4-FFF2-40B4-BE49-F238E27FC236}">
                <a16:creationId xmlns:a16="http://schemas.microsoft.com/office/drawing/2014/main" id="{CDA5FA59-A9CD-4F64-92B9-8FD9B802E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694" y="252919"/>
            <a:ext cx="3427379" cy="332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7FA4916-4E99-4439-914A-11ECD0396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693" y="3954049"/>
            <a:ext cx="3427379" cy="16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949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1628384"/>
            <a:ext cx="4630644" cy="1524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Cervical adenocarcinoma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65356" y="3954049"/>
            <a:ext cx="5103043" cy="1599517"/>
          </a:xfrm>
        </p:spPr>
        <p:txBody>
          <a:bodyPr>
            <a:normAutofit/>
          </a:bodyPr>
          <a:lstStyle/>
          <a:p>
            <a:r>
              <a:rPr lang="en-US" dirty="0"/>
              <a:t>HPV</a:t>
            </a:r>
          </a:p>
          <a:p>
            <a:r>
              <a:rPr lang="en-US" dirty="0"/>
              <a:t>Precancerous lesions</a:t>
            </a:r>
          </a:p>
          <a:p>
            <a:r>
              <a:rPr lang="en-US" dirty="0"/>
              <a:t>Silva patterns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4AA1133-EE13-4488-B6EA-2C11F9722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699" y="-8693"/>
            <a:ext cx="20574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6AF2369-F5F1-4AC4-9094-3AA0DD7E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073" y="11259"/>
            <a:ext cx="4154927" cy="314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61ED25B-0FC3-4D9A-B63F-E938B769B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070" y="3705615"/>
            <a:ext cx="4154929" cy="314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755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1628384"/>
            <a:ext cx="4630644" cy="1524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Uterus- Endometrial carcinoma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65356" y="3954049"/>
            <a:ext cx="5849259" cy="2196230"/>
          </a:xfrm>
        </p:spPr>
        <p:txBody>
          <a:bodyPr>
            <a:normAutofit/>
          </a:bodyPr>
          <a:lstStyle/>
          <a:p>
            <a:r>
              <a:rPr lang="en-US" dirty="0"/>
              <a:t>Endometrioid</a:t>
            </a:r>
          </a:p>
          <a:p>
            <a:r>
              <a:rPr lang="en-US" dirty="0"/>
              <a:t>Serous</a:t>
            </a:r>
          </a:p>
          <a:p>
            <a:r>
              <a:rPr lang="en-US" dirty="0"/>
              <a:t>Clear cell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6AFF2-8CA2-497A-9B07-B5073E95A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700" y="5165387"/>
            <a:ext cx="2717576" cy="1692613"/>
          </a:xfrm>
          <a:prstGeom prst="rect">
            <a:avLst/>
          </a:prstGeom>
        </p:spPr>
      </p:pic>
      <p:pic>
        <p:nvPicPr>
          <p:cNvPr id="5122" name="Picture 2" descr="figure 2">
            <a:extLst>
              <a:ext uri="{FF2B5EF4-FFF2-40B4-BE49-F238E27FC236}">
                <a16:creationId xmlns:a16="http://schemas.microsoft.com/office/drawing/2014/main" id="{0F160564-02A5-451A-A80D-642275924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626" y="2902012"/>
            <a:ext cx="2716650" cy="203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gure 2">
            <a:extLst>
              <a:ext uri="{FF2B5EF4-FFF2-40B4-BE49-F238E27FC236}">
                <a16:creationId xmlns:a16="http://schemas.microsoft.com/office/drawing/2014/main" id="{65190521-227F-4F92-BA15-25C74D66B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38" y="0"/>
            <a:ext cx="652462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33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263" y="363258"/>
            <a:ext cx="4630644" cy="1524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Mesenchymal tumors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D7173D5-F674-42DA-64C3-AC1391334C02}"/>
              </a:ext>
            </a:extLst>
          </p:cNvPr>
          <p:cNvSpPr txBox="1">
            <a:spLocks/>
          </p:cNvSpPr>
          <p:nvPr/>
        </p:nvSpPr>
        <p:spPr>
          <a:xfrm>
            <a:off x="839789" y="2019365"/>
            <a:ext cx="3979828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Leiomyosarcoma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A8CE78-FD9F-DA98-6670-90F6C57F0ACD}"/>
              </a:ext>
            </a:extLst>
          </p:cNvPr>
          <p:cNvSpPr txBox="1">
            <a:spLocks/>
          </p:cNvSpPr>
          <p:nvPr/>
        </p:nvSpPr>
        <p:spPr>
          <a:xfrm>
            <a:off x="839788" y="2843277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4E011F3-3CAC-5D9B-8622-7587F7FEA1FA}"/>
              </a:ext>
            </a:extLst>
          </p:cNvPr>
          <p:cNvSpPr txBox="1">
            <a:spLocks/>
          </p:cNvSpPr>
          <p:nvPr/>
        </p:nvSpPr>
        <p:spPr>
          <a:xfrm>
            <a:off x="6498285" y="2005649"/>
            <a:ext cx="448120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Endometrial stromal sarcoma</a:t>
            </a:r>
          </a:p>
        </p:txBody>
      </p:sp>
      <p:pic>
        <p:nvPicPr>
          <p:cNvPr id="7170" name="Picture 2" descr="Details are in the caption following the image">
            <a:extLst>
              <a:ext uri="{FF2B5EF4-FFF2-40B4-BE49-F238E27FC236}">
                <a16:creationId xmlns:a16="http://schemas.microsoft.com/office/drawing/2014/main" id="{D1F1AC0E-F5F9-42B8-B303-F85DAC222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631525"/>
            <a:ext cx="3979828" cy="300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etails are in the caption following the image">
            <a:extLst>
              <a:ext uri="{FF2B5EF4-FFF2-40B4-BE49-F238E27FC236}">
                <a16:creationId xmlns:a16="http://schemas.microsoft.com/office/drawing/2014/main" id="{40DDC9D0-B7C7-4DEE-823E-BAC85A464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240" y="2631525"/>
            <a:ext cx="3969299" cy="300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822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thwestern Medicine Low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71097</TotalTime>
  <Words>1257</Words>
  <Application>Microsoft Office PowerPoint</Application>
  <PresentationFormat>Widescreen</PresentationFormat>
  <Paragraphs>136</Paragraphs>
  <Slides>20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Northwestern Medicine Low Brand</vt:lpstr>
      <vt:lpstr>The Pathology of Gynecologic Cancers</vt:lpstr>
      <vt:lpstr>Disclosures</vt:lpstr>
      <vt:lpstr>The power of pathology (who we are, what we do)  </vt:lpstr>
      <vt:lpstr>The process of pathology- from tissue to diagnosis</vt:lpstr>
      <vt:lpstr>An overview of select gynecologic cancers</vt:lpstr>
      <vt:lpstr>Squamous cell carcinoma of the cervix</vt:lpstr>
      <vt:lpstr>Cervical adenocarcinoma</vt:lpstr>
      <vt:lpstr>Uterus- Endometrial carcinoma</vt:lpstr>
      <vt:lpstr>Mesenchymal tumors</vt:lpstr>
      <vt:lpstr>Ovary- Epithelial  borderline tumors</vt:lpstr>
      <vt:lpstr>Serous carcinoma</vt:lpstr>
      <vt:lpstr>Mucinous carcinoma</vt:lpstr>
      <vt:lpstr>Endometrioid carcinoma</vt:lpstr>
      <vt:lpstr>The clinicopathologic correlation</vt:lpstr>
      <vt:lpstr>The role of ancillary studies- IHC</vt:lpstr>
      <vt:lpstr>The role of ancillary studies- IHC</vt:lpstr>
      <vt:lpstr>The role of ancillary studies- molecular testing</vt:lpstr>
      <vt:lpstr>PowerPoint Presentation</vt:lpstr>
      <vt:lpstr>Your healthcare team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pathology of gynecologic cancers</dc:title>
  <dc:creator>Amanda Louise Strickland</dc:creator>
  <cp:lastModifiedBy>Strickland, Amanda</cp:lastModifiedBy>
  <cp:revision>47</cp:revision>
  <cp:lastPrinted>2023-09-07T14:42:31Z</cp:lastPrinted>
  <dcterms:created xsi:type="dcterms:W3CDTF">2023-06-23T18:14:03Z</dcterms:created>
  <dcterms:modified xsi:type="dcterms:W3CDTF">2023-09-12T20:06:19Z</dcterms:modified>
</cp:coreProperties>
</file>