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1" r:id="rId2"/>
    <p:sldId id="359" r:id="rId3"/>
    <p:sldId id="377" r:id="rId4"/>
    <p:sldId id="401" r:id="rId5"/>
    <p:sldId id="402" r:id="rId6"/>
    <p:sldId id="356" r:id="rId7"/>
    <p:sldId id="400" r:id="rId8"/>
    <p:sldId id="391" r:id="rId9"/>
    <p:sldId id="399" r:id="rId10"/>
    <p:sldId id="396" r:id="rId11"/>
    <p:sldId id="398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6143"/>
  </p:normalViewPr>
  <p:slideViewPr>
    <p:cSldViewPr snapToGrid="0">
      <p:cViewPr varScale="1">
        <p:scale>
          <a:sx n="89" d="100"/>
          <a:sy n="89" d="100"/>
        </p:scale>
        <p:origin x="9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A4925-FB5E-4B42-B22D-493EA9B6A587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3C9A3-4647-FD48-8143-8C55A487A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9EC74C5F-EB09-5A2F-E2C1-FB5082BDC6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F3C1A007-8FC6-D650-92DA-B66C72454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:a16="http://schemas.microsoft.com/office/drawing/2014/main" id="{300CBB0E-1472-6FBB-1CF4-0DD88D26EA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>
            <a:extLst>
              <a:ext uri="{FF2B5EF4-FFF2-40B4-BE49-F238E27FC236}">
                <a16:creationId xmlns:a16="http://schemas.microsoft.com/office/drawing/2014/main" id="{94320569-E2E1-36F0-664A-8950B3180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8397F895-CCCC-8DA4-1B77-4764DA9470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AD99C-5E51-CF4E-9608-8582107359E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DC99-B9F5-4791-0EAC-BFC68002A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49B94-8439-329A-104C-B364156BB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68F9D-4681-C960-7F04-A17D1EE7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ED821-12A0-159B-8CD5-550A51A6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E6D2F-E9CB-AD6F-2988-47C08D15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1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7011-578D-607C-919A-78A2DFB4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A725E-80AA-5760-0982-9973CE0EE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0824C-0319-E38F-7BE8-7F7D24B5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FBB1F-651D-4F8C-3254-9A576843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65BCF-1E4E-9941-E857-27CAC412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8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D0E90-C245-D8F3-2DD5-E90768157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35258-D86E-B955-5364-8B1E4C591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E5483-9120-A1F1-36E8-A992AC85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E7111-25DA-4D33-B7F6-1197F44B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91BA9-FEF0-D230-0751-60ED944B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1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B4B9-D52D-A6E2-C750-2E9B0935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5E49-36E1-78DD-3FCD-1F3E7A5E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D8E3-734D-22B0-51CF-B7410FE3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602B0-E47B-C827-7CE3-419F8338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636-93F8-18D5-9FC8-025C5E7E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61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C560-1DAD-666A-E108-A5501B47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7CF6A-B5C1-BA8D-0A70-4A36C36CC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1B24F-8EE0-56C3-F57A-9DC9AE82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3E5A8-CFD0-1BB0-E86E-7A7C09E24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B6DDB-CEAC-3FA7-5C2F-B3E6CB94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9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7FA9-0EBD-0CFB-6349-79E9374E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44A34-89C8-5393-935B-F7FCA0130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04A52-D18E-C8B0-A4A4-201DAD41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D415-CD72-AF49-663E-E472902D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9AA0E-D886-75E6-08D0-BB9DDBE8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90B9B-5496-BE09-916B-9D616486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7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CAAF-6C4B-59BF-6C21-7877BCBF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A7AE4-42CC-F70F-E35D-1099F5420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0A082-D106-616E-872C-E847869D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E7FC4-7416-319A-8BA4-025383539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5A80F-71D1-1A43-6AD2-84B0094F2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957AB8-2DC9-B9AC-C6D0-E36D949C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02367-182A-2F9B-F2A1-B35C3E2A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210BC-60CD-E624-9C5C-A52F8F8C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DE8B-0B31-EADA-A900-D81F33C5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D524C-7ED1-5EBF-4114-781E7DF3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17CDA-A666-47DE-F56E-5CFB15FD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C424-CA54-9A5B-CBF9-E235C4C2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1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05C6C-8422-EEF0-1A87-ABFD9906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3DBBF-7433-5016-6109-48D95050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F93F0-C1C9-09C6-47B1-7D55BD9F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7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DEAC-0570-0BEC-263D-4F482BD4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883B-1929-DBDF-D1F7-C37FAB71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1B08D-6D42-AA66-41FC-23009EABF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6EA37-C926-9F59-BC6F-3769D90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B2CBE-45D8-7404-E443-01C90E53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B5434-29F2-F770-6198-EE90126C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0EF7-FEB8-5469-1291-57B32B29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BF47A-72A5-FD5A-57B1-E21713BD1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9DBB79-EB76-324D-44C2-9232BE563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6700B-1383-B9A5-82FC-28E43B37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F00-C14D-35A8-26AE-66FBB2F2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5722B-A203-EDA0-7ADC-5DB89939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1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32838-23C0-E1D3-A007-7E1979FB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55C20-296C-6EF1-F53C-BED4219AC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26374-9E2A-1BE3-0809-F8641ADA5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0100A-2583-6049-B5C1-FADFB67E454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A7DC-1723-7260-8524-05C463303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3D6E2-711B-1963-2EDA-0EBC92C41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55571-1026-2C49-BAD3-B8DAFFB40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dlilab.org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6">
            <a:extLst>
              <a:ext uri="{FF2B5EF4-FFF2-40B4-BE49-F238E27FC236}">
                <a16:creationId xmlns:a16="http://schemas.microsoft.com/office/drawing/2014/main" id="{E60BFF1C-B989-928F-9B16-3FA42789AA93}"/>
              </a:ext>
            </a:extLst>
          </p:cNvPr>
          <p:cNvGrpSpPr>
            <a:grpSpLocks/>
          </p:cNvGrpSpPr>
          <p:nvPr/>
        </p:nvGrpSpPr>
        <p:grpSpPr bwMode="auto">
          <a:xfrm>
            <a:off x="42862" y="-3799"/>
            <a:ext cx="12192000" cy="3644900"/>
            <a:chOff x="-6540" y="61655"/>
            <a:chExt cx="9233525" cy="3644900"/>
          </a:xfrm>
        </p:grpSpPr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7CD9FF47-FFC8-EBDA-2A94-FFB684F39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6540" y="61655"/>
              <a:ext cx="9233525" cy="3644900"/>
            </a:xfrm>
            <a:prstGeom prst="rect">
              <a:avLst/>
            </a:prstGeom>
            <a:ln>
              <a:noFill/>
            </a:ln>
            <a:effectLst>
              <a:glow rad="101600">
                <a:schemeClr val="bg1">
                  <a:alpha val="75000"/>
                </a:schemeClr>
              </a:glow>
              <a:reflection stA="50000" endPos="32000" dist="12700" dir="5400000" sy="-100000" algn="bl" rotWithShape="0"/>
              <a:softEdge rad="139700"/>
            </a:effectLst>
          </p:spPr>
        </p:pic>
        <p:pic>
          <p:nvPicPr>
            <p:cNvPr id="5132" name="Picture 19">
              <a:extLst>
                <a:ext uri="{FF2B5EF4-FFF2-40B4-BE49-F238E27FC236}">
                  <a16:creationId xmlns:a16="http://schemas.microsoft.com/office/drawing/2014/main" id="{73A4734D-6682-93A8-084B-89905BAD5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320" y="1221146"/>
              <a:ext cx="4377087" cy="115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0">
              <a:extLst>
                <a:ext uri="{FF2B5EF4-FFF2-40B4-BE49-F238E27FC236}">
                  <a16:creationId xmlns:a16="http://schemas.microsoft.com/office/drawing/2014/main" id="{D42A4013-9F29-9326-28C2-FB9995559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55854" y="1769417"/>
              <a:ext cx="711200" cy="9271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2F8FE-56C6-0A1A-9E47-F59E4BBC0ACF}"/>
              </a:ext>
            </a:extLst>
          </p:cNvPr>
          <p:cNvSpPr/>
          <p:nvPr/>
        </p:nvSpPr>
        <p:spPr>
          <a:xfrm>
            <a:off x="2352675" y="3887994"/>
            <a:ext cx="7572375" cy="1477328"/>
          </a:xfrm>
          <a:prstGeom prst="rect">
            <a:avLst/>
          </a:prstGeom>
          <a:effectLst>
            <a:outerShdw blurRad="50800" dist="50800" dir="2700000" algn="tl" rotWithShape="0">
              <a:schemeClr val="accent6">
                <a:lumMod val="20000"/>
                <a:lumOff val="80000"/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030A0"/>
                </a:solidFill>
                <a:latin typeface="Verdana"/>
                <a:cs typeface="Verdana"/>
              </a:rPr>
              <a:t>Associate Professor,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030A0"/>
                </a:solidFill>
                <a:latin typeface="Verdana"/>
                <a:cs typeface="Verdana"/>
              </a:rPr>
              <a:t>Director, Center for Genome Engineering,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030A0"/>
                </a:solidFill>
                <a:latin typeface="Verdana"/>
                <a:cs typeface="Verdana"/>
              </a:rPr>
              <a:t>Robert H. Lurie Comprehensive Cancer Center,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030A0"/>
                </a:solidFill>
                <a:latin typeface="Verdana"/>
                <a:cs typeface="Verdana"/>
              </a:rPr>
              <a:t>Feinberg School of Medicine, Northwestern University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030A0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5123" name="TextBox 6">
            <a:extLst>
              <a:ext uri="{FF2B5EF4-FFF2-40B4-BE49-F238E27FC236}">
                <a16:creationId xmlns:a16="http://schemas.microsoft.com/office/drawing/2014/main" id="{6CF65B6C-6024-79D4-718E-8C83A0E5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484" y="5536576"/>
            <a:ext cx="8239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002060"/>
                </a:solidFill>
                <a:hlinkClick r:id="rId6"/>
              </a:rPr>
              <a:t>www.adlilab.org</a:t>
            </a:r>
            <a:r>
              <a:rPr lang="en-US" altLang="en-US" sz="1400" i="1" dirty="0">
                <a:solidFill>
                  <a:srgbClr val="002060"/>
                </a:solidFill>
              </a:rPr>
              <a:t>                         </a:t>
            </a:r>
            <a:r>
              <a:rPr lang="en-US" altLang="en-US" sz="1400" i="1" dirty="0" err="1">
                <a:solidFill>
                  <a:srgbClr val="002060"/>
                </a:solidFill>
              </a:rPr>
              <a:t>adl</a:t>
            </a:r>
            <a:r>
              <a:rPr lang="en-US" altLang="en-US" sz="1400" i="1" dirty="0" err="1">
                <a:solidFill>
                  <a:srgbClr val="000090"/>
                </a:solidFill>
              </a:rPr>
              <a:t>i@northwestern.edu</a:t>
            </a:r>
            <a:r>
              <a:rPr lang="en-US" altLang="en-US" sz="1400" i="1" dirty="0">
                <a:solidFill>
                  <a:srgbClr val="000090"/>
                </a:solidFill>
              </a:rPr>
              <a:t>                                   @</a:t>
            </a:r>
            <a:r>
              <a:rPr lang="en-US" altLang="en-US" sz="1400" i="1" dirty="0" err="1">
                <a:solidFill>
                  <a:srgbClr val="000090"/>
                </a:solidFill>
              </a:rPr>
              <a:t>MazharAdli</a:t>
            </a:r>
            <a:endParaRPr lang="en-US" altLang="en-US" sz="1400" i="1" dirty="0">
              <a:solidFill>
                <a:srgbClr val="000090"/>
              </a:solidFill>
            </a:endParaRPr>
          </a:p>
          <a:p>
            <a:pPr algn="ctr" eaLnBrk="1" hangingPunct="1"/>
            <a:endParaRPr lang="en-US" altLang="en-US" sz="1600" b="1" i="1" dirty="0">
              <a:solidFill>
                <a:srgbClr val="0000FF"/>
              </a:solidFill>
            </a:endParaRPr>
          </a:p>
        </p:txBody>
      </p:sp>
      <p:pic>
        <p:nvPicPr>
          <p:cNvPr id="5124" name="Picture 12">
            <a:extLst>
              <a:ext uri="{FF2B5EF4-FFF2-40B4-BE49-F238E27FC236}">
                <a16:creationId xmlns:a16="http://schemas.microsoft.com/office/drawing/2014/main" id="{64EFDF2B-5A99-520D-80B3-B19AAAC3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21" y="5557213"/>
            <a:ext cx="25241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FBA196-3C87-37DD-368E-4DFB260B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3" b="38168"/>
          <a:stretch>
            <a:fillRect/>
          </a:stretch>
        </p:blipFill>
        <p:spPr bwMode="auto">
          <a:xfrm>
            <a:off x="2184400" y="6259513"/>
            <a:ext cx="1470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F2B270-A90B-5E42-F0F4-423B3B42B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"/>
          <a:stretch>
            <a:fillRect/>
          </a:stretch>
        </p:blipFill>
        <p:spPr bwMode="auto">
          <a:xfrm>
            <a:off x="6851650" y="6202363"/>
            <a:ext cx="2792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Email PNG Download, Email Logo, Icon, Email Symbol, @ PNG - Free  Transparent PNG Logos">
            <a:extLst>
              <a:ext uri="{FF2B5EF4-FFF2-40B4-BE49-F238E27FC236}">
                <a16:creationId xmlns:a16="http://schemas.microsoft.com/office/drawing/2014/main" id="{EF612DA7-4406-C68D-1A4D-12320A99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34" y="5512763"/>
            <a:ext cx="33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4" descr="Website Logos - Download Logo Website Png Clipart (#47386) - PikPng">
            <a:extLst>
              <a:ext uri="{FF2B5EF4-FFF2-40B4-BE49-F238E27FC236}">
                <a16:creationId xmlns:a16="http://schemas.microsoft.com/office/drawing/2014/main" id="{4D606D73-2DAC-77AC-1887-2F2E0571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21" y="5512763"/>
            <a:ext cx="3349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9B1659CA-FCED-3A2B-2A17-057E36D9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0" r="2963"/>
          <a:stretch>
            <a:fillRect/>
          </a:stretch>
        </p:blipFill>
        <p:spPr bwMode="auto">
          <a:xfrm>
            <a:off x="3452813" y="6357938"/>
            <a:ext cx="1674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40978C-C74B-7CCC-21EB-D884CB8C6403}"/>
              </a:ext>
            </a:extLst>
          </p:cNvPr>
          <p:cNvSpPr txBox="1"/>
          <p:nvPr/>
        </p:nvSpPr>
        <p:spPr>
          <a:xfrm>
            <a:off x="1178880" y="365929"/>
            <a:ext cx="10140729" cy="2739211"/>
          </a:xfrm>
          <a:prstGeom prst="rect">
            <a:avLst/>
          </a:prstGeom>
          <a:noFill/>
          <a:effectLst>
            <a:outerShdw dist="50800" dir="5400000" algn="tl" rotWithShape="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Editing genetic information to model and target human diseases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Mazhar Adli, Ph.D.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9BEF63-8E5C-4381-D58D-5C257706DACE}"/>
              </a:ext>
            </a:extLst>
          </p:cNvPr>
          <p:cNvSpPr txBox="1"/>
          <p:nvPr/>
        </p:nvSpPr>
        <p:spPr>
          <a:xfrm>
            <a:off x="553618" y="171168"/>
            <a:ext cx="12004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Engineered MED12 cells express higher collagens and larger tumors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46CEA30-91A1-4162-B555-702875A99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32"/>
          <a:stretch/>
        </p:blipFill>
        <p:spPr>
          <a:xfrm>
            <a:off x="990327" y="4593316"/>
            <a:ext cx="2963487" cy="2257021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1C89AA8-3911-72AC-DE8F-2E0ED537F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00" r="66368"/>
          <a:stretch/>
        </p:blipFill>
        <p:spPr>
          <a:xfrm>
            <a:off x="2436004" y="1499489"/>
            <a:ext cx="2347646" cy="3052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11647-C2F8-BD0A-E62E-F757D41D724F}"/>
              </a:ext>
            </a:extLst>
          </p:cNvPr>
          <p:cNvSpPr txBox="1"/>
          <p:nvPr/>
        </p:nvSpPr>
        <p:spPr>
          <a:xfrm rot="16200000">
            <a:off x="6155219" y="5027882"/>
            <a:ext cx="19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Trichrome staining 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1C8EC6-DA72-31DD-8896-97DB18D93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63" r="48071"/>
          <a:stretch/>
        </p:blipFill>
        <p:spPr>
          <a:xfrm>
            <a:off x="7003649" y="1499489"/>
            <a:ext cx="4837277" cy="19696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E8D37D-8E8F-BD55-FDB8-070683BB3E67}"/>
              </a:ext>
            </a:extLst>
          </p:cNvPr>
          <p:cNvSpPr txBox="1"/>
          <p:nvPr/>
        </p:nvSpPr>
        <p:spPr>
          <a:xfrm rot="16200000">
            <a:off x="6076712" y="2392927"/>
            <a:ext cx="163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Kidney capsule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81B71-7D38-A102-604A-46D761832EF0}"/>
              </a:ext>
            </a:extLst>
          </p:cNvPr>
          <p:cNvSpPr txBox="1"/>
          <p:nvPr/>
        </p:nvSpPr>
        <p:spPr>
          <a:xfrm>
            <a:off x="7332017" y="6463513"/>
            <a:ext cx="3692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/>
              <a:t>Butukcelebi</a:t>
            </a:r>
            <a:r>
              <a:rPr lang="en-US" sz="1400" i="1" dirty="0"/>
              <a:t> et al, Nature Communications, 2023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38E50F-A02E-F48E-E5DB-3FC1B2275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39" t="53263"/>
          <a:stretch/>
        </p:blipFill>
        <p:spPr>
          <a:xfrm>
            <a:off x="7294797" y="4132365"/>
            <a:ext cx="4449101" cy="19696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58D2AB-EE78-B769-082B-4151AD9FC994}"/>
              </a:ext>
            </a:extLst>
          </p:cNvPr>
          <p:cNvSpPr txBox="1"/>
          <p:nvPr/>
        </p:nvSpPr>
        <p:spPr>
          <a:xfrm>
            <a:off x="7003649" y="1211315"/>
            <a:ext cx="155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vivo tumors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A3D62A-5E47-9935-99B7-2D7939410720}"/>
              </a:ext>
            </a:extLst>
          </p:cNvPr>
          <p:cNvSpPr txBox="1"/>
          <p:nvPr/>
        </p:nvSpPr>
        <p:spPr>
          <a:xfrm>
            <a:off x="7201595" y="3933860"/>
            <a:ext cx="276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vivo collagen production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5822D3-F16A-FCB8-C13F-EF4DCD26A89A}"/>
              </a:ext>
            </a:extLst>
          </p:cNvPr>
          <p:cNvSpPr txBox="1"/>
          <p:nvPr/>
        </p:nvSpPr>
        <p:spPr>
          <a:xfrm>
            <a:off x="766095" y="911718"/>
            <a:ext cx="515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Higher collagen and ECM deposition is a hallmark of fibroid tumors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BF6549-4E9C-7A0D-EF85-14DB53F46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574" b="46574"/>
          <a:stretch/>
        </p:blipFill>
        <p:spPr>
          <a:xfrm rot="16200000">
            <a:off x="-20730" y="2184551"/>
            <a:ext cx="2469473" cy="18570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2973DC-FDB6-8109-D7DC-2C8221B156BA}"/>
              </a:ext>
            </a:extLst>
          </p:cNvPr>
          <p:cNvSpPr txBox="1"/>
          <p:nvPr/>
        </p:nvSpPr>
        <p:spPr>
          <a:xfrm>
            <a:off x="970583" y="2194612"/>
            <a:ext cx="758250" cy="37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EDAAD-34DF-0638-6F86-B7D449FFAA2D}"/>
              </a:ext>
            </a:extLst>
          </p:cNvPr>
          <p:cNvSpPr txBox="1"/>
          <p:nvPr/>
        </p:nvSpPr>
        <p:spPr>
          <a:xfrm>
            <a:off x="351074" y="1622875"/>
            <a:ext cx="1655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Uterine Fibroid tumor</a:t>
            </a:r>
          </a:p>
        </p:txBody>
      </p:sp>
    </p:spTree>
    <p:extLst>
      <p:ext uri="{BB962C8B-B14F-4D97-AF65-F5344CB8AC3E}">
        <p14:creationId xmlns:p14="http://schemas.microsoft.com/office/powerpoint/2010/main" val="16083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29126C-6174-57EF-4FFD-8F71AD3324CE}"/>
              </a:ext>
            </a:extLst>
          </p:cNvPr>
          <p:cNvSpPr txBox="1"/>
          <p:nvPr/>
        </p:nvSpPr>
        <p:spPr>
          <a:xfrm>
            <a:off x="262628" y="429089"/>
            <a:ext cx="1219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Future direction: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Druggable-genome screening to identify MED12-mutation specific vulnerabilities </a:t>
            </a:r>
          </a:p>
        </p:txBody>
      </p:sp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D3879796-7C47-49EE-4C1D-16261E6D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33" y="1547534"/>
            <a:ext cx="8703056" cy="242301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17F5276-5532-4EFE-9AFA-45ABF6A82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75" t="53228" r="23869"/>
          <a:stretch/>
        </p:blipFill>
        <p:spPr>
          <a:xfrm>
            <a:off x="8349488" y="4752539"/>
            <a:ext cx="3406964" cy="179468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2EFEC55-FA79-621D-3942-65F043CB3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32"/>
          <a:stretch/>
        </p:blipFill>
        <p:spPr>
          <a:xfrm>
            <a:off x="4644766" y="4598061"/>
            <a:ext cx="2902467" cy="227711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07519FF-6CB5-C655-2E41-2EB42AA1C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75" r="24018" b="48187"/>
          <a:stretch/>
        </p:blipFill>
        <p:spPr>
          <a:xfrm>
            <a:off x="605536" y="4580882"/>
            <a:ext cx="3379320" cy="19899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CBBBA8-3362-344A-5E78-8E1AD9039380}"/>
              </a:ext>
            </a:extLst>
          </p:cNvPr>
          <p:cNvSpPr/>
          <p:nvPr/>
        </p:nvSpPr>
        <p:spPr>
          <a:xfrm>
            <a:off x="605536" y="4580882"/>
            <a:ext cx="40030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A50F3F-DDC5-E191-57B0-B5709D394697}"/>
              </a:ext>
            </a:extLst>
          </p:cNvPr>
          <p:cNvSpPr/>
          <p:nvPr/>
        </p:nvSpPr>
        <p:spPr>
          <a:xfrm>
            <a:off x="508700" y="6428911"/>
            <a:ext cx="40030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9F3B3-C47D-D479-E5B1-61BD254BCD78}"/>
              </a:ext>
            </a:extLst>
          </p:cNvPr>
          <p:cNvSpPr/>
          <p:nvPr/>
        </p:nvSpPr>
        <p:spPr>
          <a:xfrm>
            <a:off x="4386807" y="4326561"/>
            <a:ext cx="40030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FF470D-2092-3228-5160-92609404564E}"/>
              </a:ext>
            </a:extLst>
          </p:cNvPr>
          <p:cNvSpPr/>
          <p:nvPr/>
        </p:nvSpPr>
        <p:spPr>
          <a:xfrm>
            <a:off x="8322721" y="4342816"/>
            <a:ext cx="400304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01620" y="357354"/>
            <a:ext cx="4328767" cy="4524315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000090"/>
                </a:solidFill>
              </a:rPr>
              <a:t>Adli lab members</a:t>
            </a:r>
          </a:p>
          <a:p>
            <a:r>
              <a:rPr lang="en-US" dirty="0">
                <a:solidFill>
                  <a:srgbClr val="000090"/>
                </a:solidFill>
              </a:rPr>
              <a:t>Alexandra Griffin, PhD</a:t>
            </a:r>
          </a:p>
          <a:p>
            <a:r>
              <a:rPr lang="en-US" dirty="0" err="1">
                <a:solidFill>
                  <a:srgbClr val="000090"/>
                </a:solidFill>
              </a:rPr>
              <a:t>Fidan</a:t>
            </a:r>
            <a:r>
              <a:rPr lang="en-US" dirty="0">
                <a:solidFill>
                  <a:srgbClr val="000090"/>
                </a:solidFill>
              </a:rPr>
              <a:t> Seker, PhD</a:t>
            </a:r>
          </a:p>
          <a:p>
            <a:r>
              <a:rPr lang="en-US" dirty="0">
                <a:solidFill>
                  <a:srgbClr val="000090"/>
                </a:solidFill>
              </a:rPr>
              <a:t>Kadir Buyukcelebi, MD</a:t>
            </a:r>
          </a:p>
          <a:p>
            <a:r>
              <a:rPr lang="en-US" dirty="0">
                <a:solidFill>
                  <a:srgbClr val="000090"/>
                </a:solidFill>
              </a:rPr>
              <a:t>Tao Bai, PhD</a:t>
            </a:r>
          </a:p>
          <a:p>
            <a:r>
              <a:rPr lang="en-US" dirty="0">
                <a:solidFill>
                  <a:srgbClr val="000090"/>
                </a:solidFill>
              </a:rPr>
              <a:t>De Xing, PhD</a:t>
            </a:r>
          </a:p>
          <a:p>
            <a:r>
              <a:rPr lang="en-US" dirty="0">
                <a:solidFill>
                  <a:srgbClr val="000090"/>
                </a:solidFill>
              </a:rPr>
              <a:t>Zahra </a:t>
            </a:r>
            <a:r>
              <a:rPr lang="en-US" dirty="0" err="1">
                <a:solidFill>
                  <a:srgbClr val="000090"/>
                </a:solidFill>
              </a:rPr>
              <a:t>Paylakhi</a:t>
            </a:r>
            <a:r>
              <a:rPr lang="en-US" dirty="0">
                <a:solidFill>
                  <a:srgbClr val="000090"/>
                </a:solidFill>
              </a:rPr>
              <a:t>, PhD</a:t>
            </a:r>
          </a:p>
          <a:p>
            <a:r>
              <a:rPr lang="en-US" dirty="0" err="1">
                <a:solidFill>
                  <a:srgbClr val="000090"/>
                </a:solidFill>
              </a:rPr>
              <a:t>Fatih</a:t>
            </a:r>
            <a:r>
              <a:rPr lang="en-US" dirty="0">
                <a:solidFill>
                  <a:srgbClr val="000090"/>
                </a:solidFill>
              </a:rPr>
              <a:t> Abdula, MD</a:t>
            </a:r>
          </a:p>
          <a:p>
            <a:r>
              <a:rPr lang="en-US" dirty="0">
                <a:solidFill>
                  <a:srgbClr val="000090"/>
                </a:solidFill>
              </a:rPr>
              <a:t>Gina </a:t>
            </a:r>
            <a:r>
              <a:rPr lang="en-US" dirty="0" err="1">
                <a:solidFill>
                  <a:srgbClr val="000090"/>
                </a:solidFill>
              </a:rPr>
              <a:t>Kirshammer</a:t>
            </a:r>
            <a:r>
              <a:rPr lang="en-US" dirty="0">
                <a:solidFill>
                  <a:srgbClr val="000090"/>
                </a:solidFill>
              </a:rPr>
              <a:t>, PhD</a:t>
            </a:r>
          </a:p>
          <a:p>
            <a:r>
              <a:rPr lang="en-US" dirty="0" err="1">
                <a:solidFill>
                  <a:srgbClr val="000090"/>
                </a:solidFill>
              </a:rPr>
              <a:t>Hoda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Elkafas</a:t>
            </a:r>
            <a:r>
              <a:rPr lang="en-US" dirty="0">
                <a:solidFill>
                  <a:srgbClr val="000090"/>
                </a:solidFill>
              </a:rPr>
              <a:t>, PhD</a:t>
            </a:r>
          </a:p>
          <a:p>
            <a:r>
              <a:rPr lang="en-US" dirty="0">
                <a:solidFill>
                  <a:srgbClr val="000090"/>
                </a:solidFill>
              </a:rPr>
              <a:t>Alex Duval</a:t>
            </a:r>
          </a:p>
          <a:p>
            <a:r>
              <a:rPr lang="en-US" dirty="0">
                <a:solidFill>
                  <a:srgbClr val="000090"/>
                </a:solidFill>
              </a:rPr>
              <a:t>Harun Ozturk</a:t>
            </a:r>
          </a:p>
          <a:p>
            <a:r>
              <a:rPr lang="en-US" dirty="0" err="1">
                <a:solidFill>
                  <a:srgbClr val="000090"/>
                </a:solidFill>
              </a:rPr>
              <a:t>Ozlem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Neyisci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Neda </a:t>
            </a:r>
            <a:r>
              <a:rPr lang="en-US" dirty="0" err="1">
                <a:solidFill>
                  <a:srgbClr val="000090"/>
                </a:solidFill>
              </a:rPr>
              <a:t>Abbaszadeh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Yasemin </a:t>
            </a:r>
            <a:r>
              <a:rPr lang="en-US" dirty="0" err="1">
                <a:solidFill>
                  <a:srgbClr val="000090"/>
                </a:solidFill>
              </a:rPr>
              <a:t>Kingham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Daye Son</a:t>
            </a:r>
          </a:p>
        </p:txBody>
      </p:sp>
      <p:sp>
        <p:nvSpPr>
          <p:cNvPr id="57354" name="Rectangle 16"/>
          <p:cNvSpPr>
            <a:spLocks noChangeArrowheads="1"/>
          </p:cNvSpPr>
          <p:nvPr/>
        </p:nvSpPr>
        <p:spPr bwMode="auto">
          <a:xfrm>
            <a:off x="1865112" y="3182154"/>
            <a:ext cx="7162800" cy="36933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17256" y="5700198"/>
            <a:ext cx="3070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</a:rPr>
              <a:t>adli@northwestern.edu</a:t>
            </a:r>
          </a:p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www.adlilab.org</a:t>
            </a:r>
          </a:p>
          <a:p>
            <a:pPr algn="ctr"/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@MazharAdli</a:t>
            </a:r>
          </a:p>
          <a:p>
            <a:pPr algn="ctr"/>
            <a:endParaRPr lang="en-US" sz="2000" b="1" i="1" u="sng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176" y="4968506"/>
            <a:ext cx="1938351" cy="2043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UM1HG012649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R01CA267544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U54CA268084 </a:t>
            </a: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Reaumond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Scholar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R01CA211648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3475" y="246363"/>
            <a:ext cx="4383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0"/>
                </a:solidFill>
              </a:rPr>
              <a:t>Acknowledgements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6676" y="3754024"/>
            <a:ext cx="184666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endParaRPr lang="en-US" sz="1600" dirty="0">
              <a:solidFill>
                <a:srgbClr val="000090"/>
              </a:solidFill>
            </a:endParaRPr>
          </a:p>
          <a:p>
            <a:pPr>
              <a:lnSpc>
                <a:spcPct val="80000"/>
              </a:lnSpc>
            </a:pP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277" y="6361917"/>
            <a:ext cx="353325" cy="243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387" y="5148856"/>
            <a:ext cx="343453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Collaborators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Serdar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Bulun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(Northwestern)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Ping Yin (Northwestern)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Jian Jai Wei (Northwestern)</a:t>
            </a:r>
          </a:p>
          <a:p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Feng Yue (Northwestern, </a:t>
            </a:r>
            <a:r>
              <a:rPr lang="en-US" sz="1600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MorPhic</a:t>
            </a:r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Paul Burridge (Northwestern, </a:t>
            </a:r>
            <a:r>
              <a:rPr lang="en-US" sz="1600" u="sng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MorPhic</a:t>
            </a:r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285" y="1011136"/>
            <a:ext cx="2187032" cy="16402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034" y="805299"/>
            <a:ext cx="2369322" cy="177537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3126971" y="4487210"/>
            <a:ext cx="22397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8000"/>
                </a:solidFill>
              </a:rPr>
              <a:t>Funding (Co-I)</a:t>
            </a:r>
          </a:p>
          <a:p>
            <a:r>
              <a:rPr lang="fi-FI" sz="1600" dirty="0">
                <a:solidFill>
                  <a:srgbClr val="008000"/>
                </a:solidFill>
              </a:rPr>
              <a:t>R01	DK11828701</a:t>
            </a:r>
          </a:p>
          <a:p>
            <a:r>
              <a:rPr lang="is-IS" sz="1600" dirty="0">
                <a:solidFill>
                  <a:srgbClr val="008000"/>
                </a:solidFill>
              </a:rPr>
              <a:t>P50	DK09637307</a:t>
            </a:r>
          </a:p>
          <a:p>
            <a:r>
              <a:rPr lang="is-IS" sz="1600" dirty="0">
                <a:solidFill>
                  <a:srgbClr val="008000"/>
                </a:solidFill>
              </a:rPr>
              <a:t>R01	DK11671801</a:t>
            </a:r>
          </a:p>
          <a:p>
            <a:r>
              <a:rPr lang="cs-CZ" sz="1600" dirty="0">
                <a:solidFill>
                  <a:srgbClr val="008000"/>
                </a:solidFill>
              </a:rPr>
              <a:t>DP3	DK11190601</a:t>
            </a:r>
            <a:endParaRPr lang="en-US" sz="1600" dirty="0">
              <a:solidFill>
                <a:srgbClr val="008000"/>
              </a:solidFill>
            </a:endParaRPr>
          </a:p>
          <a:p>
            <a:r>
              <a:rPr lang="is-IS" sz="1600" dirty="0">
                <a:solidFill>
                  <a:srgbClr val="008000"/>
                </a:solidFill>
              </a:rPr>
              <a:t>R01	ES022759	05</a:t>
            </a:r>
            <a:endParaRPr lang="en-US" sz="1600" dirty="0">
              <a:solidFill>
                <a:srgbClr val="008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98F1F-1756-FD41-893A-A824BAF4D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151494" y="2631730"/>
            <a:ext cx="2458617" cy="1843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A824B-A61D-A3BF-4E1E-34B02330FAA8}"/>
              </a:ext>
            </a:extLst>
          </p:cNvPr>
          <p:cNvSpPr txBox="1"/>
          <p:nvPr/>
        </p:nvSpPr>
        <p:spPr>
          <a:xfrm>
            <a:off x="-3376777" y="3166830"/>
            <a:ext cx="2027456" cy="98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008000"/>
                </a:solidFill>
              </a:rPr>
              <a:t>Previous: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8000"/>
                </a:solidFill>
              </a:rPr>
              <a:t>NSF MCB-1715183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8000"/>
                </a:solidFill>
              </a:rPr>
              <a:t>Pinn Scholar Award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8000"/>
                </a:solidFill>
              </a:rPr>
              <a:t>V Scholar Award</a:t>
            </a:r>
            <a:endParaRPr lang="en-US" dirty="0"/>
          </a:p>
        </p:txBody>
      </p:sp>
      <p:pic>
        <p:nvPicPr>
          <p:cNvPr id="10" name="Picture 9" descr="A group of people sitting around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BE8B160B-EC7A-CB14-4899-1135E5ADD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701" y="1990599"/>
            <a:ext cx="2369322" cy="1776992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64A95923-AC51-6C30-D92E-AF2BE7F6D3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54639" y="52617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511D0F0-A868-872E-B279-3AA7F250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55" y="5339117"/>
            <a:ext cx="1227655" cy="4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ational Cancer Institute – The Cancer History Project">
            <a:extLst>
              <a:ext uri="{FF2B5EF4-FFF2-40B4-BE49-F238E27FC236}">
                <a16:creationId xmlns:a16="http://schemas.microsoft.com/office/drawing/2014/main" id="{3823634E-F004-4C64-51DF-55AB70D6F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8"/>
          <a:stretch/>
        </p:blipFill>
        <p:spPr bwMode="auto">
          <a:xfrm>
            <a:off x="2332384" y="4831176"/>
            <a:ext cx="920533" cy="13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ational Cancer Institute – The Cancer History Project">
            <a:extLst>
              <a:ext uri="{FF2B5EF4-FFF2-40B4-BE49-F238E27FC236}">
                <a16:creationId xmlns:a16="http://schemas.microsoft.com/office/drawing/2014/main" id="{81533FF7-DDF2-4563-AD58-23D7D7988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9"/>
          <a:stretch/>
        </p:blipFill>
        <p:spPr bwMode="auto">
          <a:xfrm>
            <a:off x="2355060" y="5871554"/>
            <a:ext cx="1788767" cy="9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7C39B5-21FC-EE1E-390B-32DE5441C2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0886" y="1590228"/>
            <a:ext cx="2458618" cy="15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3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869" y="181974"/>
            <a:ext cx="11448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90"/>
                </a:solidFill>
              </a:rPr>
              <a:t>Genomic information is no longer a “read only” file ! </a:t>
            </a:r>
          </a:p>
        </p:txBody>
      </p:sp>
      <p:pic>
        <p:nvPicPr>
          <p:cNvPr id="6" name="Picture 5" descr="crispr-lock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37" y="2560151"/>
            <a:ext cx="5449348" cy="306525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4273446" y="5456508"/>
            <a:ext cx="3453140" cy="1566862"/>
            <a:chOff x="5133216" y="4284218"/>
            <a:chExt cx="3409909" cy="15472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3216" y="4284218"/>
              <a:ext cx="3409909" cy="15472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499724" y="4923049"/>
              <a:ext cx="26774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Genome editing tools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41519" y="1013946"/>
            <a:ext cx="10418349" cy="107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For very long time, we were only able to “read” genetic information!</a:t>
            </a:r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n-US" sz="2400" dirty="0"/>
              <a:t>Now, we are able to “write” and “rewrite” it n living cells and organisms   </a:t>
            </a:r>
          </a:p>
        </p:txBody>
      </p:sp>
    </p:spTree>
    <p:extLst>
      <p:ext uri="{BB962C8B-B14F-4D97-AF65-F5344CB8AC3E}">
        <p14:creationId xmlns:p14="http://schemas.microsoft.com/office/powerpoint/2010/main" val="66576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5343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Verdana"/>
                <a:cs typeface="Verdana"/>
              </a:rPr>
              <a:t>Genome Editing toolbox is expanding! </a:t>
            </a:r>
          </a:p>
          <a:p>
            <a:pPr algn="ctr"/>
            <a:endParaRPr lang="en-US" sz="3200" b="1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5475" y="491206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4652" y="4912069"/>
            <a:ext cx="435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608" y="976382"/>
            <a:ext cx="6920992" cy="5715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3146" y="6369297"/>
            <a:ext cx="2808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Adli, Nature Communications, 2018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64" y="5557472"/>
            <a:ext cx="1624562" cy="2320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865" y="5426358"/>
            <a:ext cx="1624563" cy="2320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69" y="2480900"/>
            <a:ext cx="2143191" cy="2053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93458" y="697771"/>
            <a:ext cx="618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1990s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7081" y="69777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1995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34536" y="69144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2008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92142" y="69144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0A9F8-9904-52BB-5656-EC9E93CD70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542" y="2410186"/>
            <a:ext cx="841602" cy="841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73B46-91B3-2869-2EAB-51BB1D11E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266" y="845329"/>
            <a:ext cx="1258203" cy="14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8" descr="GenomeAsset 12.png">
            <a:extLst>
              <a:ext uri="{FF2B5EF4-FFF2-40B4-BE49-F238E27FC236}">
                <a16:creationId xmlns:a16="http://schemas.microsoft.com/office/drawing/2014/main" id="{C8AC1E95-6ED6-865F-02B7-52ACB22B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047750"/>
            <a:ext cx="84216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12" descr="writingAsset 14.png">
            <a:extLst>
              <a:ext uri="{FF2B5EF4-FFF2-40B4-BE49-F238E27FC236}">
                <a16:creationId xmlns:a16="http://schemas.microsoft.com/office/drawing/2014/main" id="{7140EFDE-F2DF-CAC2-C700-50351F81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3898900"/>
            <a:ext cx="9013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9">
            <a:extLst>
              <a:ext uri="{FF2B5EF4-FFF2-40B4-BE49-F238E27FC236}">
                <a16:creationId xmlns:a16="http://schemas.microsoft.com/office/drawing/2014/main" id="{E383FC6A-E72F-6FCA-61AB-FCF61D6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225425"/>
            <a:ext cx="10934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Understanding genome function </a:t>
            </a:r>
          </a:p>
          <a:p>
            <a:pPr algn="ctr" eaLnBrk="1" hangingPunct="1"/>
            <a:r>
              <a:rPr lang="en-US" altLang="en-US" sz="2800" b="1" dirty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normal and disease settings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14DC27-19B0-BD7C-2A1A-38A5D42DF92B}"/>
              </a:ext>
            </a:extLst>
          </p:cNvPr>
          <p:cNvGrpSpPr>
            <a:grpSpLocks/>
          </p:cNvGrpSpPr>
          <p:nvPr/>
        </p:nvGrpSpPr>
        <p:grpSpPr bwMode="auto">
          <a:xfrm>
            <a:off x="4405433" y="2359454"/>
            <a:ext cx="3412883" cy="1157401"/>
            <a:chOff x="2669797" y="2684823"/>
            <a:chExt cx="3748588" cy="1270819"/>
          </a:xfrm>
        </p:grpSpPr>
        <p:grpSp>
          <p:nvGrpSpPr>
            <p:cNvPr id="7189" name="Group 16">
              <a:extLst>
                <a:ext uri="{FF2B5EF4-FFF2-40B4-BE49-F238E27FC236}">
                  <a16:creationId xmlns:a16="http://schemas.microsoft.com/office/drawing/2014/main" id="{BD8BA21D-A08C-BE9E-23DD-8F66040CE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9797" y="2781160"/>
              <a:ext cx="3748588" cy="1174482"/>
              <a:chOff x="2669797" y="2781160"/>
              <a:chExt cx="3748588" cy="1174482"/>
            </a:xfrm>
          </p:grpSpPr>
          <p:pic>
            <p:nvPicPr>
              <p:cNvPr id="7191" name="Picture 15" descr="Cas9-allAsset 16.png">
                <a:extLst>
                  <a:ext uri="{FF2B5EF4-FFF2-40B4-BE49-F238E27FC236}">
                    <a16:creationId xmlns:a16="http://schemas.microsoft.com/office/drawing/2014/main" id="{7983918A-F0DE-44C6-4E19-5C46BB733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810"/>
              <a:stretch>
                <a:fillRect/>
              </a:stretch>
            </p:blipFill>
            <p:spPr bwMode="auto">
              <a:xfrm rot="10800000">
                <a:off x="2669797" y="2911230"/>
                <a:ext cx="3748588" cy="1044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2" name="Picture 9">
                <a:extLst>
                  <a:ext uri="{FF2B5EF4-FFF2-40B4-BE49-F238E27FC236}">
                    <a16:creationId xmlns:a16="http://schemas.microsoft.com/office/drawing/2014/main" id="{C673ED5C-9C78-46F4-0327-7E1DE4039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71" y="2781160"/>
                <a:ext cx="1878797" cy="956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90" name="TextBox 22">
              <a:extLst>
                <a:ext uri="{FF2B5EF4-FFF2-40B4-BE49-F238E27FC236}">
                  <a16:creationId xmlns:a16="http://schemas.microsoft.com/office/drawing/2014/main" id="{DCE22663-F815-BA4F-F8EE-25D5679C6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0337" y="2684823"/>
              <a:ext cx="733691" cy="32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CRISPR</a:t>
              </a:r>
            </a:p>
          </p:txBody>
        </p:sp>
      </p:grpSp>
      <p:grpSp>
        <p:nvGrpSpPr>
          <p:cNvPr id="7173" name="Group 2">
            <a:extLst>
              <a:ext uri="{FF2B5EF4-FFF2-40B4-BE49-F238E27FC236}">
                <a16:creationId xmlns:a16="http://schemas.microsoft.com/office/drawing/2014/main" id="{0DFC6346-C15B-4D10-63FD-EAE25A51B189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4433888"/>
            <a:ext cx="4194175" cy="2559050"/>
            <a:chOff x="2445110" y="4611845"/>
            <a:chExt cx="4193418" cy="2559086"/>
          </a:xfrm>
        </p:grpSpPr>
        <p:pic>
          <p:nvPicPr>
            <p:cNvPr id="7182" name="Picture 35" descr="stateAsset 18.png">
              <a:extLst>
                <a:ext uri="{FF2B5EF4-FFF2-40B4-BE49-F238E27FC236}">
                  <a16:creationId xmlns:a16="http://schemas.microsoft.com/office/drawing/2014/main" id="{4B8FAF5D-3162-4E8B-7E05-D47A86C10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110" y="4611845"/>
              <a:ext cx="4193418" cy="111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3" name="Group 6">
              <a:extLst>
                <a:ext uri="{FF2B5EF4-FFF2-40B4-BE49-F238E27FC236}">
                  <a16:creationId xmlns:a16="http://schemas.microsoft.com/office/drawing/2014/main" id="{C8CD3D5B-28D0-46AD-66EE-6372A5E3E5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0057" y="5804247"/>
              <a:ext cx="2335923" cy="1366684"/>
              <a:chOff x="3630057" y="5804247"/>
              <a:chExt cx="2335923" cy="1366684"/>
            </a:xfrm>
          </p:grpSpPr>
          <p:sp>
            <p:nvSpPr>
              <p:cNvPr id="2" name="Explosion 1 1">
                <a:extLst>
                  <a:ext uri="{FF2B5EF4-FFF2-40B4-BE49-F238E27FC236}">
                    <a16:creationId xmlns:a16="http://schemas.microsoft.com/office/drawing/2014/main" id="{C26F8B84-A024-0E4A-E2F2-58DC265FB307}"/>
                  </a:ext>
                </a:extLst>
              </p:cNvPr>
              <p:cNvSpPr/>
              <p:nvPr/>
            </p:nvSpPr>
            <p:spPr>
              <a:xfrm>
                <a:off x="3630759" y="6019977"/>
                <a:ext cx="2141150" cy="914413"/>
              </a:xfrm>
              <a:prstGeom prst="irregularSeal1">
                <a:avLst/>
              </a:prstGeom>
              <a:solidFill>
                <a:srgbClr val="FF0000">
                  <a:alpha val="9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83D55E69-54D2-E7A9-2BB8-C06148DB92F5}"/>
                  </a:ext>
                </a:extLst>
              </p:cNvPr>
              <p:cNvCxnSpPr/>
              <p:nvPr/>
            </p:nvCxnSpPr>
            <p:spPr>
              <a:xfrm>
                <a:off x="4565627" y="5846938"/>
                <a:ext cx="9523" cy="292104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4E3186-295F-4004-3483-A1D6E3540D78}"/>
                  </a:ext>
                </a:extLst>
              </p:cNvPr>
              <p:cNvSpPr txBox="1"/>
              <p:nvPr/>
            </p:nvSpPr>
            <p:spPr>
              <a:xfrm>
                <a:off x="4008268" y="6248594"/>
                <a:ext cx="1468897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ln w="3175" cmpd="sng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chemeClr val="bg1"/>
                    </a:solidFill>
                    <a:latin typeface="+mn-lt"/>
                  </a:rPr>
                  <a:t>Disease State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F90C227-A60A-49F0-89E7-BB775C7C566B}"/>
                  </a:ext>
                </a:extLst>
              </p:cNvPr>
              <p:cNvCxnSpPr/>
              <p:nvPr/>
            </p:nvCxnSpPr>
            <p:spPr>
              <a:xfrm flipV="1">
                <a:off x="4727523" y="5804074"/>
                <a:ext cx="0" cy="277817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88" name="TextBox 5">
                <a:extLst>
                  <a:ext uri="{FF2B5EF4-FFF2-40B4-BE49-F238E27FC236}">
                    <a16:creationId xmlns:a16="http://schemas.microsoft.com/office/drawing/2014/main" id="{14516676-A099-4D00-4F89-FB3174A665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1314" y="6801599"/>
                <a:ext cx="1846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7174" name="Group 24">
            <a:extLst>
              <a:ext uri="{FF2B5EF4-FFF2-40B4-BE49-F238E27FC236}">
                <a16:creationId xmlns:a16="http://schemas.microsoft.com/office/drawing/2014/main" id="{788A280E-AC89-D670-3C6D-8FC3A0BE183F}"/>
              </a:ext>
            </a:extLst>
          </p:cNvPr>
          <p:cNvGrpSpPr>
            <a:grpSpLocks/>
          </p:cNvGrpSpPr>
          <p:nvPr/>
        </p:nvGrpSpPr>
        <p:grpSpPr bwMode="auto">
          <a:xfrm>
            <a:off x="100013" y="6800850"/>
            <a:ext cx="7975600" cy="1103313"/>
            <a:chOff x="346773" y="3015745"/>
            <a:chExt cx="7974486" cy="1103134"/>
          </a:xfrm>
        </p:grpSpPr>
        <p:grpSp>
          <p:nvGrpSpPr>
            <p:cNvPr id="7175" name="Group 17">
              <a:extLst>
                <a:ext uri="{FF2B5EF4-FFF2-40B4-BE49-F238E27FC236}">
                  <a16:creationId xmlns:a16="http://schemas.microsoft.com/office/drawing/2014/main" id="{51515A49-AA8B-EC71-43F1-2460F8BAB7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8975" y="3377460"/>
              <a:ext cx="4932284" cy="741419"/>
              <a:chOff x="3388975" y="3377460"/>
              <a:chExt cx="4932284" cy="741419"/>
            </a:xfrm>
          </p:grpSpPr>
          <p:pic>
            <p:nvPicPr>
              <p:cNvPr id="7178" name="Picture 14">
                <a:extLst>
                  <a:ext uri="{FF2B5EF4-FFF2-40B4-BE49-F238E27FC236}">
                    <a16:creationId xmlns:a16="http://schemas.microsoft.com/office/drawing/2014/main" id="{F9EC56D9-69DD-D976-58BC-D1B01DAD38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8174" y="3522255"/>
                <a:ext cx="1061848" cy="596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79" name="Picture 7">
                <a:extLst>
                  <a:ext uri="{FF2B5EF4-FFF2-40B4-BE49-F238E27FC236}">
                    <a16:creationId xmlns:a16="http://schemas.microsoft.com/office/drawing/2014/main" id="{C0DA1AF0-FD64-5965-8CE4-B6B43BD809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8975" y="3624584"/>
                <a:ext cx="749929" cy="453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0" name="Picture 10">
                <a:extLst>
                  <a:ext uri="{FF2B5EF4-FFF2-40B4-BE49-F238E27FC236}">
                    <a16:creationId xmlns:a16="http://schemas.microsoft.com/office/drawing/2014/main" id="{31367E96-D5F9-1BB1-6AA2-CFC902251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99" t="-11729"/>
              <a:stretch>
                <a:fillRect/>
              </a:stretch>
            </p:blipFill>
            <p:spPr bwMode="auto">
              <a:xfrm>
                <a:off x="4353794" y="3706814"/>
                <a:ext cx="1123371" cy="353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1" name="TextBox 13">
                <a:extLst>
                  <a:ext uri="{FF2B5EF4-FFF2-40B4-BE49-F238E27FC236}">
                    <a16:creationId xmlns:a16="http://schemas.microsoft.com/office/drawing/2014/main" id="{7A65CF40-7BC3-BF82-1033-2D0C45A7BB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1153" y="3377460"/>
                <a:ext cx="40010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00">
                    <a:latin typeface="American Typewriter" panose="02090604020004020304" pitchFamily="18" charset="77"/>
                    <a:ea typeface="American Typewriter" panose="02090604020004020304" pitchFamily="18" charset="77"/>
                    <a:cs typeface="American Typewriter" panose="02090604020004020304" pitchFamily="18" charset="77"/>
                  </a:rPr>
                  <a:t>?</a:t>
                </a:r>
              </a:p>
            </p:txBody>
          </p:sp>
        </p:grpSp>
        <p:pic>
          <p:nvPicPr>
            <p:cNvPr id="7176" name="Picture 23">
              <a:extLst>
                <a:ext uri="{FF2B5EF4-FFF2-40B4-BE49-F238E27FC236}">
                  <a16:creationId xmlns:a16="http://schemas.microsoft.com/office/drawing/2014/main" id="{B19E2D4F-D94E-ADDF-3DE5-42E4B6E71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839" y="3149844"/>
              <a:ext cx="874116" cy="77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25">
              <a:extLst>
                <a:ext uri="{FF2B5EF4-FFF2-40B4-BE49-F238E27FC236}">
                  <a16:creationId xmlns:a16="http://schemas.microsoft.com/office/drawing/2014/main" id="{55820A47-6369-A6BA-8DF5-35E4B775C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73" y="3015745"/>
              <a:ext cx="905807" cy="90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C73B76-3A72-CD52-A5AD-663C8E620DD0}"/>
              </a:ext>
            </a:extLst>
          </p:cNvPr>
          <p:cNvSpPr txBox="1"/>
          <p:nvPr/>
        </p:nvSpPr>
        <p:spPr>
          <a:xfrm>
            <a:off x="1781175" y="3597308"/>
            <a:ext cx="24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Genome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F8E5B-795C-BF4A-4F40-B7E958F4544B}"/>
              </a:ext>
            </a:extLst>
          </p:cNvPr>
          <p:cNvSpPr txBox="1"/>
          <p:nvPr/>
        </p:nvSpPr>
        <p:spPr>
          <a:xfrm>
            <a:off x="5061733" y="3620849"/>
            <a:ext cx="16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ENCODE/REMC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630B-BF69-D580-23E2-D870D5AE03BE}"/>
              </a:ext>
            </a:extLst>
          </p:cNvPr>
          <p:cNvSpPr txBox="1"/>
          <p:nvPr/>
        </p:nvSpPr>
        <p:spPr>
          <a:xfrm>
            <a:off x="8277827" y="359730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4D </a:t>
            </a:r>
            <a:r>
              <a:rPr lang="en-US" dirty="0" err="1"/>
              <a:t>Nucleome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FA794-20B3-A6DD-FC7D-8BA9E2901EE8}"/>
              </a:ext>
            </a:extLst>
          </p:cNvPr>
          <p:cNvSpPr txBox="1"/>
          <p:nvPr/>
        </p:nvSpPr>
        <p:spPr>
          <a:xfrm>
            <a:off x="7875532" y="5148556"/>
            <a:ext cx="3850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Good understanding of organization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Function??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BE250A-8BF1-7564-0C74-789E73FE95D2}"/>
              </a:ext>
            </a:extLst>
          </p:cNvPr>
          <p:cNvSpPr txBox="1"/>
          <p:nvPr/>
        </p:nvSpPr>
        <p:spPr>
          <a:xfrm>
            <a:off x="780585" y="579863"/>
            <a:ext cx="9615774" cy="5898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/>
              <a:t>We use CRISPR to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 the functions of human genes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Model genetic abnormalities in cancer and other diseases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Discover novel tumor suppressors and synthetic lethal drug combinations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Discover drivers of chemoresistance in cancer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63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60542C-A2E8-7485-1604-BE0A26DA51E9}"/>
              </a:ext>
            </a:extLst>
          </p:cNvPr>
          <p:cNvSpPr txBox="1"/>
          <p:nvPr/>
        </p:nvSpPr>
        <p:spPr>
          <a:xfrm>
            <a:off x="939304" y="6548437"/>
            <a:ext cx="9703618" cy="383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Phase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Target 1000 protein coding genes.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null allele should be generated in a multicellular system.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 standardized assays that enable comparison across genes.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Assays should include informative </a:t>
            </a:r>
            <a:r>
              <a:rPr lang="en-US" sz="2000" u="sng" dirty="0"/>
              <a:t>molecular</a:t>
            </a:r>
            <a:r>
              <a:rPr lang="en-US" sz="2000" dirty="0"/>
              <a:t> and </a:t>
            </a:r>
            <a:r>
              <a:rPr lang="en-US" sz="2000" u="sng" dirty="0"/>
              <a:t>cellular</a:t>
            </a:r>
            <a:r>
              <a:rPr lang="en-US" sz="2000" dirty="0"/>
              <a:t> phenotypes.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Optimize and scale up null allele generation methods for all genome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7F2A750-84A6-0673-BC93-1BB0F038D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9563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>
                <a:solidFill>
                  <a:srgbClr val="002060"/>
                </a:solidFill>
                <a:latin typeface="Helvetica Neue" panose="02000503000000020004" pitchFamily="2" charset="0"/>
              </a:rPr>
              <a:t>Mo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lecula</a:t>
            </a:r>
            <a:r>
              <a:rPr lang="en-US" altLang="en-US" sz="3200" b="1" u="sng" dirty="0">
                <a:solidFill>
                  <a:srgbClr val="002060"/>
                </a:solidFill>
                <a:latin typeface="Helvetica Neue" panose="02000503000000020004" pitchFamily="2" charset="0"/>
              </a:rPr>
              <a:t>r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 </a:t>
            </a:r>
            <a:r>
              <a:rPr lang="en-US" altLang="en-US" sz="3200" b="1" u="sng" dirty="0">
                <a:solidFill>
                  <a:srgbClr val="002060"/>
                </a:solidFill>
                <a:latin typeface="Helvetica Neue" panose="02000503000000020004" pitchFamily="2" charset="0"/>
              </a:rPr>
              <a:t>Ph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enotypes of Null Alleles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 </a:t>
            </a:r>
            <a:r>
              <a:rPr lang="en-US" altLang="en-US" sz="3200" b="1" u="sng" dirty="0">
                <a:solidFill>
                  <a:srgbClr val="002060"/>
                </a:solidFill>
                <a:latin typeface="Helvetica Neue" panose="02000503000000020004" pitchFamily="2" charset="0"/>
              </a:rPr>
              <a:t>i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n </a:t>
            </a:r>
            <a:r>
              <a:rPr lang="en-US" altLang="en-US" sz="3200" b="1" u="sng" dirty="0">
                <a:solidFill>
                  <a:srgbClr val="002060"/>
                </a:solidFill>
                <a:latin typeface="Helvetica Neue" panose="02000503000000020004" pitchFamily="2" charset="0"/>
              </a:rPr>
              <a:t>C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ells (</a:t>
            </a:r>
            <a:r>
              <a:rPr lang="en-US" altLang="en-US" sz="3200" b="1" dirty="0" err="1">
                <a:solidFill>
                  <a:srgbClr val="002060"/>
                </a:solidFill>
                <a:latin typeface="Helvetica Neue" panose="02000503000000020004" pitchFamily="2" charset="0"/>
              </a:rPr>
              <a:t>MorPhic</a:t>
            </a:r>
            <a:r>
              <a:rPr lang="en-US" altLang="en-US" sz="3200" b="1" dirty="0">
                <a:solidFill>
                  <a:srgbClr val="002060"/>
                </a:solidFill>
                <a:latin typeface="Helvetica Neue" panose="02000503000000020004" pitchFamily="2" charset="0"/>
              </a:rPr>
              <a:t>) Consortium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E5D1ED-6697-433B-7D45-BA9E136F148E}"/>
              </a:ext>
            </a:extLst>
          </p:cNvPr>
          <p:cNvSpPr txBox="1"/>
          <p:nvPr/>
        </p:nvSpPr>
        <p:spPr>
          <a:xfrm>
            <a:off x="315485" y="1656987"/>
            <a:ext cx="849899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Goal: </a:t>
            </a:r>
            <a:r>
              <a:rPr lang="en-US" sz="2000" dirty="0"/>
              <a:t>Generate a catalog of null allele phenotypes for all human genes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0E7D06-C7E5-396D-AC4E-4F46ADEA0A24}"/>
              </a:ext>
            </a:extLst>
          </p:cNvPr>
          <p:cNvGrpSpPr/>
          <p:nvPr/>
        </p:nvGrpSpPr>
        <p:grpSpPr>
          <a:xfrm>
            <a:off x="12471358" y="966425"/>
            <a:ext cx="4075907" cy="3985387"/>
            <a:chOff x="7980589" y="1785291"/>
            <a:chExt cx="4075907" cy="3985387"/>
          </a:xfrm>
        </p:grpSpPr>
        <p:pic>
          <p:nvPicPr>
            <p:cNvPr id="9" name="Picture 2" descr="United States of America map. US blank map template. Outline USA map background. Vector illustration Vector illustration united states map stock illustrations">
              <a:extLst>
                <a:ext uri="{FF2B5EF4-FFF2-40B4-BE49-F238E27FC236}">
                  <a16:creationId xmlns:a16="http://schemas.microsoft.com/office/drawing/2014/main" id="{45208B95-C7D8-3FD4-5BC2-DC4E1D5EB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589" y="1785291"/>
              <a:ext cx="363855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7FA3B2-51C8-75D9-DEA7-7991025611FF}"/>
                </a:ext>
              </a:extLst>
            </p:cNvPr>
            <p:cNvSpPr/>
            <p:nvPr/>
          </p:nvSpPr>
          <p:spPr>
            <a:xfrm>
              <a:off x="10392002" y="2572691"/>
              <a:ext cx="146050" cy="136525"/>
            </a:xfrm>
            <a:prstGeom prst="ellipse">
              <a:avLst/>
            </a:prstGeom>
            <a:solidFill>
              <a:srgbClr val="006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8B441DC-3455-1DAF-CCB2-524C3F35C909}"/>
                </a:ext>
              </a:extLst>
            </p:cNvPr>
            <p:cNvSpPr/>
            <p:nvPr/>
          </p:nvSpPr>
          <p:spPr>
            <a:xfrm>
              <a:off x="8518752" y="2591741"/>
              <a:ext cx="146050" cy="136525"/>
            </a:xfrm>
            <a:prstGeom prst="ellipse">
              <a:avLst/>
            </a:prstGeom>
            <a:solidFill>
              <a:srgbClr val="006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03507A-BFB2-A677-5D55-DB35DCB2555F}"/>
                </a:ext>
              </a:extLst>
            </p:cNvPr>
            <p:cNvSpPr/>
            <p:nvPr/>
          </p:nvSpPr>
          <p:spPr>
            <a:xfrm>
              <a:off x="11084152" y="2407591"/>
              <a:ext cx="146050" cy="136525"/>
            </a:xfrm>
            <a:prstGeom prst="ellipse">
              <a:avLst/>
            </a:prstGeom>
            <a:solidFill>
              <a:srgbClr val="006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011C5E-5C96-95B2-2A98-B59BD5813887}"/>
                </a:ext>
              </a:extLst>
            </p:cNvPr>
            <p:cNvSpPr/>
            <p:nvPr/>
          </p:nvSpPr>
          <p:spPr>
            <a:xfrm>
              <a:off x="11141302" y="2372666"/>
              <a:ext cx="146050" cy="138112"/>
            </a:xfrm>
            <a:prstGeom prst="ellipse">
              <a:avLst/>
            </a:prstGeom>
            <a:solidFill>
              <a:srgbClr val="006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D30BB48-39FC-E264-49F9-5CB42E37EB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5027" y="2660003"/>
              <a:ext cx="47625" cy="1756876"/>
            </a:xfrm>
            <a:prstGeom prst="straightConnector1">
              <a:avLst/>
            </a:prstGeom>
            <a:ln w="12700">
              <a:solidFill>
                <a:srgbClr val="006CFF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33A5D6-9ECD-8185-C5E5-33A6837197A1}"/>
                </a:ext>
              </a:extLst>
            </p:cNvPr>
            <p:cNvSpPr txBox="1"/>
            <p:nvPr/>
          </p:nvSpPr>
          <p:spPr>
            <a:xfrm>
              <a:off x="8873558" y="4570349"/>
              <a:ext cx="3182938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6CFF"/>
                  </a:solidFill>
                  <a:latin typeface="+mn-lt"/>
                </a:rPr>
                <a:t>Northwestern University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6CFF"/>
                  </a:solidFill>
                  <a:latin typeface="+mn-lt"/>
                </a:rPr>
                <a:t>Center for Genome Engineering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	</a:t>
              </a: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Mazhar Adli (PI)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	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459877-40E4-B36B-E250-5656DCD6E4DF}"/>
                </a:ext>
              </a:extLst>
            </p:cNvPr>
            <p:cNvSpPr/>
            <p:nvPr/>
          </p:nvSpPr>
          <p:spPr>
            <a:xfrm>
              <a:off x="10842852" y="3436291"/>
              <a:ext cx="146050" cy="13652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B050"/>
                </a:solidFill>
                <a:highlight>
                  <a:srgbClr val="00FFFF"/>
                </a:highlight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851AECE-1AEB-64FA-0A5F-4BF8E78E1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3" y="3147650"/>
            <a:ext cx="8395191" cy="2960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F7F39D-1CF0-F83A-B52A-D11A587D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589" y="1588725"/>
            <a:ext cx="2367832" cy="22949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4EFF73-E4F5-81EE-79E8-00FCAE6B8777}"/>
              </a:ext>
            </a:extLst>
          </p:cNvPr>
          <p:cNvSpPr/>
          <p:nvPr/>
        </p:nvSpPr>
        <p:spPr>
          <a:xfrm>
            <a:off x="1862254" y="3256156"/>
            <a:ext cx="735980" cy="25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B1A32-D34A-6506-62B1-662A90E9E8A9}"/>
              </a:ext>
            </a:extLst>
          </p:cNvPr>
          <p:cNvSpPr txBox="1"/>
          <p:nvPr/>
        </p:nvSpPr>
        <p:spPr>
          <a:xfrm>
            <a:off x="1668680" y="2963768"/>
            <a:ext cx="112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Pluripotent</a:t>
            </a:r>
          </a:p>
          <a:p>
            <a:pPr algn="ctr"/>
            <a:r>
              <a:rPr lang="en-US" sz="1600" dirty="0"/>
              <a:t>Stem Cell</a:t>
            </a:r>
          </a:p>
        </p:txBody>
      </p:sp>
    </p:spTree>
    <p:extLst>
      <p:ext uri="{BB962C8B-B14F-4D97-AF65-F5344CB8AC3E}">
        <p14:creationId xmlns:p14="http://schemas.microsoft.com/office/powerpoint/2010/main" val="52462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1EB14F-4E5B-5658-161F-D219A80046C4}"/>
              </a:ext>
            </a:extLst>
          </p:cNvPr>
          <p:cNvSpPr txBox="1"/>
          <p:nvPr/>
        </p:nvSpPr>
        <p:spPr>
          <a:xfrm>
            <a:off x="2531274" y="2526632"/>
            <a:ext cx="7129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Modeling Fibroid rumors through </a:t>
            </a:r>
          </a:p>
          <a:p>
            <a:pPr algn="ctr"/>
            <a:r>
              <a:rPr lang="en-US" sz="3200" b="1" dirty="0"/>
              <a:t>precise genome engineering with CRISPR</a:t>
            </a:r>
          </a:p>
        </p:txBody>
      </p:sp>
    </p:spTree>
    <p:extLst>
      <p:ext uri="{BB962C8B-B14F-4D97-AF65-F5344CB8AC3E}">
        <p14:creationId xmlns:p14="http://schemas.microsoft.com/office/powerpoint/2010/main" val="209231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19B6A-E147-4353-1038-348BBBE9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1" y="1200360"/>
            <a:ext cx="2999820" cy="2526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2248B-F8CB-A61E-25F4-C43CD417714B}"/>
              </a:ext>
            </a:extLst>
          </p:cNvPr>
          <p:cNvSpPr txBox="1"/>
          <p:nvPr/>
        </p:nvSpPr>
        <p:spPr>
          <a:xfrm>
            <a:off x="642103" y="63342"/>
            <a:ext cx="10728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Genome Engineering to model the genetics of Uterine fibroids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A7127-D248-7A72-4B27-235AB666CADC}"/>
              </a:ext>
            </a:extLst>
          </p:cNvPr>
          <p:cNvSpPr txBox="1"/>
          <p:nvPr/>
        </p:nvSpPr>
        <p:spPr>
          <a:xfrm>
            <a:off x="3347699" y="980958"/>
            <a:ext cx="902129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Most common tumors; by age 50 --&gt;</a:t>
            </a:r>
            <a:r>
              <a:rPr lang="en-US" sz="2000" dirty="0">
                <a:solidFill>
                  <a:srgbClr val="002060"/>
                </a:solidFill>
                <a:effectLst/>
                <a:latin typeface="+mn-lt"/>
              </a:rPr>
              <a:t>70-80% of women will have had at least 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2060"/>
              </a:solidFill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sz="2000" dirty="0">
                <a:solidFill>
                  <a:srgbClr val="002060"/>
                </a:solidFill>
                <a:effectLst/>
                <a:latin typeface="+mn-lt"/>
              </a:rPr>
              <a:t>evere symptoms develop in 15 to 30% of these women.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Severe pain, uterine bleeding, anemia, defective embryo implantation, pregnancy loss, preterm labor.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No actionable target, surgery is the only option, cost ~ $6-30 B in the US!</a:t>
            </a:r>
          </a:p>
          <a:p>
            <a:pPr lvl="1"/>
            <a:endParaRPr lang="en-US" sz="9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MED12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 exon 2 hotspot mutations drive UF in &gt;70 % of patients!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effectLst/>
                <a:latin typeface="+mn-lt"/>
              </a:rPr>
              <a:t>Cell line models can not be generated because mutant cells die out! </a:t>
            </a:r>
          </a:p>
          <a:p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effectLst/>
              <a:latin typeface="+mn-lt"/>
            </a:endParaRPr>
          </a:p>
          <a:p>
            <a:pPr lvl="1"/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A35D6E-E049-5697-358E-9864A513FD65}"/>
              </a:ext>
            </a:extLst>
          </p:cNvPr>
          <p:cNvSpPr/>
          <p:nvPr/>
        </p:nvSpPr>
        <p:spPr>
          <a:xfrm>
            <a:off x="362491" y="4534255"/>
            <a:ext cx="52299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2060"/>
                </a:solidFill>
              </a:rPr>
              <a:t>MED12  </a:t>
            </a:r>
            <a:r>
              <a:rPr lang="en-US" sz="2000" i="1" dirty="0">
                <a:solidFill>
                  <a:srgbClr val="002060"/>
                </a:solidFill>
              </a:rPr>
              <a:t>(the Mediator Complex Subunit 12) </a:t>
            </a:r>
            <a:r>
              <a:rPr lang="en-US" sz="2000" dirty="0">
                <a:solidFill>
                  <a:srgbClr val="002060"/>
                </a:solidFill>
              </a:rPr>
              <a:t>is a part of 26-subunit transcriptional regulator complex!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Most mutations in MED12 gene alter a specific amino acid (Glycine) at 44</a:t>
            </a:r>
            <a:r>
              <a:rPr lang="en-US" sz="2000" baseline="30000" dirty="0">
                <a:solidFill>
                  <a:srgbClr val="002060"/>
                </a:solidFill>
              </a:rPr>
              <a:t>th</a:t>
            </a:r>
            <a:r>
              <a:rPr lang="en-US" sz="2000" dirty="0">
                <a:solidFill>
                  <a:srgbClr val="002060"/>
                </a:solidFill>
              </a:rPr>
              <a:t>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17B4B-A2E7-03B8-8520-57261AC5A75B}"/>
              </a:ext>
            </a:extLst>
          </p:cNvPr>
          <p:cNvSpPr/>
          <p:nvPr/>
        </p:nvSpPr>
        <p:spPr>
          <a:xfrm>
            <a:off x="9757410" y="6148327"/>
            <a:ext cx="1334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Soutourina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et al, Nature Rew. Cell Biology,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F18565-0D16-063A-1A28-477A7C2A42F5}"/>
              </a:ext>
            </a:extLst>
          </p:cNvPr>
          <p:cNvGrpSpPr/>
          <p:nvPr/>
        </p:nvGrpSpPr>
        <p:grpSpPr>
          <a:xfrm>
            <a:off x="6285340" y="3920359"/>
            <a:ext cx="3472070" cy="2874164"/>
            <a:chOff x="5115339" y="3846039"/>
            <a:chExt cx="3472070" cy="2874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BA00123-74BA-3D3A-7B27-E53CE880216B}"/>
                </a:ext>
              </a:extLst>
            </p:cNvPr>
            <p:cNvGrpSpPr/>
            <p:nvPr/>
          </p:nvGrpSpPr>
          <p:grpSpPr>
            <a:xfrm>
              <a:off x="5131500" y="3846039"/>
              <a:ext cx="3455909" cy="2874164"/>
              <a:chOff x="5131500" y="3846039"/>
              <a:chExt cx="3455909" cy="28741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1E9C96-59A1-767F-9357-1A34200E1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1500" y="3846039"/>
                <a:ext cx="3455909" cy="2874164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B6DFDC7E-2C98-A675-AA30-9F9E2E91F5A1}"/>
                  </a:ext>
                </a:extLst>
              </p:cNvPr>
              <p:cNvSpPr/>
              <p:nvPr/>
            </p:nvSpPr>
            <p:spPr>
              <a:xfrm>
                <a:off x="5212081" y="4654170"/>
                <a:ext cx="947650" cy="49045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MED12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CDBC0-9198-5117-1AAA-024A36259F0E}"/>
                </a:ext>
              </a:extLst>
            </p:cNvPr>
            <p:cNvSpPr/>
            <p:nvPr/>
          </p:nvSpPr>
          <p:spPr>
            <a:xfrm>
              <a:off x="5115339" y="3856383"/>
              <a:ext cx="352383" cy="266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675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54A316-4A93-5E25-1650-68D56EEDE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75"/>
          <a:stretch/>
        </p:blipFill>
        <p:spPr>
          <a:xfrm>
            <a:off x="380999" y="1152144"/>
            <a:ext cx="11121629" cy="4553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0F6501-1DF9-0CE6-1774-FFC1F36EF659}"/>
              </a:ext>
            </a:extLst>
          </p:cNvPr>
          <p:cNvSpPr txBox="1"/>
          <p:nvPr/>
        </p:nvSpPr>
        <p:spPr>
          <a:xfrm>
            <a:off x="1018135" y="203231"/>
            <a:ext cx="10155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Precise CRISPR engineering of </a:t>
            </a:r>
            <a:r>
              <a:rPr lang="en-US" sz="3200" b="1" dirty="0" err="1">
                <a:solidFill>
                  <a:srgbClr val="002060"/>
                </a:solidFill>
              </a:rPr>
              <a:t>Gly</a:t>
            </a:r>
            <a:r>
              <a:rPr lang="en-US" sz="3200" b="1" dirty="0">
                <a:solidFill>
                  <a:srgbClr val="002060"/>
                </a:solidFill>
              </a:rPr>
              <a:t> 44 mutations in MED12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9A92B-7F5A-577F-4C8C-89E4CCEAE1AD}"/>
              </a:ext>
            </a:extLst>
          </p:cNvPr>
          <p:cNvSpPr/>
          <p:nvPr/>
        </p:nvSpPr>
        <p:spPr>
          <a:xfrm>
            <a:off x="380999" y="3070673"/>
            <a:ext cx="11642388" cy="3407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994980-4530-DFCF-A9F6-FC6E0030D150}"/>
              </a:ext>
            </a:extLst>
          </p:cNvPr>
          <p:cNvSpPr txBox="1"/>
          <p:nvPr/>
        </p:nvSpPr>
        <p:spPr>
          <a:xfrm rot="16200000">
            <a:off x="-57328" y="4892942"/>
            <a:ext cx="1646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2D monolayer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66B9B40-87DE-AA56-4261-276F3870F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88" b="48194"/>
          <a:stretch/>
        </p:blipFill>
        <p:spPr>
          <a:xfrm>
            <a:off x="1277545" y="4183695"/>
            <a:ext cx="2811383" cy="2294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EB635-4029-65FE-3BB4-6936941B49CA}"/>
              </a:ext>
            </a:extLst>
          </p:cNvPr>
          <p:cNvSpPr txBox="1"/>
          <p:nvPr/>
        </p:nvSpPr>
        <p:spPr>
          <a:xfrm rot="16200000">
            <a:off x="3965837" y="4892943"/>
            <a:ext cx="1543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3D spheroids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45638A-1324-C20B-8D9C-178E4B281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04" b="48194"/>
          <a:stretch/>
        </p:blipFill>
        <p:spPr>
          <a:xfrm>
            <a:off x="5153706" y="4062062"/>
            <a:ext cx="6941766" cy="2294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ADA578-CFBC-F0F9-9D4B-C4F0670D3655}"/>
              </a:ext>
            </a:extLst>
          </p:cNvPr>
          <p:cNvSpPr txBox="1"/>
          <p:nvPr/>
        </p:nvSpPr>
        <p:spPr>
          <a:xfrm>
            <a:off x="235892" y="3417209"/>
            <a:ext cx="11411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 dirty="0">
                <a:solidFill>
                  <a:srgbClr val="002060"/>
                </a:solidFill>
              </a:rPr>
              <a:t>Cells with MED12 Gly44 mutations proliferate less in 2D but more in 3D </a:t>
            </a:r>
          </a:p>
        </p:txBody>
      </p:sp>
    </p:spTree>
    <p:extLst>
      <p:ext uri="{BB962C8B-B14F-4D97-AF65-F5344CB8AC3E}">
        <p14:creationId xmlns:p14="http://schemas.microsoft.com/office/powerpoint/2010/main" val="40122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644</Words>
  <Application>Microsoft Office PowerPoint</Application>
  <PresentationFormat>Widescreen</PresentationFormat>
  <Paragraphs>132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American Typewriter</vt:lpstr>
      <vt:lpstr>Arial</vt:lpstr>
      <vt:lpstr>Calibri</vt:lpstr>
      <vt:lpstr>Calibri Light</vt:lpstr>
      <vt:lpstr>Courier New</vt:lpstr>
      <vt:lpstr>Helvetica Neue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Mazhar Adli</dc:creator>
  <cp:lastModifiedBy>Belarmino, Dara Alynna</cp:lastModifiedBy>
  <cp:revision>2</cp:revision>
  <dcterms:created xsi:type="dcterms:W3CDTF">2023-09-12T14:58:25Z</dcterms:created>
  <dcterms:modified xsi:type="dcterms:W3CDTF">2023-09-12T20:04:07Z</dcterms:modified>
</cp:coreProperties>
</file>