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838840914" r:id="rId3"/>
    <p:sldId id="910" r:id="rId4"/>
    <p:sldId id="838840918" r:id="rId5"/>
    <p:sldId id="838840919" r:id="rId6"/>
    <p:sldId id="838840940" r:id="rId7"/>
    <p:sldId id="838840920" r:id="rId8"/>
    <p:sldId id="838840937" r:id="rId9"/>
    <p:sldId id="838840931" r:id="rId10"/>
    <p:sldId id="838840932" r:id="rId11"/>
    <p:sldId id="838840933" r:id="rId12"/>
    <p:sldId id="838840934" r:id="rId13"/>
    <p:sldId id="838840938" r:id="rId14"/>
    <p:sldId id="838840947" r:id="rId15"/>
    <p:sldId id="838840943" r:id="rId16"/>
    <p:sldId id="257" r:id="rId17"/>
    <p:sldId id="258" r:id="rId18"/>
    <p:sldId id="259" r:id="rId19"/>
    <p:sldId id="260" r:id="rId20"/>
    <p:sldId id="261" r:id="rId21"/>
    <p:sldId id="262" r:id="rId22"/>
    <p:sldId id="838840945" r:id="rId23"/>
    <p:sldId id="838840921" r:id="rId24"/>
    <p:sldId id="838840942" r:id="rId25"/>
    <p:sldId id="838840922" r:id="rId26"/>
    <p:sldId id="838840935" r:id="rId27"/>
    <p:sldId id="83884094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7CAC"/>
    <a:srgbClr val="D0E6E1"/>
    <a:srgbClr val="519486"/>
    <a:srgbClr val="514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31"/>
    <p:restoredTop sz="83333"/>
  </p:normalViewPr>
  <p:slideViewPr>
    <p:cSldViewPr snapToGrid="0" snapToObjects="1">
      <p:cViewPr>
        <p:scale>
          <a:sx n="71" d="100"/>
          <a:sy n="71" d="100"/>
        </p:scale>
        <p:origin x="85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55901-6260-5046-919F-566AF80272D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42B93-2DC8-0A43-8E7D-E771C61DD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00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Timecode</a:t>
            </a:r>
            <a:r>
              <a:rPr lang="en-US" b="0"/>
              <a:t>:</a:t>
            </a:r>
          </a:p>
          <a:p>
            <a:endParaRPr lang="en-US" b="0"/>
          </a:p>
          <a:p>
            <a:r>
              <a:rPr lang="en-US" b="1"/>
              <a:t>Abbreviations</a:t>
            </a:r>
          </a:p>
          <a:p>
            <a:endParaRPr lang="en-US" b="0"/>
          </a:p>
          <a:p>
            <a:r>
              <a:rPr lang="en-US" b="1"/>
              <a:t>References</a:t>
            </a:r>
          </a:p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EF1ED-33D8-4194-BAF8-E6BC5B51ED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 panose="02000506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802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Encourage </a:t>
            </a:r>
            <a:r>
              <a:rPr lang="en-US" dirty="0" err="1"/>
              <a:t>addn</a:t>
            </a:r>
            <a:r>
              <a:rPr lang="en-US" dirty="0"/>
              <a:t> of this always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59293-5446-5A40-B464-D1BE43C106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83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 Should we be doing POLE testing with more regularity.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59293-5446-5A40-B464-D1BE43C106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28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www.researchgate.net</a:t>
            </a:r>
            <a:r>
              <a:rPr lang="en-US" dirty="0"/>
              <a:t>/figure/The-planned-treatment-arms-for-the-TransPORTEC-RAINBO-program-of-clinical-trials-DDR_fig1_353910699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42B93-2DC8-0A43-8E7D-E771C61DD9D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7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Speaker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u="sng" dirty="0"/>
              <a:t>Endometrial cancer has traditionally been classified into 2 pathological types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u="none" dirty="0"/>
              <a:t>Type I endometrial cancers are typically low-grade endometrioid cancers that exhibit microsatellite instability and have a good prognosis</a:t>
            </a:r>
            <a:r>
              <a:rPr lang="en-US" sz="1200" b="0" u="none" baseline="30000" dirty="0"/>
              <a:t>1-3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u="none" dirty="0"/>
              <a:t>In contrast, type II endometrial cancers are typically non-endometrioid, high-grade cancers and have a poor prognosis</a:t>
            </a:r>
            <a:r>
              <a:rPr lang="en-US" sz="1200" b="0" u="none" baseline="30000" dirty="0"/>
              <a:t>1-3</a:t>
            </a:r>
            <a:endParaRPr lang="en-US" sz="1200" b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u="sng" dirty="0"/>
          </a:p>
          <a:p>
            <a:r>
              <a:rPr lang="en-US" b="1" dirty="0"/>
              <a:t>References:</a:t>
            </a:r>
          </a:p>
          <a:p>
            <a:pPr marL="228600" indent="-228600">
              <a:lnSpc>
                <a:spcPct val="100000"/>
              </a:lnSpc>
              <a:spcBef>
                <a:spcPts val="216"/>
              </a:spcBef>
              <a:buAutoNum type="arabicPeriod"/>
            </a:pPr>
            <a:r>
              <a:rPr lang="en-US" dirty="0"/>
              <a:t>Morice P, et al. </a:t>
            </a:r>
            <a:r>
              <a:rPr lang="en-US" i="1" dirty="0"/>
              <a:t>Lancet.</a:t>
            </a:r>
            <a:r>
              <a:rPr lang="en-US" dirty="0"/>
              <a:t> 2016;387:1094-108. </a:t>
            </a:r>
          </a:p>
          <a:p>
            <a:pPr marL="228600" indent="-228600">
              <a:lnSpc>
                <a:spcPct val="100000"/>
              </a:lnSpc>
              <a:spcBef>
                <a:spcPts val="216"/>
              </a:spcBef>
              <a:buAutoNum type="arabicPeriod"/>
            </a:pPr>
            <a:r>
              <a:rPr lang="en-US" dirty="0"/>
              <a:t>Llobet D, et al. </a:t>
            </a:r>
            <a:r>
              <a:rPr lang="en-US" i="1" dirty="0"/>
              <a:t>J Clin Pathol. </a:t>
            </a:r>
            <a:r>
              <a:rPr lang="en-US" dirty="0"/>
              <a:t>2009;62:777-85.</a:t>
            </a:r>
            <a:r>
              <a:rPr lang="en-US" b="1" dirty="0"/>
              <a:t> </a:t>
            </a:r>
          </a:p>
          <a:p>
            <a:pPr marL="228600" indent="-228600">
              <a:lnSpc>
                <a:spcPct val="100000"/>
              </a:lnSpc>
              <a:spcBef>
                <a:spcPts val="216"/>
              </a:spcBef>
              <a:buAutoNum type="arabicPeriod"/>
            </a:pPr>
            <a:r>
              <a:rPr lang="en-US" dirty="0"/>
              <a:t>Binder PS, et al. </a:t>
            </a:r>
            <a:r>
              <a:rPr lang="en-US" i="1" dirty="0"/>
              <a:t>Women’s Health (Lond). </a:t>
            </a:r>
            <a:r>
              <a:rPr lang="en-US" dirty="0"/>
              <a:t>2014;10:277-88.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715D1-8A89-4AA9-BE15-261483083BE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71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EF1ED-33D8-4194-BAF8-E6BC5B51ED0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62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PROMISE 88% endometrioid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42B93-2DC8-0A43-8E7D-E771C61DD9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76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42B93-2DC8-0A43-8E7D-E771C61DD9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97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NSMP patient HR DSS 7.8 (2.6-21.1) *Note, small numbers 19 versus 209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42B93-2DC8-0A43-8E7D-E771C61DD9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0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backbone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59293-5446-5A40-B464-D1BE43C106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59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IA3: &lt;50% invasion, no extensive LVSI, no other </a:t>
            </a:r>
            <a:r>
              <a:rPr lang="en-US" dirty="0" err="1"/>
              <a:t>mets</a:t>
            </a:r>
            <a:r>
              <a:rPr lang="en-US" dirty="0"/>
              <a:t>, unilateral ovary with no capsule rupture. </a:t>
            </a:r>
          </a:p>
          <a:p>
            <a:r>
              <a:rPr lang="en-US" dirty="0"/>
              <a:t>NO LVSI IN STAGE I</a:t>
            </a:r>
          </a:p>
          <a:p>
            <a:r>
              <a:rPr lang="en-US" dirty="0"/>
              <a:t>No high risk histology with any invasion.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59293-5446-5A40-B464-D1BE43C106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71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Macromets</a:t>
            </a:r>
            <a:r>
              <a:rPr lang="en-US" dirty="0"/>
              <a:t> &gt;2mm </a:t>
            </a:r>
          </a:p>
          <a:p>
            <a:r>
              <a:rPr lang="en-US" dirty="0" err="1"/>
              <a:t>Micromets</a:t>
            </a:r>
            <a:r>
              <a:rPr lang="en-US" dirty="0"/>
              <a:t> 0.2 – 2mm</a:t>
            </a:r>
          </a:p>
          <a:p>
            <a:r>
              <a:rPr lang="en-US" dirty="0"/>
              <a:t>ITCs &lt;200 cells – do not upstage</a:t>
            </a:r>
          </a:p>
          <a:p>
            <a:endParaRPr lang="en-US" dirty="0"/>
          </a:p>
          <a:p>
            <a:r>
              <a:rPr lang="en-US" dirty="0"/>
              <a:t>Pelvic peritoneum: anterior superior iliac spines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59293-5446-5A40-B464-D1BE43C106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2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AA9C1-754B-F94C-9E27-9400F34E2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E6389-83C7-A140-941B-CE330D454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37D71-31B5-F74E-A842-069412723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4B34-1161-6146-93CC-2CFBA1BD65D0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ED95C-F578-CD43-8318-5CDD37845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E6A7A-D4B5-934C-94C6-50E45A7F4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DC6D-8780-C445-ACEC-926107E92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1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94E32-B4D9-6D48-983F-6657DE508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C80ECF-F23F-DF4B-A66D-9FD918BDC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5CC17-84FA-3349-AB38-6C4D2BD1B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4B34-1161-6146-93CC-2CFBA1BD65D0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C647D-163A-7345-AB22-D3FAD4EA5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47EFE-2EFF-5C47-ADD4-7C519118E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DC6D-8780-C445-ACEC-926107E92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A6571C-0D34-A745-8811-73889A11FC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15F545-5F3E-1747-B6F9-7F7AAE29D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BEDB6-0DC6-0340-9BCE-0CE76EDD4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4B34-1161-6146-93CC-2CFBA1BD65D0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BBF81-375E-124C-B927-17048AA7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A3601-FB50-9943-AFDD-3D360091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DC6D-8780-C445-ACEC-926107E92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14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BU Title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00800"/>
            <a:ext cx="1219199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C06593-0B3D-46FF-AFEB-CF8C710BD451}"/>
              </a:ext>
            </a:extLst>
          </p:cNvPr>
          <p:cNvSpPr txBox="1"/>
          <p:nvPr userDrawn="1"/>
        </p:nvSpPr>
        <p:spPr>
          <a:xfrm>
            <a:off x="2022271" y="6661792"/>
            <a:ext cx="814745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>
                <a:solidFill>
                  <a:srgbClr val="7F7F7F"/>
                </a:solidFill>
                <a:latin typeface="Proxima Nova Rg" panose="0200050603000002000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3832567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BU Clear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00800"/>
            <a:ext cx="1219199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37DE0D-B369-4024-A966-884A1BF5DDA7}"/>
              </a:ext>
            </a:extLst>
          </p:cNvPr>
          <p:cNvSpPr txBox="1"/>
          <p:nvPr userDrawn="1"/>
        </p:nvSpPr>
        <p:spPr>
          <a:xfrm>
            <a:off x="2022271" y="6661792"/>
            <a:ext cx="814745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>
                <a:solidFill>
                  <a:srgbClr val="7F7F7F"/>
                </a:solidFill>
                <a:latin typeface="Proxima Nova Rg" panose="0200050603000002000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1381050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BU Content Only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00800"/>
            <a:ext cx="1219199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719668" y="1274618"/>
            <a:ext cx="10752667" cy="5065222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BEFF48-2F15-4051-8400-584523B1535C}"/>
              </a:ext>
            </a:extLst>
          </p:cNvPr>
          <p:cNvSpPr txBox="1"/>
          <p:nvPr userDrawn="1"/>
        </p:nvSpPr>
        <p:spPr>
          <a:xfrm>
            <a:off x="2022271" y="6661792"/>
            <a:ext cx="814745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>
                <a:solidFill>
                  <a:srgbClr val="7F7F7F"/>
                </a:solidFill>
                <a:latin typeface="Proxima Nova Rg" panose="0200050603000002000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41070690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72" y="500424"/>
            <a:ext cx="11421373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072" y="1583480"/>
            <a:ext cx="11421373" cy="4480560"/>
          </a:xfrm>
        </p:spPr>
        <p:txBody>
          <a:bodyPr/>
          <a:lstStyle>
            <a:lvl2pPr marL="627063" indent="-285750">
              <a:defRPr lang="en-US" sz="18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875" indent="-285750">
              <a:defRPr lang="en-US" sz="16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68425" indent="-285750">
              <a:defRPr lang="en-US" sz="1400" kern="12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12913" indent="-285750">
              <a:defRPr lang="en-US" sz="14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dirty="0"/>
              <a:t>Second level</a:t>
            </a:r>
          </a:p>
          <a:p>
            <a:pPr marL="974725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311275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tabLst/>
            </a:pPr>
            <a:r>
              <a:rPr lang="en-US" dirty="0"/>
              <a:t>Fourth level</a:t>
            </a:r>
          </a:p>
          <a:p>
            <a:pPr marL="1655763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6E51274-F8D5-4C0F-B705-C2E53E2B5D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7072" y="6449411"/>
            <a:ext cx="11179835" cy="230832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US" sz="900" dirty="0"/>
            </a:lvl1pPr>
          </a:lstStyle>
          <a:p>
            <a:pPr marL="0" lvl="0" indent="0">
              <a:lnSpc>
                <a:spcPct val="100000"/>
              </a:lnSpc>
              <a:spcBef>
                <a:spcPts val="216"/>
              </a:spcBef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753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66">
          <p15:clr>
            <a:srgbClr val="FBAE40"/>
          </p15:clr>
        </p15:guide>
        <p15:guide id="2" pos="2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796BF-7662-C647-A375-D6A61BA9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988E5-F4BC-4D48-92FB-3035581D6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77CE5-FBB7-A44D-A323-5559A6C8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4B34-1161-6146-93CC-2CFBA1BD65D0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FFDC5-E35E-2B4C-8D49-D5FB4ED2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4B3B4-A646-1744-97B1-51EBFD876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DC6D-8780-C445-ACEC-926107E92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2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80720-3C87-9C44-9EAA-B45B1FE31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9A14D-726C-0C41-B5FE-C0F669D5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58E07-B135-574B-9D77-2C0CADA7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4B34-1161-6146-93CC-2CFBA1BD65D0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18347-1495-2044-88E9-D8B17BD2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E18C0-E542-5147-B09F-1A693A94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DC6D-8780-C445-ACEC-926107E92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0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4F8B0-5E24-F548-9BF5-D0773458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6FA50-B275-A643-A0B2-FAF0DACFE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DE3E7-75BA-654C-909E-9C18462CD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D8F8C-9993-5D48-B1F9-E55B6A61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4B34-1161-6146-93CC-2CFBA1BD65D0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54CE7-59EE-F944-B0E9-DD137382B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BE4A2-1D0B-F14F-8C01-9F0DC7EE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DC6D-8780-C445-ACEC-926107E92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39A9C-D534-6843-BA82-0E26F557A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F68F2-2811-3948-A7E4-FF039C1BD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F8577-8E80-9546-9952-86FAEFFD3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14568-03C3-2E49-AE04-1E3EA6258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D5EBEE-2807-FE4A-AAE2-BBB512C01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91880E-125D-C044-A9AA-29956E54E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4B34-1161-6146-93CC-2CFBA1BD65D0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56A7DB-BB79-BF43-A627-34AD48692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8B3677-F4E5-5E4F-807A-59ED4E3C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DC6D-8780-C445-ACEC-926107E92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5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EFC3C-0F2E-9F4B-9ADE-3C287C3C9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13FBE-AED6-0F4F-B7D2-26D729CCD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4B34-1161-6146-93CC-2CFBA1BD65D0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10141-AF46-584A-9364-C403CB555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5674B0-D4F0-7E41-A2C3-EE6B3CD3F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DC6D-8780-C445-ACEC-926107E92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4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CBF5E0-D2A4-FF4A-BBFB-460627957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4B34-1161-6146-93CC-2CFBA1BD65D0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E8E90C-C89C-DD43-8DF6-E6DB4D078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CC262-2B87-B749-ADFD-03380AD6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DC6D-8780-C445-ACEC-926107E92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6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3376-BF6A-2E40-817E-1A9A07DC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73498-EA8D-F34D-8ED5-BBC2DC393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614D4-2BE8-D042-A08A-C50C72226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C9A7A-D2B2-0746-B6F9-C603ED7EF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4B34-1161-6146-93CC-2CFBA1BD65D0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2ADA9-B04B-2B41-95B6-A6B731E34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F7CB1-8EEC-BA4A-808D-4F9101FD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DC6D-8780-C445-ACEC-926107E92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8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5A0A2-0C2F-4A41-AC66-BF7477F34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632820-199F-B74F-9CFE-CBD68DD01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4532E-D75E-CF46-952B-C31DD2EFC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AFF0A-B426-A149-9D45-9DF1E6E4E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4B34-1161-6146-93CC-2CFBA1BD65D0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EA08E-3DE7-3B4D-963A-7687125D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94A27-D97E-FE4C-B051-87ADA13B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DC6D-8780-C445-ACEC-926107E92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95C3A-1A22-034E-A0D0-D75960B4B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49195-1D7E-8E43-93A3-88C3CB30F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14CCE-5302-BC4B-980D-3CA4A2FD0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E4B34-1161-6146-93CC-2CFBA1BD65D0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9EBBA-9BCB-4A4E-933D-7119C4573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60718-53A0-FE41-9F11-BA2818845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6DC6D-8780-C445-ACEC-926107E92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x.doi.org/10.1038%2Fs41416-018-0187-6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er.cancer.gov/statfacts/html/corp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26BA9-0F09-CD4E-8C2E-F49DE3488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737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Molecular Classification of Endometrial Cancer: Implications for Clinical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39F6BE-A5B1-E642-810B-3A3F1469A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7052"/>
            <a:ext cx="9144000" cy="1335722"/>
          </a:xfrm>
        </p:spPr>
        <p:txBody>
          <a:bodyPr>
            <a:normAutofit/>
          </a:bodyPr>
          <a:lstStyle/>
          <a:p>
            <a:r>
              <a:rPr lang="en-US" dirty="0"/>
              <a:t>Emma L Barber, MD, MS</a:t>
            </a:r>
          </a:p>
          <a:p>
            <a:r>
              <a:rPr lang="en-US" dirty="0"/>
              <a:t>Assistant Professor</a:t>
            </a:r>
          </a:p>
          <a:p>
            <a:r>
              <a:rPr lang="en-US" dirty="0"/>
              <a:t>Northwestern University, Feinberg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3935798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4C4EB-6A13-904A-B892-874176BD0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MSI-H or </a:t>
            </a:r>
            <a:r>
              <a:rPr lang="en-US" b="1" dirty="0" err="1"/>
              <a:t>dMMR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BCF9A-AF5B-B54F-BB43-2B18D2016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886"/>
            <a:ext cx="6497739" cy="46420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20-40% of endometrial cancer</a:t>
            </a:r>
          </a:p>
          <a:p>
            <a:r>
              <a:rPr lang="en-US" dirty="0"/>
              <a:t>Intermediate prognosis group</a:t>
            </a:r>
          </a:p>
          <a:p>
            <a:r>
              <a:rPr lang="en-US" dirty="0"/>
              <a:t>Can be either MSI or </a:t>
            </a:r>
            <a:r>
              <a:rPr lang="en-US" dirty="0" err="1"/>
              <a:t>dMMR</a:t>
            </a:r>
            <a:r>
              <a:rPr lang="en-US" dirty="0"/>
              <a:t> – rare cases where these may not be concordant</a:t>
            </a:r>
          </a:p>
          <a:p>
            <a:pPr lvl="1"/>
            <a:r>
              <a:rPr lang="en-US" dirty="0" err="1"/>
              <a:t>dMMR</a:t>
            </a:r>
            <a:r>
              <a:rPr lang="en-US" dirty="0"/>
              <a:t> – IHC for 4 proteins MLH1, MSH6, PMS2, MSH2</a:t>
            </a:r>
          </a:p>
          <a:p>
            <a:pPr lvl="1"/>
            <a:r>
              <a:rPr lang="en-US" dirty="0"/>
              <a:t>Gene sequencing – length of microsatellites compared to normal, NGS</a:t>
            </a:r>
          </a:p>
          <a:p>
            <a:r>
              <a:rPr lang="en-US" dirty="0"/>
              <a:t>Biomarker predictive of response to immunotherapy</a:t>
            </a:r>
          </a:p>
          <a:p>
            <a:r>
              <a:rPr lang="en-US" dirty="0"/>
              <a:t>Possible chemoresistance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056FFE-496E-B043-8701-9277A43C3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939" y="1534886"/>
            <a:ext cx="3579778" cy="2065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1029CD-4447-9C43-B413-664CF195B0EC}"/>
              </a:ext>
            </a:extLst>
          </p:cNvPr>
          <p:cNvSpPr txBox="1"/>
          <p:nvPr/>
        </p:nvSpPr>
        <p:spPr>
          <a:xfrm>
            <a:off x="7335939" y="5784704"/>
            <a:ext cx="5627392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GB" sz="1200" kern="600" spc="30" dirty="0"/>
              <a:t>Castillo et al 2020 </a:t>
            </a:r>
            <a:r>
              <a:rPr lang="en-GB" sz="1200" dirty="0"/>
              <a:t>J Clin Oncol 38:3388-3397</a:t>
            </a:r>
            <a:endParaRPr lang="en-GB" sz="1200" kern="600" spc="30" dirty="0"/>
          </a:p>
          <a:p>
            <a:r>
              <a:rPr lang="en-GB" sz="1200" kern="600" spc="30" dirty="0"/>
              <a:t>NSMP: Non- Specific Molecular Profile. NSMP includes </a:t>
            </a:r>
            <a:r>
              <a:rPr lang="en-GB" sz="1200" kern="600" spc="30" dirty="0" err="1"/>
              <a:t>pMMR</a:t>
            </a:r>
            <a:endParaRPr lang="en-GB" sz="1200" kern="600" spc="30" dirty="0"/>
          </a:p>
          <a:p>
            <a:endParaRPr lang="en-GB" sz="1200" kern="600" spc="3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15D2E1-81F0-A24C-BBA5-AA8408AAF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125" y="3736216"/>
            <a:ext cx="3434592" cy="1987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2C4285-7E9D-CD4B-A281-E201AC1E0D6F}"/>
              </a:ext>
            </a:extLst>
          </p:cNvPr>
          <p:cNvSpPr txBox="1"/>
          <p:nvPr/>
        </p:nvSpPr>
        <p:spPr>
          <a:xfrm>
            <a:off x="8007815" y="1048579"/>
            <a:ext cx="357977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kern="600" spc="30" dirty="0"/>
              <a:t>PORTEC-3</a:t>
            </a:r>
          </a:p>
        </p:txBody>
      </p:sp>
    </p:spTree>
    <p:extLst>
      <p:ext uri="{BB962C8B-B14F-4D97-AF65-F5344CB8AC3E}">
        <p14:creationId xmlns:p14="http://schemas.microsoft.com/office/powerpoint/2010/main" val="2705845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E11F-59B1-D14A-8C88-2CBCE07BA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7534"/>
          </a:xfrm>
        </p:spPr>
        <p:txBody>
          <a:bodyPr/>
          <a:lstStyle/>
          <a:p>
            <a:r>
              <a:rPr lang="en-US" b="1" dirty="0"/>
              <a:t>Copy Number High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9D196-E9E1-7848-84F4-2E20689C3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2660"/>
            <a:ext cx="10515600" cy="3738282"/>
          </a:xfrm>
        </p:spPr>
        <p:txBody>
          <a:bodyPr/>
          <a:lstStyle/>
          <a:p>
            <a:r>
              <a:rPr lang="en-US" dirty="0"/>
              <a:t>“serous-like” </a:t>
            </a:r>
          </a:p>
          <a:p>
            <a:r>
              <a:rPr lang="en-US" dirty="0"/>
              <a:t>73% of copy number high in TGCA are serous</a:t>
            </a:r>
          </a:p>
          <a:p>
            <a:r>
              <a:rPr lang="en-US" dirty="0"/>
              <a:t>Poor prognosis</a:t>
            </a:r>
          </a:p>
          <a:p>
            <a:r>
              <a:rPr lang="en-US" dirty="0"/>
              <a:t>PORTEC-3 p53 mutated tumors, benefit with chemotherapy 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GOG86P benefit to addition of bevacizumab in p53 mutated tumors</a:t>
            </a:r>
          </a:p>
          <a:p>
            <a:r>
              <a:rPr lang="en-US" dirty="0">
                <a:sym typeface="Wingdings" pitchFamily="2" charset="2"/>
              </a:rPr>
              <a:t>May also benefit from </a:t>
            </a:r>
            <a:r>
              <a:rPr lang="en-US" dirty="0" err="1">
                <a:sym typeface="Wingdings" pitchFamily="2" charset="2"/>
              </a:rPr>
              <a:t>lenvatinib</a:t>
            </a:r>
            <a:r>
              <a:rPr lang="en-US" dirty="0">
                <a:sym typeface="Wingdings" pitchFamily="2" charset="2"/>
              </a:rPr>
              <a:t> and pembrolizumab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96D064-924C-2248-A133-0A0F874A8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096" y="4253129"/>
            <a:ext cx="4216483" cy="227803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60B96C-DC82-6D41-A9BC-D2585C087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421" y="4387777"/>
            <a:ext cx="2839337" cy="21433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4C9101-DED3-CB4D-A137-8488952D3C7B}"/>
              </a:ext>
            </a:extLst>
          </p:cNvPr>
          <p:cNvSpPr txBox="1"/>
          <p:nvPr/>
        </p:nvSpPr>
        <p:spPr>
          <a:xfrm>
            <a:off x="1570860" y="6531162"/>
            <a:ext cx="199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Leslie et al. Gyn </a:t>
            </a:r>
            <a:r>
              <a:rPr lang="en-US" sz="1200" dirty="0" err="1"/>
              <a:t>Onc</a:t>
            </a:r>
            <a:r>
              <a:rPr lang="en-US" sz="1200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142962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57F3-E0AD-8746-9DE3-24F3EEE46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Copy Number Low or No Specific Molecular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30610-3F01-3144-9AEA-8B7142E65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20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40-50% of tumors</a:t>
            </a:r>
          </a:p>
          <a:p>
            <a:r>
              <a:rPr lang="en-US" dirty="0"/>
              <a:t>Intermediate risk </a:t>
            </a:r>
          </a:p>
          <a:p>
            <a:r>
              <a:rPr lang="en-US" dirty="0"/>
              <a:t>Hormone receptors</a:t>
            </a:r>
          </a:p>
          <a:p>
            <a:r>
              <a:rPr lang="en-US" dirty="0"/>
              <a:t>Substantial LVSI</a:t>
            </a:r>
          </a:p>
          <a:p>
            <a:r>
              <a:rPr lang="en-US" dirty="0"/>
              <a:t>CTNNB1</a:t>
            </a:r>
          </a:p>
          <a:p>
            <a:pPr lvl="1"/>
            <a:r>
              <a:rPr lang="en-US" dirty="0"/>
              <a:t>26% NSMP</a:t>
            </a:r>
          </a:p>
          <a:p>
            <a:pPr lvl="1"/>
            <a:r>
              <a:rPr lang="en-US" dirty="0"/>
              <a:t>No L1CAM, substantial LVSI, HIR patients</a:t>
            </a:r>
          </a:p>
          <a:p>
            <a:pPr lvl="1"/>
            <a:r>
              <a:rPr lang="en-US" dirty="0"/>
              <a:t>Distant recurrence CTNNB1 expression -- 2.96 (1.2-7.1)</a:t>
            </a:r>
          </a:p>
          <a:p>
            <a:r>
              <a:rPr lang="en-US" dirty="0"/>
              <a:t>L1CAM IHC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5B1629-2A72-A340-A413-C892674B1616}"/>
              </a:ext>
            </a:extLst>
          </p:cNvPr>
          <p:cNvSpPr txBox="1"/>
          <p:nvPr/>
        </p:nvSpPr>
        <p:spPr>
          <a:xfrm>
            <a:off x="450352" y="5807631"/>
            <a:ext cx="1129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aacrjournals.org</a:t>
            </a:r>
            <a:r>
              <a:rPr lang="en-US" dirty="0"/>
              <a:t>/</a:t>
            </a:r>
            <a:r>
              <a:rPr lang="en-US" dirty="0" err="1"/>
              <a:t>clincancerres</a:t>
            </a:r>
            <a:r>
              <a:rPr lang="en-US" dirty="0"/>
              <a:t>/article/22/16/4215/14937/Improved-Risk-Assessment-by-Integrating-Molecular</a:t>
            </a:r>
          </a:p>
        </p:txBody>
      </p:sp>
    </p:spTree>
    <p:extLst>
      <p:ext uri="{BB962C8B-B14F-4D97-AF65-F5344CB8AC3E}">
        <p14:creationId xmlns:p14="http://schemas.microsoft.com/office/powerpoint/2010/main" val="3468008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39711-10A9-854F-99C6-76B84BB7B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L1CAM </a:t>
            </a:r>
          </a:p>
        </p:txBody>
      </p:sp>
      <p:pic>
        <p:nvPicPr>
          <p:cNvPr id="6" name="Content Placeholder 5" descr="Chart, bar chart, waterfall chart&#10;&#10;Description automatically generated">
            <a:extLst>
              <a:ext uri="{FF2B5EF4-FFF2-40B4-BE49-F238E27FC236}">
                <a16:creationId xmlns:a16="http://schemas.microsoft.com/office/drawing/2014/main" id="{67DEC78A-B82A-8645-B273-10D23D945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770" y="3044080"/>
            <a:ext cx="6179092" cy="2792549"/>
          </a:xfrm>
        </p:spPr>
      </p:pic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272EC3EA-8301-C44E-A739-263AC7B95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530" y="1052512"/>
            <a:ext cx="3158455" cy="3016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33BA1D-6B13-F541-8CC8-89E28DF0B2E8}"/>
              </a:ext>
            </a:extLst>
          </p:cNvPr>
          <p:cNvSpPr txBox="1"/>
          <p:nvPr/>
        </p:nvSpPr>
        <p:spPr>
          <a:xfrm>
            <a:off x="447189" y="1637306"/>
            <a:ext cx="6828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Highly correlated with abnormal p53 (3-10% NSMP, 40-80% of copy number high)</a:t>
            </a:r>
          </a:p>
          <a:p>
            <a:pPr lvl="1"/>
            <a:r>
              <a:rPr lang="en-US" dirty="0"/>
              <a:t>For NSMP patients, HR DSS 7.8 (2.6-21.1)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613E24-E99B-D040-BA95-5B0F35A14593}"/>
              </a:ext>
            </a:extLst>
          </p:cNvPr>
          <p:cNvSpPr txBox="1"/>
          <p:nvPr/>
        </p:nvSpPr>
        <p:spPr>
          <a:xfrm>
            <a:off x="3339512" y="6119336"/>
            <a:ext cx="88524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Br J Cancer. 2018 Aug 14; 119(4): 480–486. </a:t>
            </a:r>
          </a:p>
          <a:p>
            <a:r>
              <a:rPr lang="en-US" sz="1400" dirty="0"/>
              <a:t>Published online 2018 Jul 27. </a:t>
            </a:r>
            <a:r>
              <a:rPr lang="en-US" sz="1400" dirty="0" err="1"/>
              <a:t>doi</a:t>
            </a:r>
            <a:r>
              <a:rPr lang="en-US" sz="1400" dirty="0"/>
              <a:t>: </a:t>
            </a:r>
            <a:r>
              <a:rPr lang="en-US" sz="1400" dirty="0">
                <a:hlinkClick r:id="rId4"/>
              </a:rPr>
              <a:t>10.1038/s41416-018-0187-6</a:t>
            </a:r>
            <a:r>
              <a:rPr lang="en-US" sz="1400" dirty="0"/>
              <a:t>, </a:t>
            </a:r>
          </a:p>
          <a:p>
            <a:r>
              <a:rPr lang="en-US" sz="1400" dirty="0"/>
              <a:t>https://aacrjournals.org/clincancerres/article/22/16/4215/14937/Improved-Risk-Assessment-by-Integrating-Molecular</a:t>
            </a:r>
          </a:p>
        </p:txBody>
      </p:sp>
    </p:spTree>
    <p:extLst>
      <p:ext uri="{BB962C8B-B14F-4D97-AF65-F5344CB8AC3E}">
        <p14:creationId xmlns:p14="http://schemas.microsoft.com/office/powerpoint/2010/main" val="3704152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BD399-582C-B1E1-E8F9-F014A17A8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34920"/>
            <a:ext cx="9144000" cy="1788160"/>
          </a:xfrm>
        </p:spPr>
        <p:txBody>
          <a:bodyPr/>
          <a:lstStyle/>
          <a:p>
            <a:r>
              <a:rPr lang="en-US" b="1" dirty="0"/>
              <a:t>Endometrial Cancer Staging and Molecular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490124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medical document&#10;&#10;Description automatically generated">
            <a:extLst>
              <a:ext uri="{FF2B5EF4-FFF2-40B4-BE49-F238E27FC236}">
                <a16:creationId xmlns:a16="http://schemas.microsoft.com/office/drawing/2014/main" id="{1C9E8F4F-BF9C-274F-8D26-8AFF4F25F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884" y="862148"/>
            <a:ext cx="6482232" cy="55286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467D4D-9D70-9944-4CA5-D504E7BF217D}"/>
              </a:ext>
            </a:extLst>
          </p:cNvPr>
          <p:cNvSpPr txBox="1"/>
          <p:nvPr/>
        </p:nvSpPr>
        <p:spPr>
          <a:xfrm>
            <a:off x="2821577" y="274319"/>
            <a:ext cx="5799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New Staging Incorporates Molecular Factors</a:t>
            </a:r>
          </a:p>
        </p:txBody>
      </p:sp>
    </p:spTree>
    <p:extLst>
      <p:ext uri="{BB962C8B-B14F-4D97-AF65-F5344CB8AC3E}">
        <p14:creationId xmlns:p14="http://schemas.microsoft.com/office/powerpoint/2010/main" val="3975112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text&#10;&#10;Description automatically generated">
            <a:extLst>
              <a:ext uri="{FF2B5EF4-FFF2-40B4-BE49-F238E27FC236}">
                <a16:creationId xmlns:a16="http://schemas.microsoft.com/office/drawing/2014/main" id="{3254BA1A-C7B6-D21F-FA3D-4F0C3D226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66" y="1584622"/>
            <a:ext cx="10741868" cy="23085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D23057-A440-0280-08F1-D8BFC1396104}"/>
              </a:ext>
            </a:extLst>
          </p:cNvPr>
          <p:cNvSpPr txBox="1"/>
          <p:nvPr/>
        </p:nvSpPr>
        <p:spPr>
          <a:xfrm>
            <a:off x="1590600" y="4256707"/>
            <a:ext cx="3228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Non-aggressive Histologic Types</a:t>
            </a:r>
          </a:p>
          <a:p>
            <a:endParaRPr lang="en-US" dirty="0"/>
          </a:p>
          <a:p>
            <a:r>
              <a:rPr lang="en-US" dirty="0"/>
              <a:t>Grade 1 and 2 Endometrioid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2A4C4-58C4-7246-CC66-D8C8B14D1211}"/>
              </a:ext>
            </a:extLst>
          </p:cNvPr>
          <p:cNvSpPr txBox="1"/>
          <p:nvPr/>
        </p:nvSpPr>
        <p:spPr>
          <a:xfrm>
            <a:off x="5857344" y="4256707"/>
            <a:ext cx="47440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Aggressive Histologic Types</a:t>
            </a:r>
          </a:p>
          <a:p>
            <a:endParaRPr lang="en-US" dirty="0"/>
          </a:p>
          <a:p>
            <a:r>
              <a:rPr lang="en-US" dirty="0"/>
              <a:t>Grade 3 cancers including all serous, clear</a:t>
            </a:r>
          </a:p>
          <a:p>
            <a:r>
              <a:rPr lang="en-US" dirty="0"/>
              <a:t>cell, mucinous, undifferentiated, carcinosarcoma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91E55E-3078-4246-1853-6CFA6364218E}"/>
              </a:ext>
            </a:extLst>
          </p:cNvPr>
          <p:cNvSpPr txBox="1"/>
          <p:nvPr/>
        </p:nvSpPr>
        <p:spPr>
          <a:xfrm>
            <a:off x="4818984" y="561703"/>
            <a:ext cx="25540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Stage I Disease</a:t>
            </a:r>
          </a:p>
        </p:txBody>
      </p:sp>
    </p:spTree>
    <p:extLst>
      <p:ext uri="{BB962C8B-B14F-4D97-AF65-F5344CB8AC3E}">
        <p14:creationId xmlns:p14="http://schemas.microsoft.com/office/powerpoint/2010/main" val="824512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2AD74A7-D202-E492-97BF-F10FB7E7B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93" y="2373337"/>
            <a:ext cx="11473014" cy="15286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BBF5F3-ED63-9C51-6539-0A1890D2160E}"/>
              </a:ext>
            </a:extLst>
          </p:cNvPr>
          <p:cNvSpPr txBox="1"/>
          <p:nvPr/>
        </p:nvSpPr>
        <p:spPr>
          <a:xfrm>
            <a:off x="4767688" y="1008519"/>
            <a:ext cx="26566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Stage II Disease</a:t>
            </a:r>
          </a:p>
        </p:txBody>
      </p:sp>
    </p:spTree>
    <p:extLst>
      <p:ext uri="{BB962C8B-B14F-4D97-AF65-F5344CB8AC3E}">
        <p14:creationId xmlns:p14="http://schemas.microsoft.com/office/powerpoint/2010/main" val="2530690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A7131C9-546C-AAEA-4E37-89A6A3495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9365" y="1737360"/>
            <a:ext cx="10733271" cy="363997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4FEC7C-5D08-AC73-2DB7-A5E10136DA1D}"/>
              </a:ext>
            </a:extLst>
          </p:cNvPr>
          <p:cNvSpPr txBox="1"/>
          <p:nvPr/>
        </p:nvSpPr>
        <p:spPr>
          <a:xfrm>
            <a:off x="4716392" y="574766"/>
            <a:ext cx="27592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Stage III Disease</a:t>
            </a:r>
          </a:p>
        </p:txBody>
      </p:sp>
    </p:spTree>
    <p:extLst>
      <p:ext uri="{BB962C8B-B14F-4D97-AF65-F5344CB8AC3E}">
        <p14:creationId xmlns:p14="http://schemas.microsoft.com/office/powerpoint/2010/main" val="2554138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47DDF58-7DAC-99FC-2B71-3BF010CCD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948" y="2691050"/>
            <a:ext cx="11249630" cy="147589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2FDA55-57C2-BF35-82B1-5231B7BE0D40}"/>
              </a:ext>
            </a:extLst>
          </p:cNvPr>
          <p:cNvSpPr txBox="1"/>
          <p:nvPr/>
        </p:nvSpPr>
        <p:spPr>
          <a:xfrm>
            <a:off x="4705170" y="1329339"/>
            <a:ext cx="27816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Stage IV Disease</a:t>
            </a:r>
          </a:p>
        </p:txBody>
      </p:sp>
    </p:spTree>
    <p:extLst>
      <p:ext uri="{BB962C8B-B14F-4D97-AF65-F5344CB8AC3E}">
        <p14:creationId xmlns:p14="http://schemas.microsoft.com/office/powerpoint/2010/main" val="302362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6" y="339418"/>
            <a:ext cx="10752667" cy="82867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Endometrial Cancer</a:t>
            </a:r>
            <a:br>
              <a:rPr lang="en-GB" b="1" dirty="0"/>
            </a:br>
            <a:r>
              <a:rPr lang="en-GB" i="1" dirty="0"/>
              <a:t>Epidemiology</a:t>
            </a:r>
            <a:endParaRPr lang="en-US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856C25-F39B-AE4C-8A3E-63FA2C745C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" y="6047904"/>
            <a:ext cx="12191999" cy="7861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/>
              <a:t>GLOBOCAN, Global Cancer Incidence, Mortality, and Prevalence.</a:t>
            </a:r>
          </a:p>
          <a:p>
            <a:pPr>
              <a:spcAft>
                <a:spcPts val="0"/>
              </a:spcAft>
            </a:pPr>
            <a:r>
              <a:rPr lang="en-US"/>
              <a:t>a. SEER. 2021. Accessed November 30, 2021. </a:t>
            </a:r>
            <a:r>
              <a:rPr lang="en-US">
                <a:hlinkClick r:id="rId3"/>
              </a:rPr>
              <a:t>https://seer.cancer.gov/statfacts/html/corp.html</a:t>
            </a:r>
            <a:r>
              <a:rPr lang="en-US"/>
              <a:t>; b. </a:t>
            </a:r>
            <a:r>
              <a:rPr lang="en-US" err="1"/>
              <a:t>Ferlay</a:t>
            </a:r>
            <a:r>
              <a:rPr lang="en-US"/>
              <a:t> J, et al. Eur J Cancer. 2013;49:1374-1403; c. American Cancer Society. Updated January 12, 2021. Accessed November 30, 2021. https://www.cancer.org/cancer/uterine-sarcoma/about/key-statistics.html; d. IARC. 2020. Accessed November 30, 20201. https://gco.iarc.fr/today/data/factsheets/cancers/24-Corpus-uteri-fact-sheet.pdf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4ECE91-B90F-49F1-91AB-1D0DF7D5C5A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Most common gynecologic cancer in the US</a:t>
            </a:r>
            <a:r>
              <a:rPr lang="en-US" baseline="30000"/>
              <a:t>[a]</a:t>
            </a:r>
            <a:r>
              <a:rPr lang="en-US"/>
              <a:t> and Europe</a:t>
            </a:r>
            <a:r>
              <a:rPr lang="en-US" baseline="30000"/>
              <a:t>[b]</a:t>
            </a:r>
          </a:p>
          <a:p>
            <a:pPr lvl="1"/>
            <a:r>
              <a:rPr lang="en-US"/>
              <a:t>Represents approximately 90% of all uterine cancers, while 10% are sarcomas</a:t>
            </a:r>
            <a:r>
              <a:rPr lang="en-US" baseline="30000"/>
              <a:t>[c]</a:t>
            </a:r>
          </a:p>
          <a:p>
            <a:pPr lvl="1"/>
            <a:r>
              <a:rPr lang="en-US"/>
              <a:t>Majority are diagnosed at stage I; disease is frequently symptomatic at early stages</a:t>
            </a:r>
            <a:r>
              <a:rPr lang="en-US" baseline="30000"/>
              <a:t>[a]</a:t>
            </a:r>
          </a:p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651B2E-35F0-374F-B680-6EED693A295E}"/>
              </a:ext>
            </a:extLst>
          </p:cNvPr>
          <p:cNvGrpSpPr/>
          <p:nvPr/>
        </p:nvGrpSpPr>
        <p:grpSpPr>
          <a:xfrm>
            <a:off x="891372" y="2890368"/>
            <a:ext cx="10409256" cy="3157536"/>
            <a:chOff x="801670" y="2177867"/>
            <a:chExt cx="10409256" cy="3157536"/>
          </a:xfrm>
        </p:grpSpPr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036568DE-B672-5D40-9D3A-499953893A06}"/>
                </a:ext>
              </a:extLst>
            </p:cNvPr>
            <p:cNvSpPr/>
            <p:nvPr/>
          </p:nvSpPr>
          <p:spPr>
            <a:xfrm rot="5400000">
              <a:off x="1796476" y="1274004"/>
              <a:ext cx="3157536" cy="4965262"/>
            </a:xfrm>
            <a:prstGeom prst="trapezoid">
              <a:avLst>
                <a:gd name="adj" fmla="val 20023"/>
              </a:avLst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/>
                <a:ea typeface="+mn-ea"/>
                <a:cs typeface="+mn-cs"/>
              </a:endParaRPr>
            </a:p>
          </p:txBody>
        </p:sp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73E55584-D4F9-1242-A96C-BD98B19D5A5F}"/>
                </a:ext>
              </a:extLst>
            </p:cNvPr>
            <p:cNvSpPr/>
            <p:nvPr/>
          </p:nvSpPr>
          <p:spPr>
            <a:xfrm rot="5400000">
              <a:off x="7149527" y="1274004"/>
              <a:ext cx="3157536" cy="4965262"/>
            </a:xfrm>
            <a:prstGeom prst="trapezoid">
              <a:avLst>
                <a:gd name="adj" fmla="val 20023"/>
              </a:avLst>
            </a:prstGeom>
            <a:solidFill>
              <a:schemeClr val="accent6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539242" y="2842235"/>
              <a:ext cx="4153561" cy="18288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D8831"/>
                  </a:solidFill>
                  <a:effectLst/>
                  <a:uLnTx/>
                  <a:uFillTx/>
                  <a:latin typeface="Proxima Nova Rg"/>
                  <a:ea typeface="+mn-ea"/>
                  <a:cs typeface="+mn-cs"/>
                </a:rPr>
                <a:t>Global</a:t>
              </a:r>
              <a:r>
                <a:rPr kumimoji="0" lang="en-US" sz="2000" b="1" i="0" u="none" strike="noStrike" kern="1200" cap="none" spc="0" normalizeH="0" baseline="30000" noProof="0">
                  <a:ln>
                    <a:noFill/>
                  </a:ln>
                  <a:solidFill>
                    <a:srgbClr val="FD8831"/>
                  </a:solidFill>
                  <a:effectLst/>
                  <a:uLnTx/>
                  <a:uFillTx/>
                  <a:latin typeface="Proxima Nova Rg"/>
                  <a:ea typeface="+mn-ea"/>
                  <a:cs typeface="+mn-cs"/>
                </a:rPr>
                <a:t>[d]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D8831"/>
                </a:solidFill>
                <a:effectLst/>
                <a:uLnTx/>
                <a:uFillTx/>
                <a:latin typeface="Proxima Nova Rg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>
                  <a:solidFill>
                    <a:srgbClr val="FD8831"/>
                  </a:solidFill>
                  <a:latin typeface="Proxima Nova Rg"/>
                </a:rPr>
                <a:t>According to GLOBOCAN cancer statistics, there were an estimated 417,367 new cases and 97,370 deaths attributed to uterine cancer worldwide in 2020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D8831"/>
                </a:solidFill>
                <a:effectLst/>
                <a:uLnTx/>
                <a:uFillTx/>
                <a:latin typeface="Proxima Nova Rg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21897" y="2842235"/>
              <a:ext cx="4001869" cy="18288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>
                  <a:solidFill>
                    <a:srgbClr val="0F3853">
                      <a:lumMod val="75000"/>
                      <a:lumOff val="25000"/>
                    </a:srgbClr>
                  </a:solidFill>
                  <a:latin typeface="Proxima Nova Rg"/>
                </a:rPr>
                <a:t>US</a:t>
              </a:r>
              <a:r>
                <a:rPr lang="en-US" sz="2000" b="1" baseline="30000">
                  <a:solidFill>
                    <a:srgbClr val="0F3853">
                      <a:lumMod val="75000"/>
                      <a:lumOff val="25000"/>
                    </a:srgbClr>
                  </a:solidFill>
                  <a:latin typeface="Proxima Nova Rg"/>
                </a:rPr>
                <a:t>[a][c]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F3853">
                    <a:lumMod val="75000"/>
                    <a:lumOff val="25000"/>
                  </a:srgbClr>
                </a:solidFill>
                <a:effectLst/>
                <a:uLnTx/>
                <a:uFillTx/>
                <a:latin typeface="Proxima Nova Rg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FA7"/>
                  </a:solidFill>
                  <a:effectLst/>
                  <a:uLnTx/>
                  <a:uFillTx/>
                  <a:latin typeface="Proxima Nova Rg"/>
                  <a:ea typeface="+mn-ea"/>
                  <a:cs typeface="+mn-cs"/>
                </a:rPr>
                <a:t>~66,570 women will be diagnosed with uterine cancer in the US in 2021</a:t>
              </a:r>
              <a:r>
                <a:rPr kumimoji="0" lang="en-US" sz="1800" b="0" i="0" u="none" strike="noStrike" kern="1200" cap="none" spc="0" normalizeH="0" baseline="30000" noProof="0">
                  <a:ln>
                    <a:noFill/>
                  </a:ln>
                  <a:solidFill>
                    <a:srgbClr val="006FA7"/>
                  </a:solidFill>
                  <a:effectLst/>
                  <a:uLnTx/>
                  <a:uFillTx/>
                  <a:latin typeface="Proxima Nova Rg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noProof="0">
                  <a:ln>
                    <a:noFill/>
                  </a:ln>
                  <a:solidFill>
                    <a:srgbClr val="006FA7"/>
                  </a:solidFill>
                  <a:effectLst/>
                  <a:uLnTx/>
                  <a:uFillTx/>
                  <a:latin typeface="Proxima Nova Rg"/>
                  <a:ea typeface="+mn-ea"/>
                  <a:cs typeface="+mn-cs"/>
                </a:rPr>
                <a:t>(3.5% of all new cancer cases)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baseline="0">
                <a:solidFill>
                  <a:srgbClr val="006FA7"/>
                </a:solidFill>
                <a:latin typeface="Proxima Nova Rg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noProof="0">
                  <a:ln>
                    <a:noFill/>
                  </a:ln>
                  <a:solidFill>
                    <a:srgbClr val="006FA7"/>
                  </a:solidFill>
                  <a:effectLst/>
                  <a:uLnTx/>
                  <a:uFillTx/>
                  <a:latin typeface="Proxima Nova Rg"/>
                  <a:ea typeface="+mn-ea"/>
                  <a:cs typeface="+mn-cs"/>
                </a:rPr>
                <a:t>~12,940 deaths will occur from uterine cancer in the US in 2021</a:t>
              </a:r>
              <a:r>
                <a:rPr lang="en-US" baseline="30000">
                  <a:solidFill>
                    <a:srgbClr val="006FA7"/>
                  </a:solidFill>
                  <a:latin typeface="Proxima Nova Rg"/>
                </a:rPr>
                <a:t> </a:t>
              </a:r>
              <a:r>
                <a:rPr lang="en-US">
                  <a:solidFill>
                    <a:srgbClr val="006FA7"/>
                  </a:solidFill>
                  <a:latin typeface="Proxima Nova Rg"/>
                </a:rPr>
                <a:t>(2.1% of all cancer deaths)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FA7"/>
                </a:solidFill>
                <a:effectLst/>
                <a:uLnTx/>
                <a:uFillTx/>
                <a:latin typeface="Proxima Nova Rg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801670" y="2177867"/>
              <a:ext cx="90943" cy="31575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5AA258-D5D2-DD47-BCC4-4B6722AC378F}"/>
                </a:ext>
              </a:extLst>
            </p:cNvPr>
            <p:cNvSpPr/>
            <p:nvPr/>
          </p:nvSpPr>
          <p:spPr>
            <a:xfrm>
              <a:off x="6153087" y="2177867"/>
              <a:ext cx="90943" cy="315753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2859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A4399-B5D4-53B8-38A2-2D7B87ED6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712" y="1331259"/>
            <a:ext cx="8946541" cy="4195481"/>
          </a:xfrm>
        </p:spPr>
        <p:txBody>
          <a:bodyPr>
            <a:normAutofit/>
          </a:bodyPr>
          <a:lstStyle/>
          <a:p>
            <a:r>
              <a:rPr lang="en-US" sz="2600" dirty="0"/>
              <a:t>ALWAYS ADD:</a:t>
            </a:r>
          </a:p>
          <a:p>
            <a:pPr lvl="1"/>
            <a:r>
              <a:rPr lang="en-US" sz="2600" dirty="0" err="1"/>
              <a:t>m</a:t>
            </a:r>
            <a:r>
              <a:rPr lang="en-US" sz="2600" baseline="-25000" dirty="0" err="1"/>
              <a:t>polemut</a:t>
            </a:r>
            <a:endParaRPr lang="en-US" sz="2600" baseline="-25000" dirty="0"/>
          </a:p>
          <a:p>
            <a:pPr lvl="1"/>
            <a:r>
              <a:rPr lang="en-US" sz="2600" dirty="0" err="1"/>
              <a:t>m</a:t>
            </a:r>
            <a:r>
              <a:rPr lang="en-US" sz="2600" baseline="-25000" dirty="0" err="1"/>
              <a:t>NSMP</a:t>
            </a:r>
            <a:endParaRPr lang="en-US" sz="2600" baseline="-25000" dirty="0"/>
          </a:p>
          <a:p>
            <a:pPr lvl="1"/>
            <a:r>
              <a:rPr lang="en-US" sz="2600" dirty="0" err="1"/>
              <a:t>m</a:t>
            </a:r>
            <a:r>
              <a:rPr lang="en-US" sz="2600" baseline="-25000" dirty="0" err="1"/>
              <a:t>mmrd</a:t>
            </a:r>
            <a:endParaRPr lang="en-US" sz="2600" baseline="-25000" dirty="0"/>
          </a:p>
          <a:p>
            <a:pPr lvl="1"/>
            <a:r>
              <a:rPr lang="en-US" sz="2600" dirty="0"/>
              <a:t>m</a:t>
            </a:r>
            <a:r>
              <a:rPr lang="en-US" sz="2600" baseline="-25000" dirty="0"/>
              <a:t>p53abn</a:t>
            </a:r>
            <a:endParaRPr lang="en-US" sz="2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D046F0-F0AB-ED6A-D9CC-506C7EF94C6B}"/>
              </a:ext>
            </a:extLst>
          </p:cNvPr>
          <p:cNvSpPr txBox="1"/>
          <p:nvPr/>
        </p:nvSpPr>
        <p:spPr>
          <a:xfrm>
            <a:off x="1502229" y="4715691"/>
            <a:ext cx="620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Molecular classification will become part of stage for all patients.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618BD-AB50-315E-CE4C-77039C06A020}"/>
              </a:ext>
            </a:extLst>
          </p:cNvPr>
          <p:cNvSpPr txBox="1"/>
          <p:nvPr/>
        </p:nvSpPr>
        <p:spPr>
          <a:xfrm>
            <a:off x="1502229" y="627932"/>
            <a:ext cx="9277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Molecular Classification Notation for All Endometrial Cancers</a:t>
            </a:r>
          </a:p>
        </p:txBody>
      </p:sp>
    </p:spTree>
    <p:extLst>
      <p:ext uri="{BB962C8B-B14F-4D97-AF65-F5344CB8AC3E}">
        <p14:creationId xmlns:p14="http://schemas.microsoft.com/office/powerpoint/2010/main" val="4040980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3757-D2FD-03AA-AC6B-2057BFA11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Stage is Changed based on Molecular Classification Alone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E5523-11E3-C654-5838-C63DF7BE0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2662519"/>
            <a:ext cx="8946541" cy="4195481"/>
          </a:xfrm>
        </p:spPr>
        <p:txBody>
          <a:bodyPr/>
          <a:lstStyle/>
          <a:p>
            <a:r>
              <a:rPr lang="en-US" sz="2400" b="1" dirty="0"/>
              <a:t>Only relevant for Stage I/II (for III/IV, just note molecular class)</a:t>
            </a:r>
          </a:p>
          <a:p>
            <a:r>
              <a:rPr lang="en-US" sz="2400" dirty="0" err="1"/>
              <a:t>POLEmut</a:t>
            </a:r>
            <a:r>
              <a:rPr lang="en-US" sz="2400" dirty="0"/>
              <a:t>: if confined to uterus/cervix, always </a:t>
            </a:r>
            <a:r>
              <a:rPr lang="en-US" sz="2400" dirty="0" err="1"/>
              <a:t>IAm</a:t>
            </a:r>
            <a:r>
              <a:rPr lang="en-US" sz="2400" baseline="-25000" dirty="0" err="1"/>
              <a:t>polemut</a:t>
            </a:r>
            <a:endParaRPr lang="en-US" sz="2400" baseline="-25000" dirty="0"/>
          </a:p>
          <a:p>
            <a:r>
              <a:rPr lang="en-US" sz="2400" dirty="0"/>
              <a:t>p53abn: if any invasion and confined to uterus/cervix, always IICm</a:t>
            </a:r>
            <a:r>
              <a:rPr lang="en-US" sz="2400" baseline="-25000" dirty="0"/>
              <a:t>p53abn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73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03C7-85BD-6941-033B-25EF62036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3040"/>
            <a:ext cx="9144000" cy="169192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Clinical Trials Using </a:t>
            </a:r>
            <a:br>
              <a:rPr lang="en-US" b="1" dirty="0"/>
            </a:br>
            <a:r>
              <a:rPr lang="en-US" b="1" dirty="0"/>
              <a:t>Molecular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467810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78B47-181D-1645-8D12-DFB54DD17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PORTEC 4a Classification</a:t>
            </a:r>
          </a:p>
        </p:txBody>
      </p:sp>
      <p:pic>
        <p:nvPicPr>
          <p:cNvPr id="5" name="Content Placeholder 4" descr="Diagram, timeline&#10;&#10;Description automatically generated">
            <a:extLst>
              <a:ext uri="{FF2B5EF4-FFF2-40B4-BE49-F238E27FC236}">
                <a16:creationId xmlns:a16="http://schemas.microsoft.com/office/drawing/2014/main" id="{DCA5AB10-7309-F04B-87DA-E33024EEF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6554" y="1631981"/>
            <a:ext cx="4398893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89B4CD-35E0-3646-8126-EEB381B571F7}"/>
              </a:ext>
            </a:extLst>
          </p:cNvPr>
          <p:cNvSpPr txBox="1"/>
          <p:nvPr/>
        </p:nvSpPr>
        <p:spPr>
          <a:xfrm>
            <a:off x="4481421" y="6311900"/>
            <a:ext cx="7628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www.sciencedirect.com</a:t>
            </a:r>
            <a:r>
              <a:rPr lang="en-US" dirty="0"/>
              <a:t>/science/article/</a:t>
            </a:r>
            <a:r>
              <a:rPr lang="en-US" dirty="0" err="1"/>
              <a:t>pii</a:t>
            </a:r>
            <a:r>
              <a:rPr lang="en-US" dirty="0"/>
              <a:t>/S0090825818310849#f0005</a:t>
            </a:r>
          </a:p>
        </p:txBody>
      </p:sp>
    </p:spTree>
    <p:extLst>
      <p:ext uri="{BB962C8B-B14F-4D97-AF65-F5344CB8AC3E}">
        <p14:creationId xmlns:p14="http://schemas.microsoft.com/office/powerpoint/2010/main" val="2137854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8065A-3A44-FC40-8C83-D5BF4464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PORTEC 4a Classification Prognosis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0AAF1ED-A4E6-8144-B4FA-C580D48BF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90395"/>
            <a:ext cx="3378200" cy="2311400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9A55A127-224F-F443-956E-DE0BDB909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00" y="2490395"/>
            <a:ext cx="6604000" cy="2476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1B10B3-3F86-7742-86DC-A39C4040E8FA}"/>
              </a:ext>
            </a:extLst>
          </p:cNvPr>
          <p:cNvSpPr txBox="1"/>
          <p:nvPr/>
        </p:nvSpPr>
        <p:spPr>
          <a:xfrm>
            <a:off x="2132323" y="6323598"/>
            <a:ext cx="10059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aacrjournals.org</a:t>
            </a:r>
            <a:r>
              <a:rPr lang="en-US" sz="1600" dirty="0"/>
              <a:t>/</a:t>
            </a:r>
            <a:r>
              <a:rPr lang="en-US" sz="1600" dirty="0" err="1"/>
              <a:t>clincancerres</a:t>
            </a:r>
            <a:r>
              <a:rPr lang="en-US" sz="1600" dirty="0"/>
              <a:t>/article/22/16/4215/14937/Improved-Risk-Assessment-by-Integrating-Molecular</a:t>
            </a:r>
          </a:p>
        </p:txBody>
      </p:sp>
    </p:spTree>
    <p:extLst>
      <p:ext uri="{BB962C8B-B14F-4D97-AF65-F5344CB8AC3E}">
        <p14:creationId xmlns:p14="http://schemas.microsoft.com/office/powerpoint/2010/main" val="1490942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0ED9B-0955-8C41-BE66-6D149EDAC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Portec</a:t>
            </a:r>
            <a:r>
              <a:rPr lang="en-US" b="1" dirty="0"/>
              <a:t> 4a Treatment Stratification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AF4C903-4CF1-CD4A-8395-3B5E10769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4464" y="1690688"/>
            <a:ext cx="4123071" cy="4351338"/>
          </a:xfrm>
        </p:spPr>
      </p:pic>
    </p:spTree>
    <p:extLst>
      <p:ext uri="{BB962C8B-B14F-4D97-AF65-F5344CB8AC3E}">
        <p14:creationId xmlns:p14="http://schemas.microsoft.com/office/powerpoint/2010/main" val="449305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E13B6-94E4-5C4A-B77F-B2C75479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B8B5F88-A03F-524B-ACB2-DA45C307A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24041" y="858433"/>
            <a:ext cx="8143919" cy="5141134"/>
          </a:xfrm>
        </p:spPr>
      </p:pic>
    </p:spTree>
    <p:extLst>
      <p:ext uri="{BB962C8B-B14F-4D97-AF65-F5344CB8AC3E}">
        <p14:creationId xmlns:p14="http://schemas.microsoft.com/office/powerpoint/2010/main" val="1228277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E311A-959E-DE73-E979-1D267D947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0315"/>
            <a:ext cx="9144000" cy="917370"/>
          </a:xfrm>
        </p:spPr>
        <p:txBody>
          <a:bodyPr/>
          <a:lstStyle/>
          <a:p>
            <a:r>
              <a:rPr lang="en-US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0718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720BA-2F38-430F-9CC0-63C482103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776" y="310952"/>
            <a:ext cx="9790169" cy="9144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Endometrial Cancer Has Traditionally Been Classified into 2 Pathological Types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5B5B8-04F0-4B65-A92F-3F5D37D7E3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0776" y="6219097"/>
            <a:ext cx="8346920" cy="636072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216"/>
              </a:spcBef>
              <a:buNone/>
            </a:pPr>
            <a:r>
              <a:rPr lang="en-US" dirty="0"/>
              <a:t>MSI = microsatellite instability.</a:t>
            </a:r>
          </a:p>
          <a:p>
            <a:pPr marL="0" indent="0">
              <a:lnSpc>
                <a:spcPct val="100000"/>
              </a:lnSpc>
              <a:spcBef>
                <a:spcPts val="216"/>
              </a:spcBef>
              <a:buNone/>
            </a:pPr>
            <a:r>
              <a:rPr lang="en-US" dirty="0"/>
              <a:t>1. Morice P, et al. </a:t>
            </a:r>
            <a:r>
              <a:rPr lang="en-US" i="1" dirty="0"/>
              <a:t>Lancet.</a:t>
            </a:r>
            <a:r>
              <a:rPr lang="en-US" dirty="0"/>
              <a:t> 2016;387:1094-108. 2. Llobet D, et al. </a:t>
            </a:r>
            <a:r>
              <a:rPr lang="en-US" i="1" dirty="0"/>
              <a:t>J Clin Pathol. </a:t>
            </a:r>
            <a:r>
              <a:rPr lang="en-US" dirty="0"/>
              <a:t>2009;62:777-85. 3. Binder PS, et al. </a:t>
            </a:r>
            <a:r>
              <a:rPr lang="en-US" i="1" dirty="0"/>
              <a:t>Women’s Health (Lond). </a:t>
            </a:r>
            <a:r>
              <a:rPr lang="en-US" dirty="0"/>
              <a:t>2014;10:277-88. </a:t>
            </a:r>
            <a:br>
              <a:rPr lang="en-US" dirty="0"/>
            </a:br>
            <a:r>
              <a:rPr lang="en-US" dirty="0"/>
              <a:t>4. Remmerie M, et al. </a:t>
            </a:r>
            <a:r>
              <a:rPr lang="en-US" i="1" dirty="0"/>
              <a:t>Int J Mol Sci. </a:t>
            </a:r>
            <a:r>
              <a:rPr lang="en-US" dirty="0"/>
              <a:t>2018;19:2380.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962AED-2D25-4843-A589-1BBA64800394}"/>
              </a:ext>
            </a:extLst>
          </p:cNvPr>
          <p:cNvSpPr txBox="1"/>
          <p:nvPr/>
        </p:nvSpPr>
        <p:spPr>
          <a:xfrm>
            <a:off x="1990725" y="2092499"/>
            <a:ext cx="7650335" cy="290490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Characteristics of Type I and Type II Endometrial Cancers</a:t>
            </a:r>
            <a:r>
              <a:rPr lang="en-US" b="1" baseline="30000" dirty="0">
                <a:solidFill>
                  <a:schemeClr val="bg1">
                    <a:lumMod val="50000"/>
                  </a:schemeClr>
                </a:solidFill>
              </a:rPr>
              <a:t>2,3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A4F4A606-ED43-4C08-BE27-13872F447D1D}"/>
              </a:ext>
            </a:extLst>
          </p:cNvPr>
          <p:cNvGraphicFramePr>
            <a:graphicFrameLocks/>
          </p:cNvGraphicFramePr>
          <p:nvPr/>
        </p:nvGraphicFramePr>
        <p:xfrm>
          <a:off x="1990724" y="2451952"/>
          <a:ext cx="8208000" cy="3017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282">
                  <a:extLst>
                    <a:ext uri="{9D8B030D-6E8A-4147-A177-3AD203B41FA5}">
                      <a16:colId xmlns:a16="http://schemas.microsoft.com/office/drawing/2014/main" val="2875776765"/>
                    </a:ext>
                  </a:extLst>
                </a:gridCol>
                <a:gridCol w="3136359">
                  <a:extLst>
                    <a:ext uri="{9D8B030D-6E8A-4147-A177-3AD203B41FA5}">
                      <a16:colId xmlns:a16="http://schemas.microsoft.com/office/drawing/2014/main" val="4201425705"/>
                    </a:ext>
                  </a:extLst>
                </a:gridCol>
                <a:gridCol w="3136359">
                  <a:extLst>
                    <a:ext uri="{9D8B030D-6E8A-4147-A177-3AD203B41FA5}">
                      <a16:colId xmlns:a16="http://schemas.microsoft.com/office/drawing/2014/main" val="2618414196"/>
                    </a:ext>
                  </a:extLst>
                </a:gridCol>
              </a:tblGrid>
              <a:tr h="280205">
                <a:tc>
                  <a:txBody>
                    <a:bodyPr/>
                    <a:lstStyle/>
                    <a:p>
                      <a:r>
                        <a:rPr lang="en-US" sz="1400" dirty="0"/>
                        <a:t>Characteristic</a:t>
                      </a:r>
                    </a:p>
                  </a:txBody>
                  <a:tcPr marT="27432" marB="27432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Type I</a:t>
                      </a:r>
                    </a:p>
                  </a:txBody>
                  <a:tcPr marT="27432" marB="27432"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Type II</a:t>
                      </a:r>
                    </a:p>
                  </a:txBody>
                  <a:tcPr marT="27432" marB="27432"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33333785"/>
                  </a:ext>
                </a:extLst>
              </a:tr>
              <a:tr h="525188">
                <a:tc>
                  <a:txBody>
                    <a:bodyPr/>
                    <a:lstStyle/>
                    <a:p>
                      <a:r>
                        <a:rPr lang="en-US" sz="1500" dirty="0"/>
                        <a:t>Histology</a:t>
                      </a:r>
                    </a:p>
                  </a:txBody>
                  <a:tcPr marT="27432" marB="27432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Endometrioid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Non-endometrioid </a:t>
                      </a:r>
                      <a:br>
                        <a:rPr lang="en-US" sz="1500" dirty="0"/>
                      </a:br>
                      <a:r>
                        <a:rPr lang="en-US" sz="1500" dirty="0"/>
                        <a:t>(serous, clear-cell, undifferentiated including carcinosarcomas)</a:t>
                      </a:r>
                      <a:r>
                        <a:rPr lang="en-US" sz="1500" baseline="30000" dirty="0"/>
                        <a:t>3,4</a:t>
                      </a:r>
                    </a:p>
                  </a:txBody>
                  <a:tcPr marT="27432" marB="27432"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4780113"/>
                  </a:ext>
                </a:extLst>
              </a:tr>
              <a:tr h="294215">
                <a:tc>
                  <a:txBody>
                    <a:bodyPr/>
                    <a:lstStyle/>
                    <a:p>
                      <a:r>
                        <a:rPr lang="en-US" sz="1500" dirty="0"/>
                        <a:t>Grade</a:t>
                      </a:r>
                    </a:p>
                  </a:txBody>
                  <a:tcPr marT="27432" marB="27432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Usually low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Usually high</a:t>
                      </a:r>
                    </a:p>
                  </a:txBody>
                  <a:tcPr marT="27432" marB="27432"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97721"/>
                  </a:ext>
                </a:extLst>
              </a:tr>
              <a:tr h="294215">
                <a:tc>
                  <a:txBody>
                    <a:bodyPr/>
                    <a:lstStyle/>
                    <a:p>
                      <a:r>
                        <a:rPr lang="en-US" sz="1500" dirty="0"/>
                        <a:t>Stage</a:t>
                      </a:r>
                    </a:p>
                  </a:txBody>
                  <a:tcPr marT="27432" marB="27432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Often early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Often advanced</a:t>
                      </a:r>
                    </a:p>
                  </a:txBody>
                  <a:tcPr marT="27432" marB="27432"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5699666"/>
                  </a:ext>
                </a:extLst>
              </a:tr>
              <a:tr h="294215">
                <a:tc>
                  <a:txBody>
                    <a:bodyPr/>
                    <a:lstStyle/>
                    <a:p>
                      <a:r>
                        <a:rPr lang="en-US" sz="1500" strike="noStrike" dirty="0"/>
                        <a:t>Etiology</a:t>
                      </a:r>
                    </a:p>
                  </a:txBody>
                  <a:tcPr marT="27432" marB="27432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strike="noStrike" dirty="0"/>
                        <a:t>Unopposed estrogen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strike="noStrike" dirty="0"/>
                        <a:t>Sporadic</a:t>
                      </a:r>
                    </a:p>
                  </a:txBody>
                  <a:tcPr marT="27432" marB="27432"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57828140"/>
                  </a:ext>
                </a:extLst>
              </a:tr>
              <a:tr h="525188">
                <a:tc>
                  <a:txBody>
                    <a:bodyPr/>
                    <a:lstStyle/>
                    <a:p>
                      <a:r>
                        <a:rPr lang="en-US" sz="1500" strike="noStrike" dirty="0"/>
                        <a:t>Hormone receptor expression</a:t>
                      </a:r>
                    </a:p>
                  </a:txBody>
                  <a:tcPr marT="27432" marB="27432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strike="noStrike" dirty="0"/>
                        <a:t>Positive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strike="noStrike" dirty="0"/>
                        <a:t>Negative</a:t>
                      </a:r>
                    </a:p>
                  </a:txBody>
                  <a:tcPr marT="27432" marB="27432"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01570842"/>
                  </a:ext>
                </a:extLst>
              </a:tr>
              <a:tr h="294215">
                <a:tc>
                  <a:txBody>
                    <a:bodyPr/>
                    <a:lstStyle/>
                    <a:p>
                      <a:r>
                        <a:rPr lang="en-US" sz="1500" strike="noStrike" dirty="0"/>
                        <a:t>Genomic stability</a:t>
                      </a:r>
                      <a:r>
                        <a:rPr lang="en-US" sz="1500" strike="noStrike" baseline="30000" dirty="0"/>
                        <a:t>3</a:t>
                      </a:r>
                      <a:endParaRPr lang="en-US" sz="1500" strike="noStrike" dirty="0"/>
                    </a:p>
                  </a:txBody>
                  <a:tcPr marT="27432" marB="27432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strike="noStrike" dirty="0"/>
                        <a:t>Diploid, frequent MSI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strike="noStrike" dirty="0"/>
                        <a:t>Aneuploid</a:t>
                      </a:r>
                    </a:p>
                  </a:txBody>
                  <a:tcPr marT="27432" marB="27432"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05510040"/>
                  </a:ext>
                </a:extLst>
              </a:tr>
              <a:tr h="294215">
                <a:tc>
                  <a:txBody>
                    <a:bodyPr/>
                    <a:lstStyle/>
                    <a:p>
                      <a:r>
                        <a:rPr lang="en-US" sz="1500" strike="noStrike" dirty="0"/>
                        <a:t>Common mutations</a:t>
                      </a:r>
                    </a:p>
                  </a:txBody>
                  <a:tcPr marT="27432" marB="27432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i="1" strike="noStrike" dirty="0"/>
                        <a:t>PTEN</a:t>
                      </a:r>
                    </a:p>
                  </a:txBody>
                  <a:tcPr marT="27432" marB="27432"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i="1" strike="noStrike" dirty="0"/>
                        <a:t>p53</a:t>
                      </a:r>
                    </a:p>
                  </a:txBody>
                  <a:tcPr marT="27432" marB="27432"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510152"/>
                  </a:ext>
                </a:extLst>
              </a:tr>
            </a:tbl>
          </a:graphicData>
        </a:graphic>
      </p:graphicFrame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FD42A325-E2A4-4CBB-B8FE-82CF8AC7BF94}"/>
              </a:ext>
            </a:extLst>
          </p:cNvPr>
          <p:cNvSpPr txBox="1">
            <a:spLocks/>
          </p:cNvSpPr>
          <p:nvPr/>
        </p:nvSpPr>
        <p:spPr>
          <a:xfrm>
            <a:off x="1851805" y="1518165"/>
            <a:ext cx="8446545" cy="5632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875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68425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−"/>
              <a:tabLst/>
              <a:defRPr lang="en-US" sz="1400" kern="12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12913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Type I endometrial cancer is typically associated with good prognosis, while type II is associated with poor prognosis</a:t>
            </a:r>
            <a:r>
              <a:rPr lang="en-US" sz="1700" baseline="30000" dirty="0"/>
              <a:t>1</a:t>
            </a:r>
            <a:endParaRPr lang="en-US" sz="1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354AEE-C73D-4F78-A05F-B7F299217F46}"/>
              </a:ext>
            </a:extLst>
          </p:cNvPr>
          <p:cNvSpPr/>
          <p:nvPr/>
        </p:nvSpPr>
        <p:spPr>
          <a:xfrm>
            <a:off x="2186211" y="5586013"/>
            <a:ext cx="7807109" cy="516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lnSpc>
                <a:spcPct val="90000"/>
              </a:lnSpc>
            </a:pPr>
            <a:r>
              <a:rPr lang="en-US" sz="1500" dirty="0">
                <a:solidFill>
                  <a:schemeClr val="accent6">
                    <a:lumMod val="50000"/>
                  </a:schemeClr>
                </a:solidFill>
              </a:rPr>
              <a:t>These classifications have been used for the past 3 decades, but they do not fully capture the wide range of clinical, genetic, and molecular characteristics of endometrial cancers</a:t>
            </a:r>
            <a:r>
              <a:rPr lang="en-US" sz="1500" baseline="300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en-US" sz="15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569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63E2F6-CFC0-4799-880C-D39C9E2F7A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Pathology and Genomics in Endometrial Carcinoma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11E8DA-00CC-4882-988E-6E94E5393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Principles of Molecular Analysis of EC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A30BE4-00D2-4830-9211-3D7B42D166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344109"/>
            <a:ext cx="12191999" cy="44760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/>
              <a:t>MMR, mismatch repair; MSI-H, microsatellite stability high.</a:t>
            </a:r>
          </a:p>
          <a:p>
            <a:pPr>
              <a:spcAft>
                <a:spcPts val="0"/>
              </a:spcAft>
            </a:pPr>
            <a:r>
              <a:rPr lang="en-US"/>
              <a:t>NCCN. Guidelines. Uterine neoplasms. V1.2022. November 4, 2021. Accessed November 30, 2021.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9ED9380-2551-481B-BB0C-363FBF346142}"/>
              </a:ext>
            </a:extLst>
          </p:cNvPr>
          <p:cNvGrpSpPr/>
          <p:nvPr/>
        </p:nvGrpSpPr>
        <p:grpSpPr>
          <a:xfrm>
            <a:off x="719668" y="1485359"/>
            <a:ext cx="10752667" cy="5161499"/>
            <a:chOff x="6667695" y="1535090"/>
            <a:chExt cx="8784051" cy="516149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54F784-FDC5-4EC9-A762-BA55980DAA3E}"/>
                </a:ext>
              </a:extLst>
            </p:cNvPr>
            <p:cNvSpPr txBox="1"/>
            <p:nvPr/>
          </p:nvSpPr>
          <p:spPr>
            <a:xfrm>
              <a:off x="9829800" y="1535090"/>
              <a:ext cx="202311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i="1" dirty="0"/>
                <a:t>POLE</a:t>
              </a:r>
              <a:r>
                <a:rPr lang="en-US" b="1" dirty="0"/>
                <a:t> sequencing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A04995-FD7D-4827-8893-64E1AFAC91B5}"/>
                </a:ext>
              </a:extLst>
            </p:cNvPr>
            <p:cNvSpPr txBox="1"/>
            <p:nvPr/>
          </p:nvSpPr>
          <p:spPr>
            <a:xfrm>
              <a:off x="7089494" y="3622555"/>
              <a:ext cx="274030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>
                  <a:solidFill>
                    <a:schemeClr val="accent2">
                      <a:lumMod val="75000"/>
                    </a:schemeClr>
                  </a:solidFill>
                </a:rPr>
                <a:t>DNA MMR protein immunohistochemistry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F2D7CC-EC5E-4A01-8BE9-29F626F7D44D}"/>
                </a:ext>
              </a:extLst>
            </p:cNvPr>
            <p:cNvSpPr txBox="1"/>
            <p:nvPr/>
          </p:nvSpPr>
          <p:spPr>
            <a:xfrm>
              <a:off x="11636682" y="2169631"/>
              <a:ext cx="202311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i="1"/>
                <a:t>POLE</a:t>
              </a:r>
              <a:r>
                <a:rPr lang="en-US" sz="1400" b="1"/>
                <a:t> hotspot mutation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979C8F-B976-49B0-BE15-9761DDA2413C}"/>
                </a:ext>
              </a:extLst>
            </p:cNvPr>
            <p:cNvSpPr txBox="1"/>
            <p:nvPr/>
          </p:nvSpPr>
          <p:spPr>
            <a:xfrm>
              <a:off x="7815531" y="2169631"/>
              <a:ext cx="202311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/>
                <a:t>No </a:t>
              </a:r>
              <a:r>
                <a:rPr lang="en-US" sz="1400" b="1" i="1"/>
                <a:t>POLE</a:t>
              </a:r>
              <a:r>
                <a:rPr lang="en-US" sz="1400" b="1"/>
                <a:t> hotspot mutation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79F83B7-872B-4CD1-A4F4-0A0A4CDE350A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>
            <a:xfrm flipH="1">
              <a:off x="8459647" y="1904422"/>
              <a:ext cx="2381708" cy="17181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687D6A-97AB-4F2D-91FE-5B7EAE77DD34}"/>
                </a:ext>
              </a:extLst>
            </p:cNvPr>
            <p:cNvSpPr txBox="1"/>
            <p:nvPr/>
          </p:nvSpPr>
          <p:spPr>
            <a:xfrm>
              <a:off x="11132675" y="4704052"/>
              <a:ext cx="284507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i="1" dirty="0"/>
                <a:t>p53 </a:t>
              </a:r>
              <a:r>
                <a:rPr lang="en-US" b="1" dirty="0"/>
                <a:t>immunohistochemistry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56C4AD2-6607-41C3-86CD-209D488793ED}"/>
                </a:ext>
              </a:extLst>
            </p:cNvPr>
            <p:cNvCxnSpPr>
              <a:cxnSpLocks/>
              <a:stCxn id="11" idx="2"/>
              <a:endCxn id="23" idx="0"/>
            </p:cNvCxnSpPr>
            <p:nvPr/>
          </p:nvCxnSpPr>
          <p:spPr>
            <a:xfrm>
              <a:off x="10841355" y="1904422"/>
              <a:ext cx="2156638" cy="17174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FD17F0F-1BAC-4A08-8463-4414D56D885C}"/>
                </a:ext>
              </a:extLst>
            </p:cNvPr>
            <p:cNvSpPr txBox="1"/>
            <p:nvPr/>
          </p:nvSpPr>
          <p:spPr>
            <a:xfrm>
              <a:off x="11627840" y="3621884"/>
              <a:ext cx="274030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i="1">
                  <a:solidFill>
                    <a:schemeClr val="accent5"/>
                  </a:solidFill>
                </a:rPr>
                <a:t>POLE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4DA049-1FBF-4112-B771-65EFAAC21C69}"/>
                </a:ext>
              </a:extLst>
            </p:cNvPr>
            <p:cNvSpPr txBox="1"/>
            <p:nvPr/>
          </p:nvSpPr>
          <p:spPr>
            <a:xfrm>
              <a:off x="12711440" y="6327257"/>
              <a:ext cx="274030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>
                  <a:solidFill>
                    <a:schemeClr val="accent5"/>
                  </a:solidFill>
                </a:rPr>
                <a:t>Copy number high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CFCF206-4F5C-48B3-8159-277F82C45646}"/>
                </a:ext>
              </a:extLst>
            </p:cNvPr>
            <p:cNvSpPr txBox="1"/>
            <p:nvPr/>
          </p:nvSpPr>
          <p:spPr>
            <a:xfrm>
              <a:off x="9814905" y="6327257"/>
              <a:ext cx="274030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>
                  <a:solidFill>
                    <a:schemeClr val="accent5"/>
                  </a:solidFill>
                </a:rPr>
                <a:t>Copy number low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F833463-5CD4-470E-80A7-34322556FB75}"/>
                </a:ext>
              </a:extLst>
            </p:cNvPr>
            <p:cNvCxnSpPr>
              <a:stCxn id="18" idx="2"/>
              <a:endCxn id="29" idx="0"/>
            </p:cNvCxnSpPr>
            <p:nvPr/>
          </p:nvCxnSpPr>
          <p:spPr>
            <a:xfrm>
              <a:off x="12555212" y="5073384"/>
              <a:ext cx="1526382" cy="125387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037E0D6-925C-4F7F-AFBD-B44BA4C68ECD}"/>
                </a:ext>
              </a:extLst>
            </p:cNvPr>
            <p:cNvCxnSpPr>
              <a:stCxn id="18" idx="2"/>
              <a:endCxn id="30" idx="0"/>
            </p:cNvCxnSpPr>
            <p:nvPr/>
          </p:nvCxnSpPr>
          <p:spPr>
            <a:xfrm flipH="1">
              <a:off x="11185058" y="5073384"/>
              <a:ext cx="1370153" cy="125387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6DA2D11-3F4E-49A9-A5E8-7D46D70F8828}"/>
                </a:ext>
              </a:extLst>
            </p:cNvPr>
            <p:cNvSpPr txBox="1"/>
            <p:nvPr/>
          </p:nvSpPr>
          <p:spPr>
            <a:xfrm>
              <a:off x="7343637" y="5983875"/>
              <a:ext cx="223201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>
                  <a:solidFill>
                    <a:schemeClr val="accent5"/>
                  </a:solidFill>
                </a:rPr>
                <a:t>MSI-H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C18BF0C-4FB6-4F2A-B87D-E72A24BEAFDE}"/>
                </a:ext>
              </a:extLst>
            </p:cNvPr>
            <p:cNvCxnSpPr>
              <a:cxnSpLocks/>
              <a:stCxn id="12" idx="2"/>
              <a:endCxn id="39" idx="0"/>
            </p:cNvCxnSpPr>
            <p:nvPr/>
          </p:nvCxnSpPr>
          <p:spPr>
            <a:xfrm>
              <a:off x="8459647" y="4268886"/>
              <a:ext cx="0" cy="17149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99E8FE6-A5F3-4CBA-B0DF-B2BC5E77BB12}"/>
                </a:ext>
              </a:extLst>
            </p:cNvPr>
            <p:cNvCxnSpPr>
              <a:cxnSpLocks/>
              <a:stCxn id="12" idx="2"/>
              <a:endCxn id="18" idx="1"/>
            </p:cNvCxnSpPr>
            <p:nvPr/>
          </p:nvCxnSpPr>
          <p:spPr>
            <a:xfrm>
              <a:off x="8459647" y="4268886"/>
              <a:ext cx="2673028" cy="6198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437E098-AB6B-4E70-A16D-0F9D580E0675}"/>
                </a:ext>
              </a:extLst>
            </p:cNvPr>
            <p:cNvSpPr txBox="1"/>
            <p:nvPr/>
          </p:nvSpPr>
          <p:spPr>
            <a:xfrm>
              <a:off x="8487024" y="4711236"/>
              <a:ext cx="202311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/>
                <a:t>Expression retained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7DDE0F-3DD8-4E2A-90D5-1DB9664E2EA2}"/>
                </a:ext>
              </a:extLst>
            </p:cNvPr>
            <p:cNvSpPr txBox="1"/>
            <p:nvPr/>
          </p:nvSpPr>
          <p:spPr>
            <a:xfrm>
              <a:off x="6667695" y="4711236"/>
              <a:ext cx="202311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/>
                <a:t>Expression lost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D93589B-7D1F-4388-8BE9-A2FE739FB7F9}"/>
                </a:ext>
              </a:extLst>
            </p:cNvPr>
            <p:cNvSpPr txBox="1"/>
            <p:nvPr/>
          </p:nvSpPr>
          <p:spPr>
            <a:xfrm>
              <a:off x="10112270" y="5238655"/>
              <a:ext cx="202311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/>
                <a:t>Normal/wild-type pattern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0895848-343F-48BB-BE87-925C4D3ACFFE}"/>
                </a:ext>
              </a:extLst>
            </p:cNvPr>
            <p:cNvSpPr txBox="1"/>
            <p:nvPr/>
          </p:nvSpPr>
          <p:spPr>
            <a:xfrm>
              <a:off x="12997994" y="5238655"/>
              <a:ext cx="202311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/>
                <a:t>Aberrant/mutant pattern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7658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8EDA5-8A69-44A4-8FF4-33BDACEAB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5" y="263143"/>
            <a:ext cx="10752667" cy="8286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Endometrioid Endometrial Cancer</a:t>
            </a:r>
            <a:br>
              <a:rPr lang="en-US" dirty="0"/>
            </a:br>
            <a:r>
              <a:rPr lang="en-US" i="1" dirty="0"/>
              <a:t>Molecular Classifications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1BA4A-1008-40BD-B99D-B19A1CFF3B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54590"/>
            <a:ext cx="12191999" cy="34600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MSS, microsatellite stable.</a:t>
            </a:r>
          </a:p>
          <a:p>
            <a:pPr>
              <a:spcAft>
                <a:spcPts val="0"/>
              </a:spcAft>
            </a:pPr>
            <a:r>
              <a:rPr lang="en-US" dirty="0"/>
              <a:t>Cancer Genome Atlas Research Network. Nature. 2013;497:67-73.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6DA8CC-9A07-4FAA-B62C-2173AF751839}"/>
              </a:ext>
            </a:extLst>
          </p:cNvPr>
          <p:cNvGrpSpPr/>
          <p:nvPr/>
        </p:nvGrpSpPr>
        <p:grpSpPr>
          <a:xfrm>
            <a:off x="364593" y="1250482"/>
            <a:ext cx="11462812" cy="5048718"/>
            <a:chOff x="361326" y="1377482"/>
            <a:chExt cx="15388254" cy="490474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0949896-32F5-44F3-A2BE-A799AB971E7C}"/>
                </a:ext>
              </a:extLst>
            </p:cNvPr>
            <p:cNvSpPr/>
            <p:nvPr/>
          </p:nvSpPr>
          <p:spPr>
            <a:xfrm>
              <a:off x="4259352" y="1377484"/>
              <a:ext cx="3694176" cy="4904739"/>
            </a:xfrm>
            <a:prstGeom prst="rect">
              <a:avLst/>
            </a:prstGeom>
            <a:solidFill>
              <a:srgbClr val="E9EE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463040" rIns="182880" rtlCol="0" anchor="t" anchorCtr="0"/>
            <a:lstStyle/>
            <a:p>
              <a:pPr marL="256032" lvl="0" indent="-256032">
                <a:spcAft>
                  <a:spcPts val="60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700" dirty="0">
                  <a:solidFill>
                    <a:srgbClr val="010101"/>
                  </a:solidFill>
                </a:rPr>
                <a:t>High mutation rate and few copy number alterations; high rate of </a:t>
              </a:r>
              <a:r>
                <a:rPr lang="en-US" sz="1700" i="1" dirty="0">
                  <a:solidFill>
                    <a:srgbClr val="010101"/>
                  </a:solidFill>
                </a:rPr>
                <a:t>MLH1</a:t>
              </a:r>
              <a:r>
                <a:rPr lang="en-US" sz="1700" dirty="0">
                  <a:solidFill>
                    <a:srgbClr val="010101"/>
                  </a:solidFill>
                </a:rPr>
                <a:t> promoter methylation; high phospho-AKT; low </a:t>
              </a:r>
              <a:r>
                <a:rPr lang="en-US" sz="1700" i="1" dirty="0">
                  <a:solidFill>
                    <a:srgbClr val="010101"/>
                  </a:solidFill>
                </a:rPr>
                <a:t>PTEN</a:t>
              </a:r>
              <a:r>
                <a:rPr lang="en-US" sz="1700" dirty="0">
                  <a:solidFill>
                    <a:srgbClr val="010101"/>
                  </a:solidFill>
                </a:rPr>
                <a:t> expression; frequent </a:t>
              </a:r>
              <a:r>
                <a:rPr lang="en-US" sz="1700" i="1" dirty="0">
                  <a:solidFill>
                    <a:srgbClr val="010101"/>
                  </a:solidFill>
                </a:rPr>
                <a:t>PIK3CA</a:t>
              </a:r>
              <a:r>
                <a:rPr lang="en-US" sz="1700" dirty="0">
                  <a:solidFill>
                    <a:srgbClr val="010101"/>
                  </a:solidFill>
                </a:rPr>
                <a:t> mutations co-occurring with </a:t>
              </a:r>
              <a:r>
                <a:rPr lang="en-US" sz="1700" i="1" dirty="0">
                  <a:solidFill>
                    <a:srgbClr val="010101"/>
                  </a:solidFill>
                </a:rPr>
                <a:t>PTEN</a:t>
              </a:r>
              <a:r>
                <a:rPr lang="en-US" sz="1700" dirty="0">
                  <a:solidFill>
                    <a:srgbClr val="010101"/>
                  </a:solidFill>
                </a:rPr>
                <a:t> mutations</a:t>
              </a:r>
            </a:p>
            <a:p>
              <a:pPr marL="256032" lvl="0" indent="-256032">
                <a:spcAft>
                  <a:spcPts val="60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700" dirty="0">
                  <a:solidFill>
                    <a:srgbClr val="010101"/>
                  </a:solidFill>
                </a:rPr>
                <a:t>Represents ~39% of endometrioid tumors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482B2D7-8207-4176-8008-5C7910491816}"/>
                </a:ext>
              </a:extLst>
            </p:cNvPr>
            <p:cNvSpPr/>
            <p:nvPr/>
          </p:nvSpPr>
          <p:spPr>
            <a:xfrm>
              <a:off x="361326" y="1377483"/>
              <a:ext cx="3694176" cy="4904740"/>
            </a:xfrm>
            <a:prstGeom prst="rect">
              <a:avLst/>
            </a:prstGeom>
            <a:solidFill>
              <a:srgbClr val="E8E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463040" rIns="182880" rtlCol="0" anchor="t" anchorCtr="0"/>
            <a:lstStyle/>
            <a:p>
              <a:pPr marL="256032" lvl="0" indent="-256032">
                <a:spcAft>
                  <a:spcPts val="600"/>
                </a:spcAft>
                <a:buClr>
                  <a:srgbClr val="0F3853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700" dirty="0">
                  <a:solidFill>
                    <a:srgbClr val="010101"/>
                  </a:solidFill>
                </a:rPr>
                <a:t>Ultrahigh somatic mutation frequency; MSS; frequent mutations in the exonuclease domain of </a:t>
              </a:r>
              <a:r>
                <a:rPr lang="en-US" sz="1700" i="1" dirty="0">
                  <a:solidFill>
                    <a:srgbClr val="010101"/>
                  </a:solidFill>
                </a:rPr>
                <a:t>POLE;</a:t>
              </a:r>
              <a:r>
                <a:rPr lang="en-US" sz="1700" dirty="0">
                  <a:solidFill>
                    <a:srgbClr val="010101"/>
                  </a:solidFill>
                </a:rPr>
                <a:t> high ASNS and CCNB1 expression</a:t>
              </a:r>
            </a:p>
            <a:p>
              <a:pPr marL="256032" lvl="0" indent="-256032">
                <a:spcAft>
                  <a:spcPts val="600"/>
                </a:spcAft>
                <a:buClr>
                  <a:srgbClr val="0F3853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700" dirty="0">
                  <a:solidFill>
                    <a:srgbClr val="010101"/>
                  </a:solidFill>
                </a:rPr>
                <a:t>Represents ~7% of endometrioid tumors</a:t>
              </a:r>
            </a:p>
            <a:p>
              <a:pPr marL="256032" lvl="0" indent="-256032">
                <a:spcAft>
                  <a:spcPts val="600"/>
                </a:spcAft>
                <a:buClr>
                  <a:srgbClr val="0F3853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700" dirty="0">
                  <a:solidFill>
                    <a:srgbClr val="010101"/>
                  </a:solidFill>
                </a:rPr>
                <a:t>Best prognosis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6360AC5-E357-4A34-864C-582237940201}"/>
                </a:ext>
              </a:extLst>
            </p:cNvPr>
            <p:cNvSpPr/>
            <p:nvPr/>
          </p:nvSpPr>
          <p:spPr>
            <a:xfrm>
              <a:off x="4259352" y="1377482"/>
              <a:ext cx="3694176" cy="13167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rIns="182880" rtlCol="0" anchor="ctr" anchorCtr="1"/>
            <a:lstStyle/>
            <a:p>
              <a:r>
                <a:rPr lang="en-US" sz="2000" b="1">
                  <a:solidFill>
                    <a:schemeClr val="bg1"/>
                  </a:solidFill>
                </a:rPr>
                <a:t>MSI hypermutated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8C4A088-4D1B-4A80-A2B1-8E3739B7C762}"/>
                </a:ext>
              </a:extLst>
            </p:cNvPr>
            <p:cNvSpPr/>
            <p:nvPr/>
          </p:nvSpPr>
          <p:spPr>
            <a:xfrm>
              <a:off x="361326" y="1377482"/>
              <a:ext cx="3694176" cy="13167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182880" bIns="91440" rtlCol="0" anchor="ctr" anchorCtr="1"/>
            <a:lstStyle/>
            <a:p>
              <a:pPr lvl="0">
                <a:spcAft>
                  <a:spcPts val="600"/>
                </a:spcAft>
                <a:defRPr/>
              </a:pPr>
              <a:r>
                <a:rPr lang="en-US" sz="2000" b="1" i="1">
                  <a:solidFill>
                    <a:schemeClr val="bg1"/>
                  </a:solidFill>
                </a:rPr>
                <a:t>POLE </a:t>
              </a:r>
              <a:r>
                <a:rPr lang="en-US" sz="2000" b="1" err="1">
                  <a:solidFill>
                    <a:schemeClr val="bg1"/>
                  </a:solidFill>
                </a:rPr>
                <a:t>ultramutated</a:t>
              </a:r>
              <a:endParaRPr lang="en-US" sz="2000" b="1" i="1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4E9C320-A4A4-4B8F-8351-5C59FB5E811B}"/>
                </a:ext>
              </a:extLst>
            </p:cNvPr>
            <p:cNvSpPr/>
            <p:nvPr/>
          </p:nvSpPr>
          <p:spPr>
            <a:xfrm>
              <a:off x="8157378" y="1377483"/>
              <a:ext cx="3694176" cy="4904740"/>
            </a:xfrm>
            <a:prstGeom prst="rect">
              <a:avLst/>
            </a:prstGeom>
            <a:solidFill>
              <a:srgbClr val="E9F1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463040" rIns="182880" rtlCol="0" anchor="t" anchorCtr="0"/>
            <a:lstStyle/>
            <a:p>
              <a:pPr marL="256032" lvl="0" indent="-256032">
                <a:spcAft>
                  <a:spcPts val="6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700">
                  <a:solidFill>
                    <a:srgbClr val="010101"/>
                  </a:solidFill>
                </a:rPr>
                <a:t>High frequency of mutations in </a:t>
              </a:r>
              <a:r>
                <a:rPr lang="en-US" sz="1700" i="1">
                  <a:solidFill>
                    <a:srgbClr val="010101"/>
                  </a:solidFill>
                </a:rPr>
                <a:t>CTNNB1, KRAS, SOX17</a:t>
              </a:r>
              <a:r>
                <a:rPr lang="en-US" sz="1700">
                  <a:solidFill>
                    <a:srgbClr val="010101"/>
                  </a:solidFill>
                </a:rPr>
                <a:t>; frequent </a:t>
              </a:r>
              <a:r>
                <a:rPr lang="en-US" sz="1700" i="1">
                  <a:solidFill>
                    <a:srgbClr val="010101"/>
                  </a:solidFill>
                </a:rPr>
                <a:t>PIK3CA</a:t>
              </a:r>
              <a:r>
                <a:rPr lang="en-US" sz="1700">
                  <a:solidFill>
                    <a:srgbClr val="010101"/>
                  </a:solidFill>
                </a:rPr>
                <a:t> and </a:t>
              </a:r>
              <a:r>
                <a:rPr lang="en-US" sz="1700" i="1">
                  <a:solidFill>
                    <a:srgbClr val="010101"/>
                  </a:solidFill>
                </a:rPr>
                <a:t>PIK3R1</a:t>
              </a:r>
              <a:r>
                <a:rPr lang="en-US" sz="1700">
                  <a:solidFill>
                    <a:srgbClr val="010101"/>
                  </a:solidFill>
                </a:rPr>
                <a:t> mutations co-occurring with </a:t>
              </a:r>
              <a:r>
                <a:rPr lang="en-US" sz="1700" i="1">
                  <a:solidFill>
                    <a:srgbClr val="010101"/>
                  </a:solidFill>
                </a:rPr>
                <a:t>PTEN </a:t>
              </a:r>
              <a:r>
                <a:rPr lang="en-US" sz="1700">
                  <a:solidFill>
                    <a:srgbClr val="010101"/>
                  </a:solidFill>
                </a:rPr>
                <a:t>mutations; elevated levels of progesterone receptor and </a:t>
              </a:r>
              <a:r>
                <a:rPr lang="en-US" sz="1700" i="1">
                  <a:solidFill>
                    <a:srgbClr val="010101"/>
                  </a:solidFill>
                </a:rPr>
                <a:t>RAD50</a:t>
              </a:r>
              <a:r>
                <a:rPr lang="en-US" sz="1700">
                  <a:solidFill>
                    <a:srgbClr val="010101"/>
                  </a:solidFill>
                </a:rPr>
                <a:t> expression</a:t>
              </a:r>
            </a:p>
            <a:p>
              <a:pPr marL="256032" lvl="0" indent="-256032">
                <a:spcAft>
                  <a:spcPts val="6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700">
                  <a:solidFill>
                    <a:srgbClr val="010101"/>
                  </a:solidFill>
                </a:rPr>
                <a:t>Represents ~49% of endometrioid tumors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7A92598-8D4F-4D3B-8066-4FEBB4F41D6A}"/>
                </a:ext>
              </a:extLst>
            </p:cNvPr>
            <p:cNvSpPr/>
            <p:nvPr/>
          </p:nvSpPr>
          <p:spPr>
            <a:xfrm>
              <a:off x="8157379" y="1377482"/>
              <a:ext cx="3694176" cy="13167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rIns="137160" rtlCol="0" anchor="ctr" anchorCtr="1"/>
            <a:lstStyle/>
            <a:p>
              <a:r>
                <a:rPr lang="en-US" sz="2000" b="1">
                  <a:solidFill>
                    <a:schemeClr val="bg1"/>
                  </a:solidFill>
                </a:rPr>
                <a:t>Copy number low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44E08F2-78D1-4594-B72B-75634BAA72DE}"/>
                </a:ext>
              </a:extLst>
            </p:cNvPr>
            <p:cNvSpPr/>
            <p:nvPr/>
          </p:nvSpPr>
          <p:spPr>
            <a:xfrm>
              <a:off x="12055404" y="1377483"/>
              <a:ext cx="3694176" cy="4904740"/>
            </a:xfrm>
            <a:prstGeom prst="rect">
              <a:avLst/>
            </a:prstGeom>
            <a:solidFill>
              <a:srgbClr val="FF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463040" rIns="182880" rtlCol="0" anchor="t" anchorCtr="0"/>
            <a:lstStyle/>
            <a:p>
              <a:pPr marL="256032" lvl="0" indent="-256032">
                <a:spcAft>
                  <a:spcPts val="600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700">
                  <a:solidFill>
                    <a:srgbClr val="010101"/>
                  </a:solidFill>
                </a:rPr>
                <a:t>Greatest transcriptional activity; frequent </a:t>
              </a:r>
              <a:r>
                <a:rPr lang="en-US" sz="1700" i="1">
                  <a:solidFill>
                    <a:srgbClr val="010101"/>
                  </a:solidFill>
                </a:rPr>
                <a:t>TP53</a:t>
              </a:r>
              <a:r>
                <a:rPr lang="en-US" sz="1700">
                  <a:solidFill>
                    <a:srgbClr val="010101"/>
                  </a:solidFill>
                </a:rPr>
                <a:t> mutations; decreased levels of phospho-AKT; mutually exclusive </a:t>
              </a:r>
              <a:r>
                <a:rPr lang="en-US" sz="1700" i="1">
                  <a:solidFill>
                    <a:srgbClr val="010101"/>
                  </a:solidFill>
                </a:rPr>
                <a:t>PIK3CA, PIK3R1, </a:t>
              </a:r>
              <a:r>
                <a:rPr lang="en-US" sz="1700">
                  <a:solidFill>
                    <a:srgbClr val="010101"/>
                  </a:solidFill>
                </a:rPr>
                <a:t>and </a:t>
              </a:r>
              <a:r>
                <a:rPr lang="en-US" sz="1700" i="1">
                  <a:solidFill>
                    <a:srgbClr val="010101"/>
                  </a:solidFill>
                </a:rPr>
                <a:t>PTEN </a:t>
              </a:r>
              <a:r>
                <a:rPr lang="en-US" sz="1700">
                  <a:solidFill>
                    <a:srgbClr val="010101"/>
                  </a:solidFill>
                </a:rPr>
                <a:t>mutations</a:t>
              </a:r>
            </a:p>
            <a:p>
              <a:pPr marL="256032" lvl="0" indent="-256032">
                <a:spcAft>
                  <a:spcPts val="600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700">
                  <a:solidFill>
                    <a:srgbClr val="010101"/>
                  </a:solidFill>
                </a:rPr>
                <a:t>Represents ~9% of endometrioid tumors</a:t>
              </a:r>
            </a:p>
            <a:p>
              <a:pPr marL="256032" lvl="0" indent="-256032">
                <a:spcAft>
                  <a:spcPts val="600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700">
                  <a:solidFill>
                    <a:srgbClr val="010101"/>
                  </a:solidFill>
                </a:rPr>
                <a:t>Worst prognosis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5F06BC5-45A3-47BF-BCE4-61D84A675104}"/>
                </a:ext>
              </a:extLst>
            </p:cNvPr>
            <p:cNvSpPr/>
            <p:nvPr/>
          </p:nvSpPr>
          <p:spPr>
            <a:xfrm>
              <a:off x="12055404" y="1377482"/>
              <a:ext cx="3694176" cy="13167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rIns="137160" rtlCol="0" anchor="ctr" anchorCtr="1"/>
            <a:lstStyle/>
            <a:p>
              <a:r>
                <a:rPr lang="en-US" sz="2000" b="1">
                  <a:solidFill>
                    <a:schemeClr val="bg1"/>
                  </a:solidFill>
                </a:rPr>
                <a:t>Copy number high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9166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DF66-9471-9043-8477-E2592F79D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Molecular Subtypes by Histology</a:t>
            </a:r>
          </a:p>
        </p:txBody>
      </p:sp>
      <p:pic>
        <p:nvPicPr>
          <p:cNvPr id="5" name="Content Placeholder 4" descr="Chart, pie chart&#10;&#10;Description automatically generated">
            <a:extLst>
              <a:ext uri="{FF2B5EF4-FFF2-40B4-BE49-F238E27FC236}">
                <a16:creationId xmlns:a16="http://schemas.microsoft.com/office/drawing/2014/main" id="{ABC5FE8E-DFA6-FA42-82DC-F17FDC240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690688"/>
            <a:ext cx="4560536" cy="4351338"/>
          </a:xfrm>
        </p:spPr>
      </p:pic>
      <p:pic>
        <p:nvPicPr>
          <p:cNvPr id="7" name="Picture 6" descr="Chart, pie chart&#10;&#10;Description automatically generated">
            <a:extLst>
              <a:ext uri="{FF2B5EF4-FFF2-40B4-BE49-F238E27FC236}">
                <a16:creationId xmlns:a16="http://schemas.microsoft.com/office/drawing/2014/main" id="{B5731CFF-9C39-994E-8D5C-BC360E1FF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18" y="1690688"/>
            <a:ext cx="4550077" cy="4351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D4517A-3F54-1749-8662-F41EDD9E550E}"/>
              </a:ext>
            </a:extLst>
          </p:cNvPr>
          <p:cNvSpPr txBox="1"/>
          <p:nvPr/>
        </p:nvSpPr>
        <p:spPr>
          <a:xfrm>
            <a:off x="4053425" y="6492875"/>
            <a:ext cx="8138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pmc</a:t>
            </a:r>
            <a:r>
              <a:rPr lang="en-US" dirty="0"/>
              <a:t>/articles/PMC8198052/pdf/cancers-13-02623.pdf</a:t>
            </a:r>
          </a:p>
        </p:txBody>
      </p:sp>
    </p:spTree>
    <p:extLst>
      <p:ext uri="{BB962C8B-B14F-4D97-AF65-F5344CB8AC3E}">
        <p14:creationId xmlns:p14="http://schemas.microsoft.com/office/powerpoint/2010/main" val="3292800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1E319-D055-4BDE-9CFA-B99417DA9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30" y="132515"/>
            <a:ext cx="10461812" cy="1253059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Proactive Molecular Risk Classified for Endometrial Cancer</a:t>
            </a:r>
            <a:br>
              <a:rPr lang="en-US" b="1" dirty="0"/>
            </a:br>
            <a:r>
              <a:rPr lang="en-US" i="1" dirty="0" err="1"/>
              <a:t>ProMisE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0C88B-9F0A-4B6C-BD87-155DA45C38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154579"/>
            <a:ext cx="12191999" cy="524553"/>
          </a:xfrm>
        </p:spPr>
        <p:txBody>
          <a:bodyPr/>
          <a:lstStyle/>
          <a:p>
            <a:r>
              <a:rPr lang="en-US" dirty="0" err="1"/>
              <a:t>abn</a:t>
            </a:r>
            <a:r>
              <a:rPr lang="en-US" dirty="0"/>
              <a:t>, abnormality; EDM, exonuclease domain mutation; MMR-D, mismatch repair deficiency; </a:t>
            </a:r>
            <a:r>
              <a:rPr lang="en-US" dirty="0" err="1"/>
              <a:t>wt</a:t>
            </a:r>
            <a:r>
              <a:rPr lang="en-US" dirty="0"/>
              <a:t>, wild type.</a:t>
            </a:r>
          </a:p>
          <a:p>
            <a:r>
              <a:rPr lang="en-US" dirty="0" err="1"/>
              <a:t>Kommoss</a:t>
            </a:r>
            <a:r>
              <a:rPr lang="en-US" dirty="0"/>
              <a:t> S, et al. Ann Oncol. 2018;29:1180-1188.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6C09B28-BFC4-4C58-89F5-EF047F1C63D3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6523742" y="1385574"/>
            <a:ext cx="4948590" cy="459084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B78A71-6A44-44AB-B18B-E05D97FE6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68" y="1385574"/>
            <a:ext cx="5167700" cy="459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49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26F12-B048-A248-A503-4649E2B83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PORTEC and GOG210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72FDC-5F30-724B-B7DF-6980D99932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026339"/>
            <a:ext cx="12191999" cy="652793"/>
          </a:xfrm>
        </p:spPr>
        <p:txBody>
          <a:bodyPr/>
          <a:lstStyle/>
          <a:p>
            <a:r>
              <a:rPr lang="en-US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 pitchFamily="2" charset="0"/>
                <a:sym typeface="Wingdings"/>
              </a:rPr>
              <a:t>Clin Cancer Res. 2016;22(16):4215-4224. doi:10.1158/1078-0432.CCR-15-2878</a:t>
            </a:r>
          </a:p>
          <a:p>
            <a:r>
              <a:rPr lang="en-US" b="1" u="sng" dirty="0"/>
              <a:t>Cosgrove</a:t>
            </a:r>
            <a:r>
              <a:rPr lang="en-US" u="sng" dirty="0"/>
              <a:t> </a:t>
            </a:r>
            <a:r>
              <a:rPr lang="en-US" b="1" u="sng" dirty="0"/>
              <a:t>CM</a:t>
            </a:r>
            <a:r>
              <a:rPr lang="en-US" dirty="0"/>
              <a:t>. An NRG Oncology/GOG study of molecular classification for risk prediction in endometrioid endometrial cancer. </a:t>
            </a:r>
            <a:r>
              <a:rPr lang="en-US" dirty="0" err="1"/>
              <a:t>Gynecol</a:t>
            </a:r>
            <a:r>
              <a:rPr lang="en-US" dirty="0"/>
              <a:t> Oncol: 2017 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64384D34-A41D-124C-981C-A4F2685FA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0889"/>
          <a:stretch/>
        </p:blipFill>
        <p:spPr bwMode="auto">
          <a:xfrm>
            <a:off x="5553073" y="1157476"/>
            <a:ext cx="5448301" cy="443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New picture">
            <a:extLst>
              <a:ext uri="{FF2B5EF4-FFF2-40B4-BE49-F238E27FC236}">
                <a16:creationId xmlns:a16="http://schemas.microsoft.com/office/drawing/2014/main" id="{CCE5D33C-E233-4E44-ACB1-F7C9B5E3FC2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7" y="1348650"/>
            <a:ext cx="4169095" cy="381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575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13119-FDEB-204A-8DB4-E621E26B5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014"/>
          </a:xfrm>
        </p:spPr>
        <p:txBody>
          <a:bodyPr/>
          <a:lstStyle/>
          <a:p>
            <a:r>
              <a:rPr lang="en-US" b="1" dirty="0"/>
              <a:t>POLE Mutation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4279B-5C80-DF48-B5C1-91DD1351E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7406"/>
            <a:ext cx="11032671" cy="268309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4-8% of endometrial cancers</a:t>
            </a:r>
          </a:p>
          <a:p>
            <a:r>
              <a:rPr lang="en-US" dirty="0"/>
              <a:t>Mutations in exonuclease domain of DNA polymerase </a:t>
            </a:r>
            <a:r>
              <a:rPr lang="en-US" dirty="0" err="1"/>
              <a:t>episilon</a:t>
            </a:r>
            <a:endParaRPr lang="en-US" dirty="0"/>
          </a:p>
          <a:p>
            <a:r>
              <a:rPr lang="en-US" dirty="0"/>
              <a:t>High mutational burden</a:t>
            </a:r>
          </a:p>
          <a:p>
            <a:r>
              <a:rPr lang="en-US" dirty="0"/>
              <a:t>Obtain via sequencing – exons 9, 13, 14</a:t>
            </a:r>
          </a:p>
          <a:p>
            <a:r>
              <a:rPr lang="en-US" dirty="0"/>
              <a:t>Good prognosis, 98% survival in TCGA data</a:t>
            </a:r>
          </a:p>
          <a:p>
            <a:r>
              <a:rPr lang="en-US" dirty="0"/>
              <a:t>Retrospective series with decreased recurrence in POLE mutated cases</a:t>
            </a:r>
          </a:p>
          <a:p>
            <a:r>
              <a:rPr lang="en-US" dirty="0"/>
              <a:t>Tend to be lower risk endometrioid tumors, but have been found in serous and grade 3 tumors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B3E24B-5F75-5F4D-B941-86966F34B11A}"/>
              </a:ext>
            </a:extLst>
          </p:cNvPr>
          <p:cNvSpPr/>
          <p:nvPr/>
        </p:nvSpPr>
        <p:spPr>
          <a:xfrm>
            <a:off x="838199" y="6243648"/>
            <a:ext cx="107235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Billingsley (2016) Cancer , Church (2014) JNCI, </a:t>
            </a:r>
            <a:r>
              <a:rPr lang="en-US" sz="1100" dirty="0" err="1"/>
              <a:t>Talhouk</a:t>
            </a:r>
            <a:r>
              <a:rPr lang="en-US" sz="1100" dirty="0"/>
              <a:t> (2015) Br J Cancer, </a:t>
            </a:r>
            <a:r>
              <a:rPr lang="en-US" sz="1100" dirty="0" err="1"/>
              <a:t>McConechy</a:t>
            </a:r>
            <a:r>
              <a:rPr lang="en-US" sz="1100" dirty="0"/>
              <a:t> (2016) Clin Can Res, </a:t>
            </a:r>
            <a:r>
              <a:rPr lang="en-US" sz="1100" dirty="0" err="1"/>
              <a:t>Talhouk</a:t>
            </a:r>
            <a:r>
              <a:rPr lang="en-US" sz="1100" dirty="0"/>
              <a:t> (2017) Cancer</a:t>
            </a:r>
          </a:p>
          <a:p>
            <a:r>
              <a:rPr lang="en-US" sz="1100" dirty="0"/>
              <a:t> 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55DEC89-166A-E146-8CE8-9A227C252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16" y="4033273"/>
            <a:ext cx="2708581" cy="191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7D3E81-7F20-B145-A8C9-BF670DE75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04" y="3964328"/>
            <a:ext cx="2383248" cy="193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91AA0E4A-B6E0-2142-A575-CA98AE435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024" y="3905942"/>
            <a:ext cx="2529148" cy="20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EB8375-A608-4349-B21F-A9F92E6460B1}"/>
              </a:ext>
            </a:extLst>
          </p:cNvPr>
          <p:cNvSpPr txBox="1"/>
          <p:nvPr/>
        </p:nvSpPr>
        <p:spPr>
          <a:xfrm>
            <a:off x="2067780" y="4943021"/>
            <a:ext cx="942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P=0.093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7AF876-82AB-BF43-BA27-ED58F5AF2883}"/>
              </a:ext>
            </a:extLst>
          </p:cNvPr>
          <p:cNvSpPr txBox="1"/>
          <p:nvPr/>
        </p:nvSpPr>
        <p:spPr>
          <a:xfrm>
            <a:off x="5090971" y="4696045"/>
            <a:ext cx="942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P=0.006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ABC051-5B62-B343-BEAC-AACC2B5E6150}"/>
              </a:ext>
            </a:extLst>
          </p:cNvPr>
          <p:cNvSpPr txBox="1"/>
          <p:nvPr/>
        </p:nvSpPr>
        <p:spPr>
          <a:xfrm>
            <a:off x="8054582" y="3987208"/>
            <a:ext cx="827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P=0.15</a:t>
            </a:r>
          </a:p>
        </p:txBody>
      </p:sp>
    </p:spTree>
    <p:extLst>
      <p:ext uri="{BB962C8B-B14F-4D97-AF65-F5344CB8AC3E}">
        <p14:creationId xmlns:p14="http://schemas.microsoft.com/office/powerpoint/2010/main" val="39976219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8095</TotalTime>
  <Words>1545</Words>
  <Application>Microsoft Office PowerPoint</Application>
  <PresentationFormat>Widescreen</PresentationFormat>
  <Paragraphs>208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Helvetica</vt:lpstr>
      <vt:lpstr>Montserrat SemiBold</vt:lpstr>
      <vt:lpstr>Proxima Nova Rg</vt:lpstr>
      <vt:lpstr>Wingdings</vt:lpstr>
      <vt:lpstr>Office Theme</vt:lpstr>
      <vt:lpstr>Molecular Classification of Endometrial Cancer: Implications for Clinical Practice</vt:lpstr>
      <vt:lpstr>Endometrial Cancer Epidemiology</vt:lpstr>
      <vt:lpstr>Endometrial Cancer Has Traditionally Been Classified into 2 Pathological Types</vt:lpstr>
      <vt:lpstr>Principles of Molecular Analysis of EC</vt:lpstr>
      <vt:lpstr>Endometrioid Endometrial Cancer Molecular Classifications</vt:lpstr>
      <vt:lpstr>Molecular Subtypes by Histology</vt:lpstr>
      <vt:lpstr>Proactive Molecular Risk Classified for Endometrial Cancer ProMisE</vt:lpstr>
      <vt:lpstr>PORTEC and GOG210</vt:lpstr>
      <vt:lpstr>POLE Mutation</vt:lpstr>
      <vt:lpstr>MSI-H or dMMR</vt:lpstr>
      <vt:lpstr>Copy Number High</vt:lpstr>
      <vt:lpstr>Copy Number Low or No Specific Molecular Profile</vt:lpstr>
      <vt:lpstr>L1CAM </vt:lpstr>
      <vt:lpstr>Endometrial Cancer Staging and Molecular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Stage is Changed based on Molecular Classification Alone</vt:lpstr>
      <vt:lpstr>Clinical Trials Using  Molecular Classification</vt:lpstr>
      <vt:lpstr>PORTEC 4a Classification</vt:lpstr>
      <vt:lpstr>PORTEC 4a Classification Prognosis</vt:lpstr>
      <vt:lpstr>Portec 4a Treatment Stratification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Longley Barber</dc:creator>
  <cp:lastModifiedBy>Belarmino, Dara Alynna</cp:lastModifiedBy>
  <cp:revision>15</cp:revision>
  <dcterms:created xsi:type="dcterms:W3CDTF">2022-03-02T15:10:12Z</dcterms:created>
  <dcterms:modified xsi:type="dcterms:W3CDTF">2023-09-18T00:21:09Z</dcterms:modified>
</cp:coreProperties>
</file>